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</p:sldMasterIdLst>
  <p:notesMasterIdLst>
    <p:notesMasterId r:id="rId80"/>
  </p:notesMasterIdLst>
  <p:handoutMasterIdLst>
    <p:handoutMasterId r:id="rId81"/>
  </p:handoutMasterIdLst>
  <p:sldIdLst>
    <p:sldId id="305" r:id="rId5"/>
    <p:sldId id="306" r:id="rId6"/>
    <p:sldId id="307" r:id="rId7"/>
    <p:sldId id="308" r:id="rId8"/>
    <p:sldId id="319" r:id="rId9"/>
    <p:sldId id="320" r:id="rId10"/>
    <p:sldId id="309" r:id="rId11"/>
    <p:sldId id="322" r:id="rId12"/>
    <p:sldId id="323" r:id="rId13"/>
    <p:sldId id="324" r:id="rId14"/>
    <p:sldId id="326" r:id="rId15"/>
    <p:sldId id="325" r:id="rId16"/>
    <p:sldId id="310" r:id="rId17"/>
    <p:sldId id="327" r:id="rId18"/>
    <p:sldId id="311" r:id="rId19"/>
    <p:sldId id="328" r:id="rId20"/>
    <p:sldId id="329" r:id="rId21"/>
    <p:sldId id="330" r:id="rId22"/>
    <p:sldId id="312" r:id="rId23"/>
    <p:sldId id="331" r:id="rId24"/>
    <p:sldId id="315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417" r:id="rId36"/>
    <p:sldId id="416" r:id="rId37"/>
    <p:sldId id="415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18" r:id="rId78"/>
    <p:sldId id="414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 o EF" id="{BA614EC4-9127-4C25-A926-A52C99A99502}">
          <p14:sldIdLst>
            <p14:sldId id="305"/>
            <p14:sldId id="306"/>
            <p14:sldId id="307"/>
            <p14:sldId id="308"/>
            <p14:sldId id="319"/>
            <p14:sldId id="320"/>
            <p14:sldId id="309"/>
            <p14:sldId id="322"/>
            <p14:sldId id="323"/>
            <p14:sldId id="324"/>
            <p14:sldId id="326"/>
            <p14:sldId id="325"/>
            <p14:sldId id="310"/>
            <p14:sldId id="327"/>
            <p14:sldId id="311"/>
            <p14:sldId id="328"/>
            <p14:sldId id="329"/>
            <p14:sldId id="330"/>
            <p14:sldId id="312"/>
            <p14:sldId id="331"/>
          </p14:sldIdLst>
        </p14:section>
        <p14:section name="Dublin" id="{22A9798C-D2BC-4D45-861F-406DB2B72796}">
          <p14:sldIdLst>
            <p14:sldId id="315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417"/>
            <p14:sldId id="416"/>
            <p14:sldId id="415"/>
          </p14:sldIdLst>
        </p14:section>
        <p14:section name="Zamestnávanie starších" id="{90B00E89-35F6-412A-8D78-04CC892530E9}">
          <p14:sldIdLst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18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792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28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pos="2976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čicová Ľuptáková Martina" initials="MĽM" lastIdx="2" clrIdx="0">
    <p:extLst>
      <p:ext uri="{19B8F6BF-5375-455C-9EA6-DF929625EA0E}">
        <p15:presenceInfo xmlns:p15="http://schemas.microsoft.com/office/powerpoint/2012/main" userId="S-1-5-21-623720501-4287158864-1464952876-19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7" autoAdjust="0"/>
    <p:restoredTop sz="82853" autoAdjust="0"/>
  </p:normalViewPr>
  <p:slideViewPr>
    <p:cSldViewPr snapToGrid="0">
      <p:cViewPr varScale="1">
        <p:scale>
          <a:sx n="69" d="100"/>
          <a:sy n="69" d="100"/>
        </p:scale>
        <p:origin x="1344" y="67"/>
      </p:cViewPr>
      <p:guideLst>
        <p:guide orient="horz" pos="3792"/>
        <p:guide pos="528"/>
        <p:guide pos="7128"/>
        <p:guide orient="horz" pos="2808"/>
        <p:guide pos="297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Pracovný život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Hárok1!$D$5</c:f>
              <c:strCache>
                <c:ptCount val="1"/>
                <c:pt idx="0">
                  <c:v>Trvanie pracovného života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Hárok1!$E$4:$H$4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Hárok1!$E$5:$H$5</c:f>
              <c:numCache>
                <c:formatCode>0.0</c:formatCode>
                <c:ptCount val="4"/>
                <c:pt idx="0" formatCode="General">
                  <c:v>37.5</c:v>
                </c:pt>
                <c:pt idx="1">
                  <c:v>38</c:v>
                </c:pt>
                <c:pt idx="2" formatCode="General">
                  <c:v>34.700000000000003</c:v>
                </c:pt>
                <c:pt idx="3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4-408B-9359-A988C510F0B8}"/>
            </c:ext>
          </c:extLst>
        </c:ser>
        <c:ser>
          <c:idx val="1"/>
          <c:order val="1"/>
          <c:tx>
            <c:strRef>
              <c:f>Hárok1!$D$6</c:f>
              <c:strCache>
                <c:ptCount val="1"/>
                <c:pt idx="0">
                  <c:v>Priemer vek odchodu z pracov života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Hárok1!$E$4:$H$4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Hárok1!$E$6:$H$6</c:f>
              <c:numCache>
                <c:formatCode>General</c:formatCode>
                <c:ptCount val="4"/>
                <c:pt idx="0">
                  <c:v>62.6</c:v>
                </c:pt>
                <c:pt idx="1">
                  <c:v>61.7</c:v>
                </c:pt>
                <c:pt idx="2">
                  <c:v>62.3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4-408B-9359-A988C510F0B8}"/>
            </c:ext>
          </c:extLst>
        </c:ser>
        <c:ser>
          <c:idx val="2"/>
          <c:order val="2"/>
          <c:tx>
            <c:strRef>
              <c:f>Hárok1!$D$7</c:f>
              <c:strCache>
                <c:ptCount val="1"/>
                <c:pt idx="0">
                  <c:v>Očakávaná dĺžka života v zdraví vo veku 65 r.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Hárok1!$E$4:$H$4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Hárok1!$E$7:$H$7</c:f>
              <c:numCache>
                <c:formatCode>General</c:formatCode>
                <c:ptCount val="4"/>
                <c:pt idx="0">
                  <c:v>9.5</c:v>
                </c:pt>
                <c:pt idx="1">
                  <c:v>4.8</c:v>
                </c:pt>
                <c:pt idx="2">
                  <c:v>9.9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4-408B-9359-A988C510F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6592200"/>
        <c:axId val="506594944"/>
      </c:barChart>
      <c:catAx>
        <c:axId val="50659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6594944"/>
        <c:crosses val="autoZero"/>
        <c:auto val="1"/>
        <c:lblAlgn val="ctr"/>
        <c:lblOffset val="100"/>
        <c:noMultiLvlLbl val="0"/>
      </c:catAx>
      <c:valAx>
        <c:axId val="50659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659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 Vnímanie zdravia (veľmi dobré/dobré - % zamestnancov 55-64 r.)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Hárok1!$M$7</c:f>
              <c:strCache>
                <c:ptCount val="1"/>
                <c:pt idx="0">
                  <c:v> - Vnímanie zdravia (veľmi dobré/dobré - % zam-ov 55-64 r.)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Hárok1!$N$5:$Q$6</c:f>
              <c:multiLvlStrCache>
                <c:ptCount val="4"/>
                <c:lvl>
                  <c:pt idx="0">
                    <c:v>Muži</c:v>
                  </c:pt>
                  <c:pt idx="1">
                    <c:v>Ženy</c:v>
                  </c:pt>
                  <c:pt idx="2">
                    <c:v>Muži</c:v>
                  </c:pt>
                  <c:pt idx="3">
                    <c:v>Ženy</c:v>
                  </c:pt>
                </c:lvl>
                <c:lvl>
                  <c:pt idx="0">
                    <c:v>Slovensko</c:v>
                  </c:pt>
                  <c:pt idx="2">
                    <c:v>EU-27</c:v>
                  </c:pt>
                </c:lvl>
              </c:multiLvlStrCache>
            </c:multiLvlStrRef>
          </c:cat>
          <c:val>
            <c:numRef>
              <c:f>Hárok1!$N$7:$Q$7</c:f>
              <c:numCache>
                <c:formatCode>0.0</c:formatCode>
                <c:ptCount val="4"/>
                <c:pt idx="0" formatCode="General">
                  <c:v>66.2</c:v>
                </c:pt>
                <c:pt idx="1">
                  <c:v>61</c:v>
                </c:pt>
                <c:pt idx="2" formatCode="General">
                  <c:v>67.599999999999994</c:v>
                </c:pt>
                <c:pt idx="3" formatCode="General">
                  <c:v>66.900000000000006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4-4E40-88A6-4C47FA33B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592984"/>
        <c:axId val="507623048"/>
      </c:barChart>
      <c:catAx>
        <c:axId val="50659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623048"/>
        <c:crosses val="autoZero"/>
        <c:auto val="1"/>
        <c:lblAlgn val="ctr"/>
        <c:lblOffset val="100"/>
        <c:noMultiLvlLbl val="0"/>
      </c:catAx>
      <c:valAx>
        <c:axId val="50762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659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Miera zamestnanosti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Hárok1!$I$36</c:f>
              <c:strCache>
                <c:ptCount val="1"/>
                <c:pt idx="0">
                  <c:v>   20-64 r.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Hárok1!$J$35:$M$35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Hárok1!$J$36:$M$36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81.3</c:v>
                </c:pt>
                <c:pt idx="2">
                  <c:v>70.2</c:v>
                </c:pt>
                <c:pt idx="3">
                  <c:v>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9-41ED-AD98-D935BE62823E}"/>
            </c:ext>
          </c:extLst>
        </c:ser>
        <c:ser>
          <c:idx val="1"/>
          <c:order val="1"/>
          <c:tx>
            <c:strRef>
              <c:f>Hárok1!$I$37</c:f>
              <c:strCache>
                <c:ptCount val="1"/>
                <c:pt idx="0">
                  <c:v>   55-59 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Hárok1!$J$35:$M$35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Hárok1!$J$37:$M$37</c:f>
              <c:numCache>
                <c:formatCode>0.0</c:formatCode>
                <c:ptCount val="4"/>
                <c:pt idx="0" formatCode="General">
                  <c:v>81.5</c:v>
                </c:pt>
                <c:pt idx="1">
                  <c:v>82</c:v>
                </c:pt>
                <c:pt idx="2" formatCode="General">
                  <c:v>81.400000000000006</c:v>
                </c:pt>
                <c:pt idx="3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9-41ED-AD98-D935BE62823E}"/>
            </c:ext>
          </c:extLst>
        </c:ser>
        <c:ser>
          <c:idx val="2"/>
          <c:order val="2"/>
          <c:tx>
            <c:strRef>
              <c:f>Hárok1!$I$38</c:f>
              <c:strCache>
                <c:ptCount val="1"/>
                <c:pt idx="0">
                  <c:v>   60-64 r.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Hárok1!$J$35:$M$35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Hárok1!$J$38:$M$38</c:f>
              <c:numCache>
                <c:formatCode>General</c:formatCode>
                <c:ptCount val="4"/>
                <c:pt idx="0">
                  <c:v>57.7</c:v>
                </c:pt>
                <c:pt idx="1">
                  <c:v>57.5</c:v>
                </c:pt>
                <c:pt idx="2">
                  <c:v>44.6</c:v>
                </c:pt>
                <c:pt idx="3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9-41ED-AD98-D935BE62823E}"/>
            </c:ext>
          </c:extLst>
        </c:ser>
        <c:ser>
          <c:idx val="3"/>
          <c:order val="3"/>
          <c:tx>
            <c:strRef>
              <c:f>Hárok1!$I$39</c:f>
              <c:strCache>
                <c:ptCount val="1"/>
                <c:pt idx="0">
                  <c:v>   65-69 r.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Hárok1!$J$35:$M$35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Hárok1!$J$39:$M$39</c:f>
              <c:numCache>
                <c:formatCode>General</c:formatCode>
                <c:ptCount val="4"/>
                <c:pt idx="0">
                  <c:v>18.7</c:v>
                </c:pt>
                <c:pt idx="1">
                  <c:v>13.8</c:v>
                </c:pt>
                <c:pt idx="2">
                  <c:v>12.2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9-41ED-AD98-D935BE628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25008"/>
        <c:axId val="507625400"/>
      </c:barChart>
      <c:catAx>
        <c:axId val="5076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625400"/>
        <c:crosses val="autoZero"/>
        <c:auto val="1"/>
        <c:lblAlgn val="ctr"/>
        <c:lblOffset val="100"/>
        <c:noMultiLvlLbl val="0"/>
      </c:catAx>
      <c:valAx>
        <c:axId val="50762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62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Miera nezamestnanosti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Hárok1!$H$58</c:f>
              <c:strCache>
                <c:ptCount val="1"/>
                <c:pt idx="0">
                  <c:v>   20-64 r.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Hárok1!$I$57:$L$57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Hárok1!$I$58:$L$58</c:f>
              <c:numCache>
                <c:formatCode>General</c:formatCode>
                <c:ptCount val="4"/>
                <c:pt idx="0">
                  <c:v>5.6</c:v>
                </c:pt>
                <c:pt idx="1">
                  <c:v>5.6</c:v>
                </c:pt>
                <c:pt idx="2">
                  <c:v>5.9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E-45B7-BDC1-ADCB6834403F}"/>
            </c:ext>
          </c:extLst>
        </c:ser>
        <c:ser>
          <c:idx val="1"/>
          <c:order val="1"/>
          <c:tx>
            <c:strRef>
              <c:f>Hárok1!$H$59</c:f>
              <c:strCache>
                <c:ptCount val="1"/>
                <c:pt idx="0">
                  <c:v>   55-59 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Hárok1!$I$57:$L$57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Hárok1!$I$59:$L$59</c:f>
              <c:numCache>
                <c:formatCode>General</c:formatCode>
                <c:ptCount val="4"/>
                <c:pt idx="0">
                  <c:v>4.2</c:v>
                </c:pt>
                <c:pt idx="1">
                  <c:v>4.2</c:v>
                </c:pt>
                <c:pt idx="2">
                  <c:v>4.7</c:v>
                </c:pt>
                <c:pt idx="3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E-45B7-BDC1-ADCB6834403F}"/>
            </c:ext>
          </c:extLst>
        </c:ser>
        <c:ser>
          <c:idx val="2"/>
          <c:order val="2"/>
          <c:tx>
            <c:strRef>
              <c:f>Hárok1!$H$60</c:f>
              <c:strCache>
                <c:ptCount val="1"/>
                <c:pt idx="0">
                  <c:v>   60-64 r.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Hárok1!$I$57:$L$57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Hárok1!$I$60:$L$60</c:f>
              <c:numCache>
                <c:formatCode>General</c:formatCode>
                <c:ptCount val="4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E-45B7-BDC1-ADCB68344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22264"/>
        <c:axId val="614105400"/>
      </c:barChart>
      <c:catAx>
        <c:axId val="50762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4105400"/>
        <c:crosses val="autoZero"/>
        <c:auto val="1"/>
        <c:lblAlgn val="ctr"/>
        <c:lblOffset val="100"/>
        <c:noMultiLvlLbl val="0"/>
      </c:catAx>
      <c:valAx>
        <c:axId val="61410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62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Dlhodobá nezamestnanosť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Hárok1!$H$67</c:f>
              <c:strCache>
                <c:ptCount val="1"/>
                <c:pt idx="0">
                  <c:v>   20-64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Hárok1!$I$66:$L$66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Hárok1!$I$67:$L$67</c:f>
              <c:numCache>
                <c:formatCode>General</c:formatCode>
                <c:ptCount val="4"/>
                <c:pt idx="0">
                  <c:v>37.5</c:v>
                </c:pt>
                <c:pt idx="1">
                  <c:v>67.900000000000006</c:v>
                </c:pt>
                <c:pt idx="2">
                  <c:v>39.6</c:v>
                </c:pt>
                <c:pt idx="3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5-47F4-866C-6E03C538D19F}"/>
            </c:ext>
          </c:extLst>
        </c:ser>
        <c:ser>
          <c:idx val="1"/>
          <c:order val="1"/>
          <c:tx>
            <c:strRef>
              <c:f>Hárok1!$H$68</c:f>
              <c:strCache>
                <c:ptCount val="1"/>
                <c:pt idx="0">
                  <c:v>   55-64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Hárok1!$I$66:$L$66</c:f>
              <c:strCache>
                <c:ptCount val="4"/>
                <c:pt idx="0">
                  <c:v>EU-27 - M</c:v>
                </c:pt>
                <c:pt idx="1">
                  <c:v>Slovensko - M</c:v>
                </c:pt>
                <c:pt idx="2">
                  <c:v>EU-27 - Ž</c:v>
                </c:pt>
                <c:pt idx="3">
                  <c:v>Slovensko - Ž</c:v>
                </c:pt>
              </c:strCache>
            </c:strRef>
          </c:cat>
          <c:val>
            <c:numRef>
              <c:f>Hárok1!$I$68:$L$68</c:f>
              <c:numCache>
                <c:formatCode>General</c:formatCode>
                <c:ptCount val="4"/>
                <c:pt idx="0">
                  <c:v>51.7</c:v>
                </c:pt>
                <c:pt idx="1">
                  <c:v>72.3</c:v>
                </c:pt>
                <c:pt idx="2" formatCode="0.0">
                  <c:v>50</c:v>
                </c:pt>
                <c:pt idx="3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5-47F4-866C-6E03C538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105792"/>
        <c:axId val="614105008"/>
      </c:barChart>
      <c:catAx>
        <c:axId val="6141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4105008"/>
        <c:crosses val="autoZero"/>
        <c:auto val="1"/>
        <c:lblAlgn val="ctr"/>
        <c:lblOffset val="100"/>
        <c:noMultiLvlLbl val="0"/>
      </c:catAx>
      <c:valAx>
        <c:axId val="61410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141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Zamestnateľnosť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Hárok1!$N$9:$N$10</c:f>
              <c:strCache>
                <c:ptCount val="2"/>
                <c:pt idx="0">
                  <c:v>Slovensko</c:v>
                </c:pt>
                <c:pt idx="1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Hárok1!$M$11:$M$12</c:f>
              <c:strCache>
                <c:ptCount val="2"/>
                <c:pt idx="0">
                  <c:v> - Účasť na vzdelávaní alebo na odbornej príprave</c:v>
                </c:pt>
                <c:pt idx="1">
                  <c:v> - Neistota zamestnania</c:v>
                </c:pt>
              </c:strCache>
            </c:strRef>
          </c:cat>
          <c:val>
            <c:numRef>
              <c:f>Hárok1!$N$11:$N$12</c:f>
              <c:numCache>
                <c:formatCode>0.0</c:formatCode>
                <c:ptCount val="2"/>
                <c:pt idx="0" formatCode="General">
                  <c:v>9.6999999999999993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D-469A-BBD8-35B9CB226946}"/>
            </c:ext>
          </c:extLst>
        </c:ser>
        <c:ser>
          <c:idx val="1"/>
          <c:order val="1"/>
          <c:tx>
            <c:strRef>
              <c:f>Hárok1!$O$9:$O$10</c:f>
              <c:strCache>
                <c:ptCount val="2"/>
                <c:pt idx="0">
                  <c:v>Slovensko</c:v>
                </c:pt>
                <c:pt idx="1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Hárok1!$M$11:$M$12</c:f>
              <c:strCache>
                <c:ptCount val="2"/>
                <c:pt idx="0">
                  <c:v> - Účasť na vzdelávaní alebo na odbornej príprave</c:v>
                </c:pt>
                <c:pt idx="1">
                  <c:v> - Neistota zamestnania</c:v>
                </c:pt>
              </c:strCache>
            </c:strRef>
          </c:cat>
          <c:val>
            <c:numRef>
              <c:f>Hárok1!$O$11:$O$12</c:f>
              <c:numCache>
                <c:formatCode>0.0</c:formatCode>
                <c:ptCount val="2"/>
                <c:pt idx="0" formatCode="General">
                  <c:v>10.6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D-469A-BBD8-35B9CB226946}"/>
            </c:ext>
          </c:extLst>
        </c:ser>
        <c:ser>
          <c:idx val="2"/>
          <c:order val="2"/>
          <c:tx>
            <c:strRef>
              <c:f>Hárok1!$P$9:$P$10</c:f>
              <c:strCache>
                <c:ptCount val="2"/>
                <c:pt idx="0">
                  <c:v>EU-27</c:v>
                </c:pt>
                <c:pt idx="1">
                  <c:v>Muži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Hárok1!$M$11:$M$12</c:f>
              <c:strCache>
                <c:ptCount val="2"/>
                <c:pt idx="0">
                  <c:v> - Účasť na vzdelávaní alebo na odbornej príprave</c:v>
                </c:pt>
                <c:pt idx="1">
                  <c:v> - Neistota zamestnania</c:v>
                </c:pt>
              </c:strCache>
            </c:strRef>
          </c:cat>
          <c:val>
            <c:numRef>
              <c:f>Hárok1!$P$11:$P$12</c:f>
              <c:numCache>
                <c:formatCode>General</c:formatCode>
                <c:ptCount val="2"/>
                <c:pt idx="0">
                  <c:v>7.5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D-469A-BBD8-35B9CB226946}"/>
            </c:ext>
          </c:extLst>
        </c:ser>
        <c:ser>
          <c:idx val="3"/>
          <c:order val="3"/>
          <c:tx>
            <c:strRef>
              <c:f>Hárok1!$Q$9:$Q$10</c:f>
              <c:strCache>
                <c:ptCount val="2"/>
                <c:pt idx="0">
                  <c:v>EU-27</c:v>
                </c:pt>
                <c:pt idx="1">
                  <c:v>Ženy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Hárok1!$M$11:$M$12</c:f>
              <c:strCache>
                <c:ptCount val="2"/>
                <c:pt idx="0">
                  <c:v> - Účasť na vzdelávaní alebo na odbornej príprave</c:v>
                </c:pt>
                <c:pt idx="1">
                  <c:v> - Neistota zamestnania</c:v>
                </c:pt>
              </c:strCache>
            </c:strRef>
          </c:cat>
          <c:val>
            <c:numRef>
              <c:f>Hárok1!$Q$11:$Q$12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D-469A-BBD8-35B9CB226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131928"/>
        <c:axId val="729131536"/>
      </c:barChart>
      <c:catAx>
        <c:axId val="72913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29131536"/>
        <c:crosses val="autoZero"/>
        <c:auto val="1"/>
        <c:lblAlgn val="ctr"/>
        <c:lblOffset val="100"/>
        <c:noMultiLvlLbl val="0"/>
      </c:catAx>
      <c:valAx>
        <c:axId val="7291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2913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Kvalita práce - % zamestnancov nad 55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Hárok1!$N$13:$N$14</c:f>
              <c:strCache>
                <c:ptCount val="2"/>
                <c:pt idx="0">
                  <c:v>Slovensko</c:v>
                </c:pt>
                <c:pt idx="1">
                  <c:v>Muži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Hárok1!$M$15:$M$16</c:f>
              <c:strCache>
                <c:ptCount val="2"/>
                <c:pt idx="0">
                  <c:v> - Primerané platové ohodnotenie</c:v>
                </c:pt>
                <c:pt idx="1">
                  <c:v> - Vysoká kvalita práce </c:v>
                </c:pt>
              </c:strCache>
            </c:strRef>
          </c:cat>
          <c:val>
            <c:numRef>
              <c:f>Hárok1!$N$15:$N$16</c:f>
              <c:numCache>
                <c:formatCode>0.0</c:formatCode>
                <c:ptCount val="2"/>
                <c:pt idx="0" formatCode="General">
                  <c:v>62.9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0-44D0-BCA3-853EB0AC906C}"/>
            </c:ext>
          </c:extLst>
        </c:ser>
        <c:ser>
          <c:idx val="1"/>
          <c:order val="1"/>
          <c:tx>
            <c:strRef>
              <c:f>Hárok1!$O$13:$O$14</c:f>
              <c:strCache>
                <c:ptCount val="2"/>
                <c:pt idx="0">
                  <c:v>Slovensko</c:v>
                </c:pt>
                <c:pt idx="1">
                  <c:v>Ženy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Hárok1!$M$15:$M$16</c:f>
              <c:strCache>
                <c:ptCount val="2"/>
                <c:pt idx="0">
                  <c:v> - Primerané platové ohodnotenie</c:v>
                </c:pt>
                <c:pt idx="1">
                  <c:v> - Vysoká kvalita práce </c:v>
                </c:pt>
              </c:strCache>
            </c:strRef>
          </c:cat>
          <c:val>
            <c:numRef>
              <c:f>Hárok1!$O$15:$O$16</c:f>
              <c:numCache>
                <c:formatCode>General</c:formatCode>
                <c:ptCount val="2"/>
                <c:pt idx="0">
                  <c:v>46.6</c:v>
                </c:pt>
                <c:pt idx="1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0-44D0-BCA3-853EB0AC906C}"/>
            </c:ext>
          </c:extLst>
        </c:ser>
        <c:ser>
          <c:idx val="2"/>
          <c:order val="2"/>
          <c:tx>
            <c:strRef>
              <c:f>Hárok1!$P$13:$P$14</c:f>
              <c:strCache>
                <c:ptCount val="2"/>
                <c:pt idx="0">
                  <c:v>EU-27</c:v>
                </c:pt>
                <c:pt idx="1">
                  <c:v>Muži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Hárok1!$M$15:$M$16</c:f>
              <c:strCache>
                <c:ptCount val="2"/>
                <c:pt idx="0">
                  <c:v> - Primerané platové ohodnotenie</c:v>
                </c:pt>
                <c:pt idx="1">
                  <c:v> - Vysoká kvalita práce </c:v>
                </c:pt>
              </c:strCache>
            </c:strRef>
          </c:cat>
          <c:val>
            <c:numRef>
              <c:f>Hárok1!$P$15:$P$16</c:f>
              <c:numCache>
                <c:formatCode>0.0</c:formatCode>
                <c:ptCount val="2"/>
                <c:pt idx="0" formatCode="General">
                  <c:v>64.7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0-44D0-BCA3-853EB0AC906C}"/>
            </c:ext>
          </c:extLst>
        </c:ser>
        <c:ser>
          <c:idx val="3"/>
          <c:order val="3"/>
          <c:tx>
            <c:strRef>
              <c:f>Hárok1!$Q$13:$Q$14</c:f>
              <c:strCache>
                <c:ptCount val="2"/>
                <c:pt idx="0">
                  <c:v>EU-27</c:v>
                </c:pt>
                <c:pt idx="1">
                  <c:v>Ženy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Hárok1!$M$15:$M$16</c:f>
              <c:strCache>
                <c:ptCount val="2"/>
                <c:pt idx="0">
                  <c:v> - Primerané platové ohodnotenie</c:v>
                </c:pt>
                <c:pt idx="1">
                  <c:v> - Vysoká kvalita práce </c:v>
                </c:pt>
              </c:strCache>
            </c:strRef>
          </c:cat>
          <c:val>
            <c:numRef>
              <c:f>Hárok1!$Q$15:$Q$16</c:f>
              <c:numCache>
                <c:formatCode>General</c:formatCode>
                <c:ptCount val="2"/>
                <c:pt idx="0">
                  <c:v>54.9</c:v>
                </c:pt>
                <c:pt idx="1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0-44D0-BCA3-853EB0AC9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133104"/>
        <c:axId val="373896480"/>
      </c:barChart>
      <c:catAx>
        <c:axId val="7291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73896480"/>
        <c:crosses val="autoZero"/>
        <c:auto val="1"/>
        <c:lblAlgn val="ctr"/>
        <c:lblOffset val="100"/>
        <c:noMultiLvlLbl val="0"/>
      </c:catAx>
      <c:valAx>
        <c:axId val="37389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2913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5/22/2025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SR: Chceme</a:t>
            </a:r>
            <a:r>
              <a:rPr lang="sk-SK" baseline="0" dirty="0" smtClean="0"/>
              <a:t> byť aktívni na TP (50+), Vzdelávanie </a:t>
            </a:r>
            <a:r>
              <a:rPr lang="sk-SK" baseline="0" dirty="0" err="1" smtClean="0"/>
              <a:t>UoZ</a:t>
            </a:r>
            <a:r>
              <a:rPr lang="sk-SK" baseline="0" dirty="0" smtClean="0"/>
              <a:t> 1 a 2, Nestrať prácu – vzdelávaj sa... 2015-2023</a:t>
            </a:r>
          </a:p>
          <a:p>
            <a:r>
              <a:rPr lang="sk-SK" baseline="0" dirty="0" smtClean="0"/>
              <a:t>Iné krajiny: priestor pre inšpiráciu</a:t>
            </a:r>
          </a:p>
          <a:p>
            <a:r>
              <a:rPr lang="sk-SK" baseline="0" dirty="0" smtClean="0"/>
              <a:t>Typy opatrení: </a:t>
            </a:r>
            <a:r>
              <a:rPr lang="sk-SK" b="1" baseline="0" dirty="0" smtClean="0"/>
              <a:t>vzdelávanie, dotácie a cielená podpora </a:t>
            </a:r>
            <a:r>
              <a:rPr lang="sk-SK" b="0" baseline="0" dirty="0" smtClean="0"/>
              <a:t>– len málo krajín cieli podporu na starších</a:t>
            </a:r>
            <a:endParaRPr lang="sk-SK" baseline="0" dirty="0" smtClean="0"/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Opatrenia podporujúce prechod na nové pracovné miesto, najmä v kontexte reštrukturalizácie, prepúšťania; </a:t>
            </a:r>
            <a:r>
              <a:rPr lang="sk-SK" i="1" baseline="0" dirty="0" smtClean="0"/>
              <a:t>v rámci firmy alebo v rámci sektoru alebo mimo sektor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406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Dotácie: mzdy </a:t>
            </a:r>
            <a:r>
              <a:rPr lang="sk-SK" smtClean="0"/>
              <a:t>alebo príspevky </a:t>
            </a:r>
            <a:r>
              <a:rPr lang="sk-SK" dirty="0" smtClean="0"/>
              <a:t>sociálneho zabezpečenia</a:t>
            </a:r>
          </a:p>
          <a:p>
            <a:r>
              <a:rPr lang="sk-SK" dirty="0" smtClean="0"/>
              <a:t>- Dôležité sú požiadavky na udržanie pracovných zmlúv</a:t>
            </a:r>
            <a:r>
              <a:rPr lang="sk-SK" baseline="0" dirty="0" smtClean="0"/>
              <a:t> (po uplynutí podpory), aby sa predišlo efektu otáčavých dverí</a:t>
            </a: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i="1" baseline="0" dirty="0" smtClean="0"/>
              <a:t>Španielsko - </a:t>
            </a:r>
            <a:r>
              <a:rPr lang="sk-SK" sz="1200" dirty="0" smtClean="0"/>
              <a:t>Vyššia miera podpory pri zamestnaná žien starších ako 45 rokov v sektoroch, kde sú nedostatočne zastúpené</a:t>
            </a:r>
          </a:p>
          <a:p>
            <a:endParaRPr lang="sk-SK" i="1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20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i="0" baseline="0" dirty="0" smtClean="0"/>
              <a:t>Opatrenia mierené na starších ľudí</a:t>
            </a:r>
          </a:p>
          <a:p>
            <a:r>
              <a:rPr lang="sk-SK" i="0" baseline="0" dirty="0" smtClean="0"/>
              <a:t>DEN – 2019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31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6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07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913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215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03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1EF8CAB-74EE-F5E0-2A98-D49729C5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83521D-ED5D-D5DB-16FA-CD1B1203D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283" r="87659"/>
          <a:stretch/>
        </p:blipFill>
        <p:spPr>
          <a:xfrm>
            <a:off x="0" y="5731979"/>
            <a:ext cx="1504645" cy="11464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81EED1-F8B1-76DD-2AF9-959C65437F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23ADF4-87AF-5693-9986-341478D50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5EE104-2241-C262-895C-BCA769134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9B7E7AC-A0E6-BE9A-4728-8FE036CF3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0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image 01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F0337A6-0579-B5BC-C526-F7EBDDB8E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166F179-9203-AC2D-A267-E25FA28E9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FC5468-5E1B-2FE4-DA95-D0CCC383D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7493C4-12E7-500C-5FD5-68370B57A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9B5038-6091-D5DF-F2DA-3900885F4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442ADAB-F6BA-A55C-036E-C837F95C8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240" y="2231136"/>
            <a:ext cx="6080760" cy="4626864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6931152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6931152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55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18B122A-848F-E50E-C503-3930933A5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8908"/>
          <a:stretch/>
        </p:blipFill>
        <p:spPr>
          <a:xfrm>
            <a:off x="8401354" y="0"/>
            <a:ext cx="3790646" cy="68579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8CD9875-E4AF-D7EA-9F8B-D27F2C3104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513E8A3-5E78-5821-6B7B-AF6343ACA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56415C-5388-7D35-1C15-8DA4ACDCA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B78E2E7-B83A-F17C-9869-FED59DD51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2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image 0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21C850-160D-5CD7-B829-ADE752EA7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105707-8D59-D00C-596A-380479D0E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C4FC4F-BE00-1554-FEBD-DE21F3AB3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310F08-0B34-7E1C-7605-4F8150235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371AFC-6FAC-3C10-CCC0-ECE8DB9E9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024" cy="2679192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2272"/>
            <a:ext cx="12188952" cy="239572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3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F0E0D3-11E9-A85D-821D-49C27B06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33D848-BBB0-8852-CBA7-96FB04BF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556"/>
          <a:stretch/>
        </p:blipFill>
        <p:spPr>
          <a:xfrm>
            <a:off x="10687351" y="4584700"/>
            <a:ext cx="1504649" cy="1130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0A5B28-1267-FF8C-DD34-4AE0CE17F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2FE7896-D379-408C-54BB-757C71F0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9515" r="34180"/>
          <a:stretch/>
        </p:blipFill>
        <p:spPr>
          <a:xfrm>
            <a:off x="10687351" y="1141376"/>
            <a:ext cx="1504649" cy="1154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E02B10-F9DF-509C-64D5-91DEB6988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455" y="1536826"/>
            <a:ext cx="5650992" cy="5577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2267712"/>
            <a:ext cx="5650992" cy="376732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CE1CF12-4201-C23B-7B9A-02EB4F8A7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396"/>
          <a:stretch/>
        </p:blipFill>
        <p:spPr>
          <a:xfrm>
            <a:off x="0" y="5731980"/>
            <a:ext cx="12192000" cy="1138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13CE0C7-867A-80BB-9E96-3008375B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8854" b="83396"/>
          <a:stretch/>
        </p:blipFill>
        <p:spPr>
          <a:xfrm>
            <a:off x="0" y="12700"/>
            <a:ext cx="3797300" cy="11387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6CB758-B1DB-F2E0-00E7-BF5660C5F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598" b="49858"/>
          <a:stretch/>
        </p:blipFill>
        <p:spPr>
          <a:xfrm>
            <a:off x="0" y="9452"/>
            <a:ext cx="1517954" cy="1146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24" y="841248"/>
            <a:ext cx="6556248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A780F1E2-F795-D408-7361-9B32EA12F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36676"/>
            <a:ext cx="3785616" cy="518464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023" y="1536827"/>
            <a:ext cx="6556247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3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615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342900" indent="-342900">
              <a:lnSpc>
                <a:spcPct val="9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7448" y="1536827"/>
            <a:ext cx="6592824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D831DA-EDBD-A492-3E6D-6ABBF4438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7659" b="83148"/>
          <a:stretch/>
        </p:blipFill>
        <p:spPr>
          <a:xfrm>
            <a:off x="10687350" y="12700"/>
            <a:ext cx="1504649" cy="1155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071AEB-E268-A464-7197-69FA762C3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49444"/>
          <a:stretch/>
        </p:blipFill>
        <p:spPr>
          <a:xfrm>
            <a:off x="10687351" y="9452"/>
            <a:ext cx="1504649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7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C5788EE-4EDA-20FA-8EB9-2F0639E8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053CA0-7A9F-FC49-AD3F-F3280344D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7F6939-7B7E-F49F-8219-DC8CDAC85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CCA700-291A-CD50-0CF3-749300C8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FADD4D-8EF2-3DF8-F5F4-9459752D5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B36F67-81DA-36AC-5D17-0172FF5A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1527048"/>
            <a:ext cx="10479024" cy="44988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0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image 0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952" y="0"/>
            <a:ext cx="6099048" cy="687628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4" name="Title 123">
            <a:extLst>
              <a:ext uri="{FF2B5EF4-FFF2-40B4-BE49-F238E27FC236}">
                <a16:creationId xmlns:a16="http://schemas.microsoft.com/office/drawing/2014/main" id="{5EF8E4BF-2FB4-FFDD-E565-805C476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4" y="832104"/>
            <a:ext cx="6099048" cy="5219236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25C59923-6546-AB3B-534C-22113CD9D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1353" y="-1"/>
            <a:ext cx="3790650" cy="1155691"/>
          </a:xfrm>
          <a:custGeom>
            <a:avLst/>
            <a:gdLst>
              <a:gd name="connsiteX0" fmla="*/ 2293575 w 3790650"/>
              <a:gd name="connsiteY0" fmla="*/ 0 h 1155691"/>
              <a:gd name="connsiteX1" fmla="*/ 3790650 w 3790650"/>
              <a:gd name="connsiteY1" fmla="*/ 0 h 1155691"/>
              <a:gd name="connsiteX2" fmla="*/ 3790650 w 3790650"/>
              <a:gd name="connsiteY2" fmla="*/ 1098632 h 1155691"/>
              <a:gd name="connsiteX3" fmla="*/ 3775153 w 3790650"/>
              <a:gd name="connsiteY3" fmla="*/ 1104304 h 1155691"/>
              <a:gd name="connsiteX4" fmla="*/ 3435268 w 3790650"/>
              <a:gd name="connsiteY4" fmla="*/ 1155691 h 1155691"/>
              <a:gd name="connsiteX5" fmla="*/ 2292295 w 3790650"/>
              <a:gd name="connsiteY5" fmla="*/ 12701 h 1155691"/>
              <a:gd name="connsiteX6" fmla="*/ 1280 w 3790650"/>
              <a:gd name="connsiteY6" fmla="*/ 0 h 1155691"/>
              <a:gd name="connsiteX7" fmla="*/ 2284665 w 3790650"/>
              <a:gd name="connsiteY7" fmla="*/ 0 h 1155691"/>
              <a:gd name="connsiteX8" fmla="*/ 2285945 w 3790650"/>
              <a:gd name="connsiteY8" fmla="*/ 12701 h 1155691"/>
              <a:gd name="connsiteX9" fmla="*/ 1142973 w 3790650"/>
              <a:gd name="connsiteY9" fmla="*/ 1155691 h 1155691"/>
              <a:gd name="connsiteX10" fmla="*/ 0 w 3790650"/>
              <a:gd name="connsiteY10" fmla="*/ 12701 h 1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650" h="1155691">
                <a:moveTo>
                  <a:pt x="2293575" y="0"/>
                </a:moveTo>
                <a:lnTo>
                  <a:pt x="3790650" y="0"/>
                </a:lnTo>
                <a:lnTo>
                  <a:pt x="3790650" y="1098632"/>
                </a:lnTo>
                <a:lnTo>
                  <a:pt x="3775153" y="1104304"/>
                </a:lnTo>
                <a:cubicBezTo>
                  <a:pt x="3667783" y="1137700"/>
                  <a:pt x="3553627" y="1155691"/>
                  <a:pt x="3435268" y="1155691"/>
                </a:cubicBezTo>
                <a:cubicBezTo>
                  <a:pt x="2804021" y="1155691"/>
                  <a:pt x="2292295" y="643957"/>
                  <a:pt x="2292295" y="12701"/>
                </a:cubicBezTo>
                <a:close/>
                <a:moveTo>
                  <a:pt x="1280" y="0"/>
                </a:moveTo>
                <a:lnTo>
                  <a:pt x="2284665" y="0"/>
                </a:lnTo>
                <a:lnTo>
                  <a:pt x="2285945" y="12701"/>
                </a:lnTo>
                <a:cubicBezTo>
                  <a:pt x="2285945" y="643957"/>
                  <a:pt x="1774219" y="1155691"/>
                  <a:pt x="1142973" y="1155691"/>
                </a:cubicBezTo>
                <a:cubicBezTo>
                  <a:pt x="511726" y="1155691"/>
                  <a:pt x="0" y="643957"/>
                  <a:pt x="0" y="12701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80C9A0C-95B8-C535-9B78-63FDB782B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5727700"/>
            <a:ext cx="12192003" cy="1130300"/>
          </a:xfrm>
          <a:custGeom>
            <a:avLst/>
            <a:gdLst>
              <a:gd name="connsiteX0" fmla="*/ 11823828 w 12192003"/>
              <a:gd name="connsiteY0" fmla="*/ 0 h 1130300"/>
              <a:gd name="connsiteX1" fmla="*/ 12163721 w 12192003"/>
              <a:gd name="connsiteY1" fmla="*/ 51387 h 1130300"/>
              <a:gd name="connsiteX2" fmla="*/ 12192003 w 12192003"/>
              <a:gd name="connsiteY2" fmla="*/ 61738 h 1130300"/>
              <a:gd name="connsiteX3" fmla="*/ 12192003 w 12192003"/>
              <a:gd name="connsiteY3" fmla="*/ 1130300 h 1130300"/>
              <a:gd name="connsiteX4" fmla="*/ 10681469 w 12192003"/>
              <a:gd name="connsiteY4" fmla="*/ 1130300 h 1130300"/>
              <a:gd name="connsiteX5" fmla="*/ 10686729 w 12192003"/>
              <a:gd name="connsiteY5" fmla="*/ 1026126 h 1130300"/>
              <a:gd name="connsiteX6" fmla="*/ 11823828 w 12192003"/>
              <a:gd name="connsiteY6" fmla="*/ 0 h 1130300"/>
              <a:gd name="connsiteX7" fmla="*/ 9531478 w 12192003"/>
              <a:gd name="connsiteY7" fmla="*/ 0 h 1130300"/>
              <a:gd name="connsiteX8" fmla="*/ 10668577 w 12192003"/>
              <a:gd name="connsiteY8" fmla="*/ 1026126 h 1130300"/>
              <a:gd name="connsiteX9" fmla="*/ 10673837 w 12192003"/>
              <a:gd name="connsiteY9" fmla="*/ 1130300 h 1130300"/>
              <a:gd name="connsiteX10" fmla="*/ 8389119 w 12192003"/>
              <a:gd name="connsiteY10" fmla="*/ 1130300 h 1130300"/>
              <a:gd name="connsiteX11" fmla="*/ 8394379 w 12192003"/>
              <a:gd name="connsiteY11" fmla="*/ 1026126 h 1130300"/>
              <a:gd name="connsiteX12" fmla="*/ 9531478 w 12192003"/>
              <a:gd name="connsiteY12" fmla="*/ 0 h 1130300"/>
              <a:gd name="connsiteX13" fmla="*/ 7239129 w 12192003"/>
              <a:gd name="connsiteY13" fmla="*/ 0 h 1130300"/>
              <a:gd name="connsiteX14" fmla="*/ 8376227 w 12192003"/>
              <a:gd name="connsiteY14" fmla="*/ 1026126 h 1130300"/>
              <a:gd name="connsiteX15" fmla="*/ 8381487 w 12192003"/>
              <a:gd name="connsiteY15" fmla="*/ 1130300 h 1130300"/>
              <a:gd name="connsiteX16" fmla="*/ 6096769 w 12192003"/>
              <a:gd name="connsiteY16" fmla="*/ 1130300 h 1130300"/>
              <a:gd name="connsiteX17" fmla="*/ 6102029 w 12192003"/>
              <a:gd name="connsiteY17" fmla="*/ 1026126 h 1130300"/>
              <a:gd name="connsiteX18" fmla="*/ 7239129 w 12192003"/>
              <a:gd name="connsiteY18" fmla="*/ 0 h 1130300"/>
              <a:gd name="connsiteX19" fmla="*/ 4946780 w 12192003"/>
              <a:gd name="connsiteY19" fmla="*/ 0 h 1130300"/>
              <a:gd name="connsiteX20" fmla="*/ 6083878 w 12192003"/>
              <a:gd name="connsiteY20" fmla="*/ 1026126 h 1130300"/>
              <a:gd name="connsiteX21" fmla="*/ 6089139 w 12192003"/>
              <a:gd name="connsiteY21" fmla="*/ 1130300 h 1130300"/>
              <a:gd name="connsiteX22" fmla="*/ 3804423 w 12192003"/>
              <a:gd name="connsiteY22" fmla="*/ 1130300 h 1130300"/>
              <a:gd name="connsiteX23" fmla="*/ 3809684 w 12192003"/>
              <a:gd name="connsiteY23" fmla="*/ 1026126 h 1130300"/>
              <a:gd name="connsiteX24" fmla="*/ 4946780 w 12192003"/>
              <a:gd name="connsiteY24" fmla="*/ 0 h 1130300"/>
              <a:gd name="connsiteX25" fmla="*/ 2654431 w 12192003"/>
              <a:gd name="connsiteY25" fmla="*/ 0 h 1130300"/>
              <a:gd name="connsiteX26" fmla="*/ 3791530 w 12192003"/>
              <a:gd name="connsiteY26" fmla="*/ 1026126 h 1130300"/>
              <a:gd name="connsiteX27" fmla="*/ 3796791 w 12192003"/>
              <a:gd name="connsiteY27" fmla="*/ 1130300 h 1130300"/>
              <a:gd name="connsiteX28" fmla="*/ 1512072 w 12192003"/>
              <a:gd name="connsiteY28" fmla="*/ 1130300 h 1130300"/>
              <a:gd name="connsiteX29" fmla="*/ 1517332 w 12192003"/>
              <a:gd name="connsiteY29" fmla="*/ 1026126 h 1130300"/>
              <a:gd name="connsiteX30" fmla="*/ 2654431 w 12192003"/>
              <a:gd name="connsiteY30" fmla="*/ 0 h 1130300"/>
              <a:gd name="connsiteX31" fmla="*/ 362080 w 12192003"/>
              <a:gd name="connsiteY31" fmla="*/ 0 h 1130300"/>
              <a:gd name="connsiteX32" fmla="*/ 1499179 w 12192003"/>
              <a:gd name="connsiteY32" fmla="*/ 1026126 h 1130300"/>
              <a:gd name="connsiteX33" fmla="*/ 1504439 w 12192003"/>
              <a:gd name="connsiteY33" fmla="*/ 1130300 h 1130300"/>
              <a:gd name="connsiteX34" fmla="*/ 0 w 12192003"/>
              <a:gd name="connsiteY34" fmla="*/ 1130300 h 1130300"/>
              <a:gd name="connsiteX35" fmla="*/ 0 w 12192003"/>
              <a:gd name="connsiteY35" fmla="*/ 59507 h 1130300"/>
              <a:gd name="connsiteX36" fmla="*/ 22187 w 12192003"/>
              <a:gd name="connsiteY36" fmla="*/ 51387 h 1130300"/>
              <a:gd name="connsiteX37" fmla="*/ 362080 w 12192003"/>
              <a:gd name="connsiteY37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3" h="1130300">
                <a:moveTo>
                  <a:pt x="11823828" y="0"/>
                </a:moveTo>
                <a:cubicBezTo>
                  <a:pt x="11942189" y="0"/>
                  <a:pt x="12056349" y="17991"/>
                  <a:pt x="12163721" y="51387"/>
                </a:cubicBezTo>
                <a:lnTo>
                  <a:pt x="12192003" y="61738"/>
                </a:lnTo>
                <a:lnTo>
                  <a:pt x="12192003" y="1130300"/>
                </a:lnTo>
                <a:lnTo>
                  <a:pt x="10681469" y="1130300"/>
                </a:lnTo>
                <a:lnTo>
                  <a:pt x="10686729" y="1026126"/>
                </a:lnTo>
                <a:cubicBezTo>
                  <a:pt x="10745262" y="449767"/>
                  <a:pt x="11232021" y="0"/>
                  <a:pt x="11823828" y="0"/>
                </a:cubicBezTo>
                <a:close/>
                <a:moveTo>
                  <a:pt x="9531478" y="0"/>
                </a:moveTo>
                <a:cubicBezTo>
                  <a:pt x="10123285" y="0"/>
                  <a:pt x="10610044" y="449767"/>
                  <a:pt x="10668577" y="1026126"/>
                </a:cubicBezTo>
                <a:lnTo>
                  <a:pt x="10673837" y="1130300"/>
                </a:lnTo>
                <a:lnTo>
                  <a:pt x="8389119" y="1130300"/>
                </a:lnTo>
                <a:lnTo>
                  <a:pt x="8394379" y="1026126"/>
                </a:lnTo>
                <a:cubicBezTo>
                  <a:pt x="8452912" y="449767"/>
                  <a:pt x="8939671" y="0"/>
                  <a:pt x="9531478" y="0"/>
                </a:cubicBezTo>
                <a:close/>
                <a:moveTo>
                  <a:pt x="7239129" y="0"/>
                </a:moveTo>
                <a:cubicBezTo>
                  <a:pt x="7830936" y="0"/>
                  <a:pt x="8317694" y="449767"/>
                  <a:pt x="8376227" y="1026126"/>
                </a:cubicBezTo>
                <a:lnTo>
                  <a:pt x="8381487" y="1130300"/>
                </a:lnTo>
                <a:lnTo>
                  <a:pt x="6096769" y="1130300"/>
                </a:lnTo>
                <a:lnTo>
                  <a:pt x="6102029" y="1026126"/>
                </a:lnTo>
                <a:cubicBezTo>
                  <a:pt x="6160563" y="449767"/>
                  <a:pt x="6647322" y="0"/>
                  <a:pt x="7239129" y="0"/>
                </a:cubicBezTo>
                <a:close/>
                <a:moveTo>
                  <a:pt x="4946780" y="0"/>
                </a:moveTo>
                <a:cubicBezTo>
                  <a:pt x="5538587" y="0"/>
                  <a:pt x="6025345" y="449767"/>
                  <a:pt x="6083878" y="1026126"/>
                </a:cubicBezTo>
                <a:lnTo>
                  <a:pt x="6089139" y="1130300"/>
                </a:lnTo>
                <a:lnTo>
                  <a:pt x="3804423" y="1130300"/>
                </a:lnTo>
                <a:lnTo>
                  <a:pt x="3809684" y="1026126"/>
                </a:lnTo>
                <a:cubicBezTo>
                  <a:pt x="3868216" y="449767"/>
                  <a:pt x="4354972" y="0"/>
                  <a:pt x="4946780" y="0"/>
                </a:cubicBezTo>
                <a:close/>
                <a:moveTo>
                  <a:pt x="2654431" y="0"/>
                </a:moveTo>
                <a:cubicBezTo>
                  <a:pt x="3246238" y="0"/>
                  <a:pt x="3732997" y="449767"/>
                  <a:pt x="3791530" y="1026126"/>
                </a:cubicBezTo>
                <a:lnTo>
                  <a:pt x="3796791" y="1130300"/>
                </a:lnTo>
                <a:lnTo>
                  <a:pt x="1512072" y="1130300"/>
                </a:lnTo>
                <a:lnTo>
                  <a:pt x="1517332" y="1026126"/>
                </a:lnTo>
                <a:cubicBezTo>
                  <a:pt x="1575865" y="449767"/>
                  <a:pt x="2062624" y="0"/>
                  <a:pt x="2654431" y="0"/>
                </a:cubicBezTo>
                <a:close/>
                <a:moveTo>
                  <a:pt x="362080" y="0"/>
                </a:moveTo>
                <a:cubicBezTo>
                  <a:pt x="953887" y="0"/>
                  <a:pt x="1440646" y="449767"/>
                  <a:pt x="1499179" y="1026126"/>
                </a:cubicBezTo>
                <a:lnTo>
                  <a:pt x="1504439" y="1130300"/>
                </a:lnTo>
                <a:lnTo>
                  <a:pt x="0" y="1130300"/>
                </a:lnTo>
                <a:lnTo>
                  <a:pt x="0" y="59507"/>
                </a:lnTo>
                <a:lnTo>
                  <a:pt x="22187" y="51387"/>
                </a:lnTo>
                <a:cubicBezTo>
                  <a:pt x="129559" y="17991"/>
                  <a:pt x="243719" y="0"/>
                  <a:pt x="362080" y="0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0972619-C968-1257-58C9-0DC661642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24189"/>
            <a:ext cx="1503729" cy="1133811"/>
          </a:xfrm>
          <a:custGeom>
            <a:avLst/>
            <a:gdLst>
              <a:gd name="connsiteX0" fmla="*/ 367995 w 1503729"/>
              <a:gd name="connsiteY0" fmla="*/ 19 h 1133811"/>
              <a:gd name="connsiteX1" fmla="*/ 1481576 w 1503729"/>
              <a:gd name="connsiteY1" fmla="*/ 913359 h 1133811"/>
              <a:gd name="connsiteX2" fmla="*/ 1503729 w 1503729"/>
              <a:gd name="connsiteY2" fmla="*/ 1133811 h 1133811"/>
              <a:gd name="connsiteX3" fmla="*/ 1371482 w 1503729"/>
              <a:gd name="connsiteY3" fmla="*/ 1133811 h 1133811"/>
              <a:gd name="connsiteX4" fmla="*/ 1275407 w 1503729"/>
              <a:gd name="connsiteY4" fmla="*/ 1118667 h 1133811"/>
              <a:gd name="connsiteX5" fmla="*/ 367995 w 1503729"/>
              <a:gd name="connsiteY5" fmla="*/ 19 h 1133811"/>
              <a:gd name="connsiteX6" fmla="*/ 367996 w 1503729"/>
              <a:gd name="connsiteY6" fmla="*/ 0 h 1133811"/>
              <a:gd name="connsiteX7" fmla="*/ 33218 w 1503729"/>
              <a:gd name="connsiteY7" fmla="*/ 808204 h 1133811"/>
              <a:gd name="connsiteX8" fmla="*/ 0 w 1503729"/>
              <a:gd name="connsiteY8" fmla="*/ 838393 h 1133811"/>
              <a:gd name="connsiteX9" fmla="*/ 0 w 1503729"/>
              <a:gd name="connsiteY9" fmla="*/ 61671 h 1133811"/>
              <a:gd name="connsiteX10" fmla="*/ 28102 w 1503729"/>
              <a:gd name="connsiteY10" fmla="*/ 51386 h 1133811"/>
              <a:gd name="connsiteX11" fmla="*/ 367996 w 1503729"/>
              <a:gd name="connsiteY11" fmla="*/ 0 h 11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3729" h="1133811">
                <a:moveTo>
                  <a:pt x="367995" y="19"/>
                </a:moveTo>
                <a:cubicBezTo>
                  <a:pt x="917788" y="3008"/>
                  <a:pt x="1375686" y="394157"/>
                  <a:pt x="1481576" y="913359"/>
                </a:cubicBezTo>
                <a:lnTo>
                  <a:pt x="1503729" y="1133811"/>
                </a:lnTo>
                <a:lnTo>
                  <a:pt x="1371482" y="1133811"/>
                </a:lnTo>
                <a:lnTo>
                  <a:pt x="1275407" y="1118667"/>
                </a:lnTo>
                <a:cubicBezTo>
                  <a:pt x="757177" y="1010082"/>
                  <a:pt x="368000" y="550498"/>
                  <a:pt x="367995" y="19"/>
                </a:cubicBezTo>
                <a:close/>
                <a:moveTo>
                  <a:pt x="367996" y="0"/>
                </a:moveTo>
                <a:cubicBezTo>
                  <a:pt x="367996" y="315623"/>
                  <a:pt x="240061" y="601366"/>
                  <a:pt x="33218" y="808204"/>
                </a:cubicBezTo>
                <a:lnTo>
                  <a:pt x="0" y="838393"/>
                </a:lnTo>
                <a:lnTo>
                  <a:pt x="0" y="61671"/>
                </a:lnTo>
                <a:lnTo>
                  <a:pt x="28102" y="51386"/>
                </a:lnTo>
                <a:cubicBezTo>
                  <a:pt x="135475" y="17991"/>
                  <a:pt x="249634" y="0"/>
                  <a:pt x="36799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0A4A3873-48BC-94DF-6006-FC7F81660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  <a:custGeom>
            <a:avLst/>
            <a:gdLst>
              <a:gd name="connsiteX0" fmla="*/ 3790647 w 3790647"/>
              <a:gd name="connsiteY0" fmla="*/ 304585 h 1143002"/>
              <a:gd name="connsiteX1" fmla="*/ 3790647 w 3790647"/>
              <a:gd name="connsiteY1" fmla="*/ 1081329 h 1143002"/>
              <a:gd name="connsiteX2" fmla="*/ 3762543 w 3790647"/>
              <a:gd name="connsiteY2" fmla="*/ 1091615 h 1143002"/>
              <a:gd name="connsiteX3" fmla="*/ 3422649 w 3790647"/>
              <a:gd name="connsiteY3" fmla="*/ 1143002 h 1143002"/>
              <a:gd name="connsiteX4" fmla="*/ 3757427 w 3790647"/>
              <a:gd name="connsiteY4" fmla="*/ 334777 h 1143002"/>
              <a:gd name="connsiteX5" fmla="*/ 2285997 w 3790647"/>
              <a:gd name="connsiteY5" fmla="*/ 17 h 1143002"/>
              <a:gd name="connsiteX6" fmla="*/ 3422650 w 3790647"/>
              <a:gd name="connsiteY6" fmla="*/ 1142983 h 1143002"/>
              <a:gd name="connsiteX7" fmla="*/ 2285997 w 3790647"/>
              <a:gd name="connsiteY7" fmla="*/ 17 h 1143002"/>
              <a:gd name="connsiteX8" fmla="*/ 0 w 3790647"/>
              <a:gd name="connsiteY8" fmla="*/ 17 h 1143002"/>
              <a:gd name="connsiteX9" fmla="*/ 1136650 w 3790647"/>
              <a:gd name="connsiteY9" fmla="*/ 1142983 h 1143002"/>
              <a:gd name="connsiteX10" fmla="*/ 0 w 3790647"/>
              <a:gd name="connsiteY10" fmla="*/ 17 h 1143002"/>
              <a:gd name="connsiteX11" fmla="*/ 2279650 w 3790647"/>
              <a:gd name="connsiteY11" fmla="*/ 0 h 1143002"/>
              <a:gd name="connsiteX12" fmla="*/ 1136650 w 3790647"/>
              <a:gd name="connsiteY12" fmla="*/ 1143002 h 1143002"/>
              <a:gd name="connsiteX13" fmla="*/ 2279650 w 3790647"/>
              <a:gd name="connsiteY13" fmla="*/ 0 h 11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0647" h="1143002">
                <a:moveTo>
                  <a:pt x="3790647" y="304585"/>
                </a:moveTo>
                <a:lnTo>
                  <a:pt x="3790647" y="1081329"/>
                </a:lnTo>
                <a:lnTo>
                  <a:pt x="3762543" y="1091615"/>
                </a:lnTo>
                <a:cubicBezTo>
                  <a:pt x="3655170" y="1125011"/>
                  <a:pt x="3541011" y="1143002"/>
                  <a:pt x="3422649" y="1143002"/>
                </a:cubicBezTo>
                <a:cubicBezTo>
                  <a:pt x="3422649" y="827371"/>
                  <a:pt x="3550584" y="541620"/>
                  <a:pt x="3757427" y="334777"/>
                </a:cubicBezTo>
                <a:close/>
                <a:moveTo>
                  <a:pt x="2285997" y="17"/>
                </a:moveTo>
                <a:cubicBezTo>
                  <a:pt x="2914332" y="3435"/>
                  <a:pt x="3422644" y="513848"/>
                  <a:pt x="3422650" y="1142983"/>
                </a:cubicBezTo>
                <a:cubicBezTo>
                  <a:pt x="2794315" y="1139567"/>
                  <a:pt x="2286006" y="629153"/>
                  <a:pt x="2285997" y="17"/>
                </a:cubicBezTo>
                <a:close/>
                <a:moveTo>
                  <a:pt x="0" y="17"/>
                </a:moveTo>
                <a:cubicBezTo>
                  <a:pt x="628334" y="3435"/>
                  <a:pt x="1136644" y="513848"/>
                  <a:pt x="1136650" y="1142983"/>
                </a:cubicBezTo>
                <a:cubicBezTo>
                  <a:pt x="508316" y="1139567"/>
                  <a:pt x="9" y="629153"/>
                  <a:pt x="0" y="17"/>
                </a:cubicBezTo>
                <a:close/>
                <a:moveTo>
                  <a:pt x="2279650" y="0"/>
                </a:moveTo>
                <a:cubicBezTo>
                  <a:pt x="2279650" y="631263"/>
                  <a:pt x="1767910" y="1143002"/>
                  <a:pt x="1136650" y="1143002"/>
                </a:cubicBezTo>
                <a:cubicBezTo>
                  <a:pt x="1136650" y="511739"/>
                  <a:pt x="1648390" y="0"/>
                  <a:pt x="227965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9C01A786-0C1A-6C4A-1466-1AE233D1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8908" b="83148"/>
          <a:stretch/>
        </p:blipFill>
        <p:spPr>
          <a:xfrm>
            <a:off x="8401354" y="12700"/>
            <a:ext cx="3790646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3" name="Title 123">
            <a:extLst>
              <a:ext uri="{FF2B5EF4-FFF2-40B4-BE49-F238E27FC236}">
                <a16:creationId xmlns:a16="http://schemas.microsoft.com/office/drawing/2014/main" id="{0B9C7C4B-FC2C-5D51-5679-3D5ED851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3" y="832104"/>
            <a:ext cx="10479088" cy="2587625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F5B69-7199-E3E6-5554-6CC2207D4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3705309"/>
            <a:ext cx="10479088" cy="2587625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b="1" i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487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495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212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776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49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92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600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 smtClean="0"/>
              <a:t>FOOTER TITLE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8" r:id="rId2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umprevencie.sk/mapa-prevencie/" TargetMode="Externa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found.europa.eu/en/" TargetMode="External"/><Relationship Id="rId2" Type="http://schemas.openxmlformats.org/officeDocument/2006/relationships/hyperlink" Target="https://ivpr.gov.sk/ivpr-a-eurofound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o.sk/buxus/docs/publikacie/subory/Starsi_ludia_medzi_nami_2022.pdf" TargetMode="External"/><Relationship Id="rId7" Type="http://schemas.openxmlformats.org/officeDocument/2006/relationships/hyperlink" Target="https://www.ivo.sk/buxus/docs/publikacie/subory/Digitalna_gramotnost_2022.pdf" TargetMode="External"/><Relationship Id="rId2" Type="http://schemas.openxmlformats.org/officeDocument/2006/relationships/hyperlink" Target="https://eurofound.link/ef24029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nibook.upjs.sk/img/cms/2018/pravf/starostlivost-o-zdravie-zamestnancov-web.pdf" TargetMode="External"/><Relationship Id="rId5" Type="http://schemas.openxmlformats.org/officeDocument/2006/relationships/hyperlink" Target="https://www.ruzsr.sk/media/136c44e9-da12-4b31-8203-46f6d9e93fda.pdf" TargetMode="External"/><Relationship Id="rId4" Type="http://schemas.openxmlformats.org/officeDocument/2006/relationships/hyperlink" Target="https://www.eurofound.europa.eu/sites/default/files/2024-02/wpef24030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50B0-02F8-A1E6-8A67-C0B7034A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843" y="869564"/>
            <a:ext cx="10479215" cy="4480560"/>
          </a:xfrm>
        </p:spPr>
        <p:txBody>
          <a:bodyPr/>
          <a:lstStyle/>
          <a:p>
            <a:r>
              <a:rPr lang="sk-SK" sz="9600" dirty="0" err="1" smtClean="0"/>
              <a:t>Eurofound</a:t>
            </a:r>
            <a:r>
              <a:rPr lang="sk-SK" sz="9600" dirty="0" smtClean="0"/>
              <a:t> a IVPR</a:t>
            </a:r>
          </a:p>
          <a:p>
            <a:r>
              <a:rPr lang="sk-SK" sz="4800" dirty="0" smtClean="0"/>
              <a:t>Viac ako 20 rokov spolupráce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25" y="3466338"/>
            <a:ext cx="2844651" cy="2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Aktivity </a:t>
            </a:r>
            <a:r>
              <a:rPr lang="sk-SK" sz="2400" dirty="0" err="1" smtClean="0"/>
              <a:t>nec</a:t>
            </a:r>
            <a:r>
              <a:rPr lang="sk-SK" sz="2400" dirty="0" smtClean="0"/>
              <a:t> Slovensko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7" y="1350953"/>
            <a:ext cx="9907377" cy="51678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err="1" smtClean="0">
                <a:latin typeface="+mj-lt"/>
              </a:rPr>
              <a:t>Comparative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err="1" smtClean="0">
                <a:latin typeface="+mj-lt"/>
              </a:rPr>
              <a:t>analytical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err="1" smtClean="0">
                <a:latin typeface="+mj-lt"/>
              </a:rPr>
              <a:t>studies</a:t>
            </a:r>
            <a:r>
              <a:rPr lang="sk-SK" sz="2800" dirty="0" smtClean="0">
                <a:latin typeface="+mj-lt"/>
              </a:rPr>
              <a:t> (Porovnávacie štúdie)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Príspevky do priebežne vypracovávaných výskumných štúdií podľa jednotnej štruktúry vypracovanej výskumníkmi v </a:t>
            </a:r>
            <a:r>
              <a:rPr lang="sk-SK" sz="2400" dirty="0" err="1" smtClean="0"/>
              <a:t>Eurofounde</a:t>
            </a:r>
            <a:endParaRPr lang="sk-SK" sz="24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Témy zadávané Európskou Komisiou, DG EMPL (Generálne </a:t>
            </a:r>
            <a:r>
              <a:rPr lang="sk-SK" sz="2400" dirty="0"/>
              <a:t>riaditeľstvo pre zamestnanosť, sociálne záležitosti a </a:t>
            </a:r>
            <a:r>
              <a:rPr lang="sk-SK" sz="2400" dirty="0" smtClean="0"/>
              <a:t>začlenenie)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Oblasti: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Pracovné podmienky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Zamestnanosť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Sociálna starostlivosť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Sociálny dialóg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12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latin typeface="+mj-lt"/>
              </a:rPr>
              <a:t>On-</a:t>
            </a:r>
            <a:r>
              <a:rPr lang="sk-SK" sz="2800" dirty="0" err="1" smtClean="0">
                <a:latin typeface="+mj-lt"/>
              </a:rPr>
              <a:t>demand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err="1" smtClean="0">
                <a:latin typeface="+mj-lt"/>
              </a:rPr>
              <a:t>studies</a:t>
            </a:r>
            <a:r>
              <a:rPr lang="sk-SK" sz="2800" dirty="0" smtClean="0">
                <a:latin typeface="+mj-lt"/>
              </a:rPr>
              <a:t> (Štúdie na požiadanie)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Kratšie štúdie vyžiadané Komisiou ad-hoc v priebehu roka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Zistenie aktuálnej situácie v členských štátoch v danej oblasti</a:t>
            </a:r>
            <a:endParaRPr lang="sk-SK" sz="2400" dirty="0"/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Aktivity </a:t>
            </a:r>
            <a:r>
              <a:rPr lang="sk-SK" sz="2400" dirty="0" err="1" smtClean="0"/>
              <a:t>nec</a:t>
            </a:r>
            <a:r>
              <a:rPr lang="sk-SK" sz="2400" dirty="0" smtClean="0"/>
              <a:t> Slovensko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7" y="1350953"/>
            <a:ext cx="8231961" cy="51678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latin typeface="+mj-lt"/>
              </a:rPr>
              <a:t>Databázy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smtClean="0"/>
              <a:t>EU </a:t>
            </a:r>
            <a:r>
              <a:rPr lang="sk-SK" sz="2400" i="1" dirty="0" err="1" smtClean="0"/>
              <a:t>Policy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Watch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database</a:t>
            </a:r>
            <a:endParaRPr lang="sk-SK" sz="2400" i="1" dirty="0" smtClean="0"/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Príklady </a:t>
            </a:r>
            <a:r>
              <a:rPr lang="pl-PL" sz="2200" dirty="0"/>
              <a:t>opatrení na podporu ekonomiky v rozličných </a:t>
            </a:r>
            <a:r>
              <a:rPr lang="pl-PL" sz="2200" dirty="0" smtClean="0"/>
              <a:t>oblastiach,</a:t>
            </a:r>
            <a:br>
              <a:rPr lang="pl-PL" sz="2200" dirty="0" smtClean="0"/>
            </a:br>
            <a:r>
              <a:rPr lang="pl-PL" sz="2200" dirty="0" smtClean="0"/>
              <a:t>napr. podpora podnikov a obyvateľov postihnutých pandémiou; vo vzťahu k vojne na Ukrajine; integrácia migrantov; zelená ekonomika...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i="1" dirty="0" smtClean="0"/>
              <a:t>ERM restructuring databases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Databáza </a:t>
            </a:r>
            <a:r>
              <a:rPr lang="sk-SK" sz="2200" dirty="0"/>
              <a:t>podnikov, ktoré sú vo výraznom rozvoji, alebo zažívajú výrazný pokles zamestnanosti, a tiež databázy o nástrojoch na podporu </a:t>
            </a:r>
            <a:r>
              <a:rPr lang="sk-SK" sz="2200" dirty="0" smtClean="0"/>
              <a:t>zamestnancov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Aktivity </a:t>
            </a:r>
            <a:r>
              <a:rPr lang="sk-SK" sz="2400" dirty="0" err="1" smtClean="0"/>
              <a:t>nec</a:t>
            </a:r>
            <a:r>
              <a:rPr lang="sk-SK" sz="2400" dirty="0" smtClean="0"/>
              <a:t> Slovensko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7" y="1350953"/>
            <a:ext cx="8833695" cy="51678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latin typeface="+mj-lt"/>
              </a:rPr>
              <a:t>Databázy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/>
              <a:t>Database</a:t>
            </a:r>
            <a:r>
              <a:rPr lang="sk-SK" sz="2400" i="1" dirty="0"/>
              <a:t> on </a:t>
            </a:r>
            <a:r>
              <a:rPr lang="sk-SK" sz="2400" i="1" dirty="0" err="1"/>
              <a:t>lower</a:t>
            </a:r>
            <a:r>
              <a:rPr lang="sk-SK" sz="2400" i="1" dirty="0"/>
              <a:t> </a:t>
            </a:r>
            <a:r>
              <a:rPr lang="sk-SK" sz="2400" i="1" dirty="0" err="1"/>
              <a:t>pay</a:t>
            </a:r>
            <a:r>
              <a:rPr lang="sk-SK" sz="2400" i="1" dirty="0"/>
              <a:t> </a:t>
            </a:r>
            <a:r>
              <a:rPr lang="sk-SK" sz="2400" i="1" dirty="0" err="1"/>
              <a:t>rates</a:t>
            </a:r>
            <a:r>
              <a:rPr lang="sk-SK" sz="2400" i="1" dirty="0"/>
              <a:t> set in </a:t>
            </a:r>
            <a:r>
              <a:rPr lang="sk-SK" sz="2400" i="1" dirty="0" err="1"/>
              <a:t>collective</a:t>
            </a:r>
            <a:r>
              <a:rPr lang="sk-SK" sz="2400" i="1" dirty="0"/>
              <a:t> </a:t>
            </a:r>
            <a:r>
              <a:rPr lang="sk-SK" sz="2400" i="1" dirty="0" err="1"/>
              <a:t>agreements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low</a:t>
            </a:r>
            <a:r>
              <a:rPr lang="sk-SK" sz="2400" i="1" dirty="0"/>
              <a:t> </a:t>
            </a:r>
            <a:r>
              <a:rPr lang="sk-SK" sz="2400" i="1" dirty="0" err="1"/>
              <a:t>paid</a:t>
            </a:r>
            <a:r>
              <a:rPr lang="sk-SK" sz="2400" i="1" dirty="0"/>
              <a:t> </a:t>
            </a:r>
            <a:r>
              <a:rPr lang="sk-SK" sz="2400" i="1" dirty="0" err="1"/>
              <a:t>jobs</a:t>
            </a:r>
            <a:endParaRPr lang="sk-SK" sz="2400" i="1" dirty="0"/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200" dirty="0" err="1"/>
              <a:t>Info</a:t>
            </a:r>
            <a:r>
              <a:rPr lang="sk-SK" sz="2200" dirty="0"/>
              <a:t> o minimálnych mzdových tarifách dohodnutých v kolektívnych zmluvách vyššieho stupňa, prípadne podnikových KZ vo vybraných sektoroch ekonomiky 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/>
              <a:t>Database</a:t>
            </a:r>
            <a:r>
              <a:rPr lang="sk-SK" sz="2400" i="1" dirty="0"/>
              <a:t> of </a:t>
            </a:r>
            <a:r>
              <a:rPr lang="sk-SK" sz="2400" i="1" dirty="0" err="1"/>
              <a:t>contact</a:t>
            </a:r>
            <a:r>
              <a:rPr lang="sk-SK" sz="2400" i="1" dirty="0"/>
              <a:t> </a:t>
            </a:r>
            <a:r>
              <a:rPr lang="sk-SK" sz="2400" i="1" dirty="0" err="1"/>
              <a:t>information</a:t>
            </a:r>
            <a:endParaRPr lang="sk-SK" sz="2400" i="1" dirty="0"/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Kontakty na zainteresované strany a cieľové skupiny na národnej </a:t>
            </a:r>
            <a:r>
              <a:rPr lang="sk-SK" sz="2200" dirty="0" smtClean="0"/>
              <a:t>úrovni</a:t>
            </a:r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/>
              <a:t>Database</a:t>
            </a:r>
            <a:r>
              <a:rPr lang="sk-SK" sz="2400" i="1" dirty="0"/>
              <a:t> of REP </a:t>
            </a:r>
            <a:r>
              <a:rPr lang="sk-SK" sz="2400" i="1" dirty="0" err="1" smtClean="0"/>
              <a:t>studies</a:t>
            </a:r>
            <a:endParaRPr lang="sk-SK" sz="2400" i="1" dirty="0" smtClean="0"/>
          </a:p>
          <a:p>
            <a:pPr marL="813816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Informácie o sociálnom dialógu v jednotlivých sektoroch ekonomiky, vrátane monitoringu štruktúry a trendov zamestnanosti a existencie a priebehu sociálneho dialógu a zastupovania na úrovni EÚ</a:t>
            </a:r>
            <a:endParaRPr lang="sk-SK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D1FD-9CC8-4CB0-8247-CFAB9069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Aktivity NEC Slovensko 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D0987-D595-9D33-A24C-ED016A62A8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7" y="1536828"/>
            <a:ext cx="9518019" cy="4433320"/>
          </a:xfrm>
        </p:spPr>
        <p:txBody>
          <a:bodyPr>
            <a:normAutofit/>
          </a:bodyPr>
          <a:lstStyle/>
          <a:p>
            <a:r>
              <a:rPr lang="sk-SK" dirty="0" smtClean="0"/>
              <a:t>Ročné prehľady:</a:t>
            </a:r>
          </a:p>
          <a:p>
            <a:r>
              <a:rPr lang="en-US" i="1" dirty="0"/>
              <a:t>Slovakia: Developments in working life 2024 - Working </a:t>
            </a:r>
            <a:r>
              <a:rPr lang="en-US" i="1" dirty="0" smtClean="0"/>
              <a:t>papers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smtClean="0"/>
              <a:t>(</a:t>
            </a:r>
            <a:r>
              <a:rPr lang="en-US" dirty="0" err="1" smtClean="0"/>
              <a:t>Vývoj</a:t>
            </a:r>
            <a:r>
              <a:rPr lang="en-US" dirty="0" smtClean="0"/>
              <a:t> </a:t>
            </a:r>
            <a:r>
              <a:rPr lang="en-US" dirty="0"/>
              <a:t>v </a:t>
            </a:r>
            <a:r>
              <a:rPr lang="en-US" dirty="0" err="1"/>
              <a:t>pracovnom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en-US" dirty="0"/>
              <a:t> – </a:t>
            </a:r>
            <a:r>
              <a:rPr lang="en-US" dirty="0" err="1"/>
              <a:t>ročná</a:t>
            </a:r>
            <a:r>
              <a:rPr lang="en-US" dirty="0"/>
              <a:t> revue </a:t>
            </a:r>
            <a:r>
              <a:rPr lang="en-US" dirty="0" smtClean="0"/>
              <a:t>2024</a:t>
            </a:r>
            <a:r>
              <a:rPr lang="sk-SK" dirty="0" smtClean="0"/>
              <a:t>)</a:t>
            </a:r>
          </a:p>
          <a:p>
            <a:r>
              <a:rPr lang="en-US" i="1" dirty="0" smtClean="0"/>
              <a:t>Working </a:t>
            </a:r>
            <a:r>
              <a:rPr lang="en-US" i="1" dirty="0"/>
              <a:t>time up-date 2024/23 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dirty="0" smtClean="0"/>
              <a:t>(</a:t>
            </a:r>
            <a:r>
              <a:rPr lang="en-US" dirty="0" err="1" smtClean="0"/>
              <a:t>Pracovný</a:t>
            </a:r>
            <a:r>
              <a:rPr lang="en-US" dirty="0" smtClean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smtClean="0"/>
              <a:t>2023-2024</a:t>
            </a:r>
            <a:r>
              <a:rPr lang="sk-SK" dirty="0" smtClean="0"/>
              <a:t>)</a:t>
            </a:r>
            <a:endParaRPr lang="en-US" dirty="0"/>
          </a:p>
          <a:p>
            <a:r>
              <a:rPr lang="en-US" i="1" dirty="0"/>
              <a:t>Slovakia: Working life country profiles update 2024 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i="1" dirty="0" smtClean="0"/>
              <a:t>(</a:t>
            </a:r>
            <a:r>
              <a:rPr lang="en-US" dirty="0" err="1" smtClean="0"/>
              <a:t>Pracovný</a:t>
            </a:r>
            <a:r>
              <a:rPr lang="en-US" dirty="0" smtClean="0"/>
              <a:t> </a:t>
            </a:r>
            <a:r>
              <a:rPr lang="en-US" dirty="0" err="1"/>
              <a:t>život</a:t>
            </a:r>
            <a:r>
              <a:rPr lang="en-US" dirty="0"/>
              <a:t> –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 smtClean="0"/>
              <a:t>krajiny</a:t>
            </a:r>
            <a:r>
              <a:rPr lang="sk-SK" dirty="0" smtClean="0"/>
              <a:t>: </a:t>
            </a:r>
            <a:r>
              <a:rPr lang="en-US" dirty="0" err="1" smtClean="0"/>
              <a:t>Slovens</a:t>
            </a:r>
            <a:r>
              <a:rPr lang="sk-SK" dirty="0" err="1" smtClean="0"/>
              <a:t>ko</a:t>
            </a:r>
            <a:r>
              <a:rPr lang="sk-SK" dirty="0" smtClean="0"/>
              <a:t>)</a:t>
            </a:r>
            <a:endParaRPr lang="en-US" dirty="0"/>
          </a:p>
          <a:p>
            <a:r>
              <a:rPr lang="en-US" i="1" dirty="0"/>
              <a:t>Minimum wages – annual review 2024 and country profiles on minimum wage setting   </a:t>
            </a:r>
            <a:r>
              <a:rPr lang="sk-SK" i="1" dirty="0" smtClean="0"/>
              <a:t>(</a:t>
            </a:r>
            <a:r>
              <a:rPr lang="en-US" dirty="0" err="1" smtClean="0"/>
              <a:t>Minimálne</a:t>
            </a:r>
            <a:r>
              <a:rPr lang="en-US" dirty="0" smtClean="0"/>
              <a:t> </a:t>
            </a:r>
            <a:r>
              <a:rPr lang="en-US" dirty="0" err="1"/>
              <a:t>mzdy</a:t>
            </a:r>
            <a:r>
              <a:rPr lang="en-US" dirty="0"/>
              <a:t> – </a:t>
            </a:r>
            <a:r>
              <a:rPr lang="en-US" dirty="0" err="1"/>
              <a:t>každoročné</a:t>
            </a:r>
            <a:r>
              <a:rPr lang="en-US" dirty="0"/>
              <a:t> </a:t>
            </a:r>
            <a:r>
              <a:rPr lang="en-US" dirty="0" err="1"/>
              <a:t>prehľady</a:t>
            </a:r>
            <a:r>
              <a:rPr lang="en-US" dirty="0"/>
              <a:t> a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o </a:t>
            </a:r>
            <a:r>
              <a:rPr lang="en-US" dirty="0" err="1"/>
              <a:t>nastavení</a:t>
            </a:r>
            <a:r>
              <a:rPr lang="en-US" dirty="0"/>
              <a:t> </a:t>
            </a:r>
            <a:r>
              <a:rPr lang="en-US" dirty="0" err="1"/>
              <a:t>minimálnej</a:t>
            </a:r>
            <a:r>
              <a:rPr lang="en-US" dirty="0"/>
              <a:t> </a:t>
            </a:r>
            <a:r>
              <a:rPr lang="en-US" dirty="0" err="1" smtClean="0"/>
              <a:t>mzdy</a:t>
            </a:r>
            <a:r>
              <a:rPr lang="sk-SK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814C5-5D60-0866-7B45-798BC7C8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sk-SK" dirty="0" smtClean="0"/>
              <a:t>Práce IVPR v roku 2024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67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5D67-56B9-4DBB-5270-4A51BF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56" y="841248"/>
            <a:ext cx="6556248" cy="5577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99276-CD22-5991-4B69-10020DC79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9056" y="1478123"/>
            <a:ext cx="6952095" cy="46336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Addressing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Riešenie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výziev duševného zdravia v Európe: trendy a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služby)</a:t>
            </a: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Kešelová, Miroslava 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Kordošová</a:t>
            </a: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Collecting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Zber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informácií a 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údajov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o nezávislom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živote)</a:t>
            </a: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Kešelová, Darina Kválová, Zuzana 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Turkovič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930E-9FE8-F230-9BDF-13B1528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t="523" b="-1"/>
          <a:stretch/>
        </p:blipFill>
        <p:spPr>
          <a:xfrm>
            <a:off x="371662" y="841248"/>
            <a:ext cx="3657598" cy="511680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9" name="Rovná spojovacia šípka 8"/>
          <p:cNvCxnSpPr/>
          <p:nvPr/>
        </p:nvCxnSpPr>
        <p:spPr>
          <a:xfrm flipH="1">
            <a:off x="4120994" y="4518906"/>
            <a:ext cx="34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b="686"/>
          <a:stretch/>
        </p:blipFill>
        <p:spPr>
          <a:xfrm>
            <a:off x="371662" y="841249"/>
            <a:ext cx="3648454" cy="51301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65D67-56B9-4DBB-5270-4A51BF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56" y="841248"/>
            <a:ext cx="6556248" cy="5577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99276-CD22-5991-4B69-10020DC79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9056" y="1478123"/>
            <a:ext cx="7406345" cy="46336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Informal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undeclared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(Neformálne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opatrovanie a nedeklarovaná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starostlivosť)</a:t>
            </a: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Kešelová, Zuzana 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Turkovič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sk-SK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sk-SK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workers</a:t>
            </a: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Politiky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na podporu zraniteľných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pracovníkov)</a:t>
            </a:r>
          </a:p>
          <a:p>
            <a:pPr marL="360363" indent="-3603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Zuzana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Turkovič, Martina Mičicová </a:t>
            </a: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Ľuptáková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930E-9FE8-F230-9BDF-13B1528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4120994" y="1734410"/>
            <a:ext cx="34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2" y="841248"/>
            <a:ext cx="3630279" cy="51301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65D67-56B9-4DBB-5270-4A51BF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56" y="841248"/>
            <a:ext cx="6556248" cy="5577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99276-CD22-5991-4B69-10020DC79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9056" y="1478123"/>
            <a:ext cx="7406345" cy="46336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endParaRPr lang="sk-SK" sz="240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Národné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mapovanie opatrení transparentnosti odmeňovania a princípov rovnakej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hodnoty)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Zuzana Turkovič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Decarbonisation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residential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heating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pump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sk-SK" sz="240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Dekarbonizácia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vykurovania a chladenia obytných budov: Výzva tepelné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čerpadlá)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Miroslava Kordošová</a:t>
            </a:r>
            <a:endParaRPr lang="sk-SK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930E-9FE8-F230-9BDF-13B1528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4067900" y="4200340"/>
            <a:ext cx="34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2" y="841248"/>
            <a:ext cx="3632068" cy="51301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65D67-56B9-4DBB-5270-4A51BFCD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056" y="841248"/>
            <a:ext cx="6556248" cy="55778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99276-CD22-5991-4B69-10020DC79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9056" y="1478123"/>
            <a:ext cx="7406345" cy="46336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twin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transitions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br>
              <a:rPr lang="sk-SK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(Dopady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dvojitej </a:t>
            </a:r>
            <a:r>
              <a:rPr lang="sk-SK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tranzície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 na sektorovej úrovni – sektor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stavebníctvo)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Miroslava Kordošová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Involvement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and EU-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(Zapojenie </a:t>
            </a: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sociálnych partnerov do tvorby národných politík a politík súvisiacich s 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EÚ)</a:t>
            </a:r>
          </a:p>
          <a:p>
            <a:pPr marL="447675" indent="-4476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Rastislav Bednárik</a:t>
            </a:r>
            <a:endParaRPr lang="sk-SK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D930E-9FE8-F230-9BDF-13B1528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4073799" y="4100051"/>
            <a:ext cx="34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ACF3-596C-92A5-7AD1-A2B11C03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5BAFA-03AB-7B89-1CA0-DC09783ECB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230061"/>
            <a:ext cx="4892925" cy="49642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latin typeface="+mj-lt"/>
              </a:rPr>
              <a:t>Representativeness </a:t>
            </a:r>
            <a:r>
              <a:rPr lang="sk-SK" sz="2800" dirty="0" err="1" smtClean="0">
                <a:latin typeface="+mj-lt"/>
              </a:rPr>
              <a:t>studies</a:t>
            </a:r>
            <a:endParaRPr lang="sk-SK" sz="28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štruktúr</a:t>
            </a:r>
            <a:r>
              <a:rPr lang="sk-SK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a trendy </a:t>
            </a:r>
            <a:r>
              <a:rPr lang="en-US" sz="2400" dirty="0" err="1" smtClean="0"/>
              <a:t>zamestnanosti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existenci</a:t>
            </a:r>
            <a:r>
              <a:rPr lang="sk-SK" sz="2400" dirty="0" smtClean="0"/>
              <a:t>a</a:t>
            </a:r>
            <a:r>
              <a:rPr lang="pt-BR" sz="2400" dirty="0" smtClean="0"/>
              <a:t> </a:t>
            </a:r>
            <a:r>
              <a:rPr lang="pt-BR" sz="2400" dirty="0"/>
              <a:t>a priebeh sociálneho </a:t>
            </a:r>
            <a:r>
              <a:rPr lang="pt-BR" sz="2400" dirty="0" smtClean="0"/>
              <a:t>dialógu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zastupovanie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európskej</a:t>
            </a:r>
            <a:r>
              <a:rPr lang="en-US" sz="2400" dirty="0"/>
              <a:t> </a:t>
            </a:r>
            <a:r>
              <a:rPr lang="en-US" sz="2400" dirty="0" err="1"/>
              <a:t>úrovni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vybraných</a:t>
            </a:r>
            <a:r>
              <a:rPr lang="en-US" sz="2400" dirty="0"/>
              <a:t> </a:t>
            </a:r>
            <a:r>
              <a:rPr lang="en-US" sz="2400" dirty="0" err="1" smtClean="0"/>
              <a:t>sektoroch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latin typeface="+mj-lt"/>
              </a:rPr>
              <a:t>Priebežné napĺňanie databáz</a:t>
            </a:r>
            <a:endParaRPr lang="en-US" sz="28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DD977-4332-7D76-F599-EBBFE0504D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1303" y="1399031"/>
            <a:ext cx="3917762" cy="484248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Osobné </a:t>
            </a:r>
            <a:r>
              <a:rPr lang="en-US" dirty="0" err="1"/>
              <a:t>služby</a:t>
            </a:r>
            <a:r>
              <a:rPr lang="en-US" dirty="0"/>
              <a:t> (Hair &amp; beauty)  (Miroslava Kordošová)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Koža</a:t>
            </a:r>
            <a:r>
              <a:rPr lang="en-US" dirty="0"/>
              <a:t> a </a:t>
            </a:r>
            <a:r>
              <a:rPr lang="en-US" dirty="0" err="1" smtClean="0"/>
              <a:t>garbiarstvo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(Miroslava </a:t>
            </a:r>
            <a:r>
              <a:rPr lang="en-US" dirty="0"/>
              <a:t>Kordošová)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Prístavy</a:t>
            </a:r>
            <a:r>
              <a:rPr lang="en-US" dirty="0"/>
              <a:t> (Daniela Kešelová)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Vnútrozemská</a:t>
            </a:r>
            <a:r>
              <a:rPr lang="en-US" dirty="0"/>
              <a:t> </a:t>
            </a:r>
            <a:r>
              <a:rPr lang="en-US" dirty="0" err="1"/>
              <a:t>vodná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 (Daniela Kešelová)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Železnice</a:t>
            </a:r>
            <a:r>
              <a:rPr lang="en-US" dirty="0" smtClean="0"/>
              <a:t> </a:t>
            </a:r>
            <a:r>
              <a:rPr lang="en-US" dirty="0"/>
              <a:t>(Daniela Kešelová)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Cukor (Rastislav Bednárik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7C78-0890-627E-C852-B11CAB85C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923F-2B95-8D5A-8578-DBC0FC0D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Program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F7AA9-7C16-A939-67C8-DF700FEF7D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Privítanie</a:t>
            </a:r>
          </a:p>
          <a:p>
            <a:r>
              <a:rPr lang="sk-SK" dirty="0"/>
              <a:t>Predstavenie činnosti nadácie </a:t>
            </a:r>
            <a:r>
              <a:rPr lang="sk-SK" dirty="0" err="1"/>
              <a:t>Eurofound</a:t>
            </a:r>
            <a:endParaRPr lang="sk-SK" dirty="0"/>
          </a:p>
          <a:p>
            <a:r>
              <a:rPr lang="sk-SK" dirty="0"/>
              <a:t>Spolupráca siete korešpondentov za Slovensko</a:t>
            </a:r>
          </a:p>
          <a:p>
            <a:r>
              <a:rPr lang="sk-SK" dirty="0"/>
              <a:t>Prezentácia vybraných odborných tém</a:t>
            </a:r>
          </a:p>
          <a:p>
            <a:r>
              <a:rPr lang="sk-SK" dirty="0"/>
              <a:t>Diskusia</a:t>
            </a:r>
          </a:p>
          <a:p>
            <a:r>
              <a:rPr lang="sk-SK" dirty="0"/>
              <a:t>Sumarizácia a </a:t>
            </a:r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A6BC-F3A8-6DDC-F1F8-6348F54E8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ACF3-596C-92A5-7AD1-A2B11C03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Práce IVPR v roku 2024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5BAFA-03AB-7B89-1CA0-DC09783ECB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289053"/>
            <a:ext cx="6715826" cy="44799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3600" dirty="0" smtClean="0">
                <a:latin typeface="+mj-lt"/>
              </a:rPr>
              <a:t>Ročné prehľady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i="1" dirty="0" err="1" smtClean="0"/>
              <a:t>Working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time</a:t>
            </a:r>
            <a:r>
              <a:rPr lang="sk-SK" sz="2800" i="1" dirty="0" smtClean="0"/>
              <a:t> update 2024/23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(Pracovný čas 2023 – 2024)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600" dirty="0" smtClean="0"/>
              <a:t>Miroslava Kordošová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26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/>
              <a:t>Minimum wages – annual review 2024 and country profiles on minimum wage setting  </a:t>
            </a:r>
            <a:r>
              <a:rPr lang="sk-SK" sz="2800" i="1" dirty="0" smtClean="0"/>
              <a:t/>
            </a:r>
            <a:br>
              <a:rPr lang="sk-SK" sz="2800" i="1" dirty="0" smtClean="0"/>
            </a:br>
            <a:r>
              <a:rPr lang="sk-SK" sz="2800" i="1" dirty="0" smtClean="0"/>
              <a:t>(</a:t>
            </a:r>
            <a:r>
              <a:rPr lang="en-US" sz="2800" dirty="0" err="1"/>
              <a:t>Minimálne</a:t>
            </a:r>
            <a:r>
              <a:rPr lang="en-US" sz="2800" dirty="0"/>
              <a:t> </a:t>
            </a:r>
            <a:r>
              <a:rPr lang="en-US" sz="2800" dirty="0" err="1"/>
              <a:t>mzdy</a:t>
            </a:r>
            <a:r>
              <a:rPr lang="en-US" sz="2800" dirty="0"/>
              <a:t> – </a:t>
            </a:r>
            <a:r>
              <a:rPr lang="en-US" sz="2800" dirty="0" err="1"/>
              <a:t>každoročné</a:t>
            </a:r>
            <a:r>
              <a:rPr lang="en-US" sz="2800" dirty="0"/>
              <a:t> </a:t>
            </a:r>
            <a:r>
              <a:rPr lang="en-US" sz="2800" dirty="0" err="1"/>
              <a:t>prehľady</a:t>
            </a:r>
            <a:r>
              <a:rPr lang="en-US" sz="2800" dirty="0"/>
              <a:t> a </a:t>
            </a: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krajiny</a:t>
            </a:r>
            <a:r>
              <a:rPr lang="en-US" sz="2800" dirty="0"/>
              <a:t> o </a:t>
            </a:r>
            <a:r>
              <a:rPr lang="en-US" sz="2800" dirty="0" err="1"/>
              <a:t>nastavení</a:t>
            </a:r>
            <a:r>
              <a:rPr lang="en-US" sz="2800" dirty="0"/>
              <a:t> </a:t>
            </a:r>
            <a:r>
              <a:rPr lang="en-US" sz="2800" dirty="0" err="1"/>
              <a:t>minimálnej</a:t>
            </a:r>
            <a:r>
              <a:rPr lang="en-US" sz="2800" dirty="0"/>
              <a:t> </a:t>
            </a:r>
            <a:r>
              <a:rPr lang="en-US" sz="2800" dirty="0" err="1"/>
              <a:t>mzdy</a:t>
            </a:r>
            <a:r>
              <a:rPr lang="sk-SK" sz="2800" dirty="0" smtClean="0"/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600" dirty="0" smtClean="0"/>
              <a:t>Ľudovít </a:t>
            </a:r>
            <a:r>
              <a:rPr lang="sk-SK" sz="2600" dirty="0" err="1" smtClean="0"/>
              <a:t>Czíria</a:t>
            </a:r>
            <a:endParaRPr lang="sk-SK" sz="2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7C78-0890-627E-C852-B11CAB85C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498" y="841248"/>
            <a:ext cx="3636774" cy="514800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Rovná spojovacia šípka 7"/>
          <p:cNvCxnSpPr/>
          <p:nvPr/>
        </p:nvCxnSpPr>
        <p:spPr>
          <a:xfrm flipV="1">
            <a:off x="7374194" y="3958468"/>
            <a:ext cx="246092" cy="5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F07786-AFE7-7435-7951-DD3C080C3A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52" y="1722787"/>
            <a:ext cx="6099048" cy="3430714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5D8FACD9-4906-4691-55B9-710FC59D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Výročné stretnutie NEC,</a:t>
            </a:r>
            <a:br>
              <a:rPr lang="sk-SK" dirty="0" smtClean="0"/>
            </a:br>
            <a:r>
              <a:rPr lang="sk-SK" dirty="0" err="1" smtClean="0"/>
              <a:t>dublin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2025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BFD7D2-6C97-1E33-B2CC-6AE1EB9EF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45A4C16-121E-2E37-49E9-4A4ACF2C5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585FA3F-E61C-D66E-07B0-F757A8CA6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7E333FD-F3EA-ED3D-DAD7-C1B2247BA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536827"/>
            <a:ext cx="9843453" cy="4479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Kto: zástupcovia tímov korešpondentov zo štátov EÚ a Nórska s expertmi v </a:t>
            </a:r>
            <a:r>
              <a:rPr lang="sk-SK" dirty="0" err="1"/>
              <a:t>Eurofound</a:t>
            </a: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Kde: sídlo </a:t>
            </a:r>
            <a:r>
              <a:rPr lang="sk-SK" dirty="0" err="1"/>
              <a:t>Eurofound</a:t>
            </a:r>
            <a:r>
              <a:rPr lang="sk-SK" dirty="0"/>
              <a:t> v Dubline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Ako často:  1x </a:t>
            </a:r>
            <a:r>
              <a:rPr lang="sk-SK" dirty="0" smtClean="0"/>
              <a:t>ročne</a:t>
            </a:r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1" descr="A group of people posing for a photo&#10;&#10;AI-generated content may be incorr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29" y="2809005"/>
            <a:ext cx="6172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9843453" cy="46177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Obsah stretnutí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sumarizácia ročnej práce </a:t>
            </a:r>
            <a:r>
              <a:rPr lang="sk-SK" sz="2400" dirty="0" err="1"/>
              <a:t>Eurofoundu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spolupráca korešpondentov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prezentácia: </a:t>
            </a:r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aktuálnych aj pripravovaných výskumných </a:t>
            </a:r>
            <a:r>
              <a:rPr lang="sk-SK" sz="2200" dirty="0" smtClean="0"/>
              <a:t>projektov</a:t>
            </a:r>
            <a:endParaRPr lang="sk-SK" sz="2200" dirty="0"/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aktivít</a:t>
            </a:r>
            <a:endParaRPr lang="sk-SK" sz="2200" dirty="0"/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výziev </a:t>
            </a:r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nových trendov do budúcnosti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workshopy s inštruktážami k vypracovaniu </a:t>
            </a:r>
            <a:r>
              <a:rPr lang="sk-SK" sz="2400" dirty="0" smtClean="0"/>
              <a:t>tém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9505252" cy="540260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Využitie výstupov od NEC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/>
              <a:t>Výstupy NEC: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2023</a:t>
            </a:r>
            <a:r>
              <a:rPr lang="sk-SK" sz="2400" dirty="0"/>
              <a:t>: 970 výstupov zo všetkých 27 štátov EÚ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2024: 815 </a:t>
            </a:r>
            <a:r>
              <a:rPr lang="sk-SK" sz="2400" dirty="0" smtClean="0"/>
              <a:t>výstupov</a:t>
            </a:r>
            <a:r>
              <a:rPr lang="sk-SK" sz="2400" dirty="0"/>
              <a:t> zo všetkých 27 štátov </a:t>
            </a:r>
            <a:r>
              <a:rPr lang="sk-SK" sz="2400" dirty="0" smtClean="0"/>
              <a:t>EÚ</a:t>
            </a:r>
            <a:endParaRPr lang="sk-SK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Využitie: </a:t>
            </a:r>
          </a:p>
          <a:p>
            <a:pPr marL="905256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err="1"/>
              <a:t>Eurofound</a:t>
            </a:r>
            <a:r>
              <a:rPr lang="sk-SK" sz="2200" dirty="0"/>
              <a:t> publikáciách, </a:t>
            </a:r>
          </a:p>
          <a:p>
            <a:pPr marL="905256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prezentáciách, </a:t>
            </a:r>
          </a:p>
          <a:p>
            <a:pPr marL="905256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príspevkoch na stretnutiach na národnej / EÚ / </a:t>
            </a:r>
            <a:r>
              <a:rPr lang="sk-SK" sz="2200" dirty="0" err="1"/>
              <a:t>high</a:t>
            </a:r>
            <a:r>
              <a:rPr lang="sk-SK" sz="2200" dirty="0"/>
              <a:t>-level úrovni, </a:t>
            </a:r>
          </a:p>
          <a:p>
            <a:pPr marL="905256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v podcastoch, blogoch, atď</a:t>
            </a:r>
            <a:r>
              <a:rPr lang="sk-SK" sz="2200" dirty="0" smtClean="0"/>
              <a:t>.</a:t>
            </a:r>
          </a:p>
          <a:p>
            <a:pPr marL="36513" lvl="1" indent="0">
              <a:buNone/>
            </a:pPr>
            <a:r>
              <a:rPr lang="sk-SK" sz="2400" dirty="0"/>
              <a:t>Výstupy EF: </a:t>
            </a:r>
          </a:p>
          <a:p>
            <a:pPr marL="550863" lvl="1" indent="-514350">
              <a:buFont typeface="Arial" panose="020B0604020202020204" pitchFamily="34" charset="0"/>
              <a:buChar char="•"/>
            </a:pPr>
            <a:r>
              <a:rPr lang="sk-SK" sz="2400" dirty="0"/>
              <a:t>2023: viac </a:t>
            </a:r>
            <a:r>
              <a:rPr lang="sk-SK" sz="2400" dirty="0" smtClean="0"/>
              <a:t>ako: </a:t>
            </a:r>
            <a:r>
              <a:rPr lang="sk-SK" sz="2400" dirty="0"/>
              <a:t>100 publikácií, </a:t>
            </a:r>
            <a:r>
              <a:rPr lang="sk-SK" sz="2400" dirty="0" smtClean="0"/>
              <a:t>35 </a:t>
            </a:r>
            <a:r>
              <a:rPr lang="sk-SK" sz="2400" dirty="0" err="1"/>
              <a:t>eventov</a:t>
            </a:r>
            <a:r>
              <a:rPr lang="sk-SK" sz="2400" dirty="0"/>
              <a:t>, 10 </a:t>
            </a:r>
            <a:r>
              <a:rPr lang="sk-SK" sz="2400" dirty="0" smtClean="0"/>
              <a:t>dielov podcastu, články a príspevky na blog</a:t>
            </a:r>
            <a:endParaRPr lang="sk-SK" sz="2400" dirty="0"/>
          </a:p>
          <a:p>
            <a:pPr marL="550863" lvl="1" indent="-514350">
              <a:buFont typeface="Arial" panose="020B0604020202020204" pitchFamily="34" charset="0"/>
              <a:buChar char="•"/>
            </a:pPr>
            <a:r>
              <a:rPr lang="sk-SK" sz="2400" dirty="0"/>
              <a:t>2024: rovnaký počet publikácií a </a:t>
            </a:r>
            <a:r>
              <a:rPr lang="sk-SK" sz="2400" dirty="0" err="1"/>
              <a:t>eventov</a:t>
            </a:r>
            <a:r>
              <a:rPr lang="sk-SK" sz="2400" dirty="0"/>
              <a:t>, </a:t>
            </a:r>
            <a:r>
              <a:rPr lang="sk-SK" sz="2400" dirty="0" smtClean="0"/>
              <a:t>článkov a príspevkov na</a:t>
            </a:r>
            <a:r>
              <a:rPr lang="sk-SK" sz="2400" dirty="0"/>
              <a:t> </a:t>
            </a:r>
            <a:r>
              <a:rPr lang="sk-SK" sz="2400" dirty="0" smtClean="0"/>
              <a:t>blog, 6 dielov podcastov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4789837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Príklady využitia výstupov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Štúdia reprezentatívnosti a sociálneho dialógu (REP Study) (2020) </a:t>
            </a:r>
            <a:r>
              <a:rPr lang="sk-SK" sz="2400" i="1" dirty="0" err="1" smtClean="0"/>
              <a:t>Local</a:t>
            </a:r>
            <a:r>
              <a:rPr lang="sk-SK" sz="2400" i="1" dirty="0" smtClean="0"/>
              <a:t> </a:t>
            </a:r>
            <a:r>
              <a:rPr lang="sk-SK" sz="2400" i="1" dirty="0"/>
              <a:t>and </a:t>
            </a:r>
            <a:r>
              <a:rPr lang="sk-SK" sz="2400" i="1" dirty="0" err="1"/>
              <a:t>regional</a:t>
            </a:r>
            <a:r>
              <a:rPr lang="sk-SK" sz="2400" i="1" dirty="0"/>
              <a:t> </a:t>
            </a:r>
            <a:r>
              <a:rPr lang="sk-SK" sz="2400" i="1" dirty="0" err="1"/>
              <a:t>government</a:t>
            </a:r>
            <a:r>
              <a:rPr lang="sk-SK" sz="2400" i="1" dirty="0"/>
              <a:t> </a:t>
            </a:r>
            <a:r>
              <a:rPr lang="sk-SK" sz="2400" i="1" dirty="0" err="1"/>
              <a:t>sector</a:t>
            </a:r>
            <a:r>
              <a:rPr lang="sk-SK" sz="2400" i="1" dirty="0"/>
              <a:t> and </a:t>
            </a:r>
            <a:r>
              <a:rPr lang="sk-SK" sz="2400" i="1" dirty="0" err="1"/>
              <a:t>social</a:t>
            </a:r>
            <a:r>
              <a:rPr lang="sk-SK" sz="2400" i="1" dirty="0"/>
              <a:t> </a:t>
            </a:r>
            <a:r>
              <a:rPr lang="sk-SK" sz="2400" i="1" dirty="0" err="1" smtClean="0"/>
              <a:t>services</a:t>
            </a:r>
            <a:r>
              <a:rPr lang="sk-SK" sz="2400" dirty="0" smtClean="0"/>
              <a:t> </a:t>
            </a:r>
            <a:r>
              <a:rPr lang="sk-SK" sz="2400" dirty="0"/>
              <a:t>(Sektor miestnej a regionálnej štátnej správy a sociálne služby) →</a:t>
            </a:r>
            <a:r>
              <a:rPr lang="sk-SK" sz="2400" dirty="0" smtClean="0"/>
              <a:t> </a:t>
            </a:r>
            <a:r>
              <a:rPr lang="sk-SK" sz="2400" b="1" dirty="0"/>
              <a:t>Výbor pre európsky sektorový sociálny dialóg v sociálnych službách </a:t>
            </a:r>
            <a:r>
              <a:rPr lang="sk-SK" sz="2400" dirty="0"/>
              <a:t>(</a:t>
            </a:r>
            <a:r>
              <a:rPr lang="sk-SK" sz="2400" dirty="0" err="1"/>
              <a:t>European</a:t>
            </a:r>
            <a:r>
              <a:rPr lang="sk-SK" sz="2400" dirty="0"/>
              <a:t> </a:t>
            </a:r>
            <a:r>
              <a:rPr lang="sk-SK" sz="2400" dirty="0" err="1"/>
              <a:t>Sectoral</a:t>
            </a:r>
            <a:r>
              <a:rPr lang="sk-SK" sz="2400" dirty="0"/>
              <a:t> </a:t>
            </a:r>
            <a:r>
              <a:rPr lang="sk-SK" sz="2400" dirty="0" err="1"/>
              <a:t>Social</a:t>
            </a:r>
            <a:r>
              <a:rPr lang="sk-SK" sz="2400" dirty="0"/>
              <a:t> </a:t>
            </a:r>
            <a:r>
              <a:rPr lang="sk-SK" sz="2400" dirty="0" err="1"/>
              <a:t>Dialogue</a:t>
            </a:r>
            <a:r>
              <a:rPr lang="sk-SK" sz="2400" dirty="0"/>
              <a:t> </a:t>
            </a:r>
            <a:r>
              <a:rPr lang="sk-SK" sz="2400" dirty="0" err="1"/>
              <a:t>Committee</a:t>
            </a:r>
            <a:r>
              <a:rPr lang="sk-SK" sz="2400" dirty="0"/>
              <a:t> on </a:t>
            </a:r>
            <a:r>
              <a:rPr lang="sk-SK" sz="2400" dirty="0" err="1"/>
              <a:t>Social</a:t>
            </a:r>
            <a:r>
              <a:rPr lang="sk-SK" sz="2400" dirty="0"/>
              <a:t> </a:t>
            </a:r>
            <a:r>
              <a:rPr lang="sk-SK" sz="2400" dirty="0" err="1"/>
              <a:t>Services</a:t>
            </a:r>
            <a:r>
              <a:rPr lang="sk-SK" sz="2400" dirty="0"/>
              <a:t>) v júli 2023. 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" b="906"/>
          <a:stretch/>
        </p:blipFill>
        <p:spPr>
          <a:xfrm>
            <a:off x="6892725" y="167833"/>
            <a:ext cx="2280530" cy="32119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95" y="3845750"/>
            <a:ext cx="4024820" cy="2809694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Rovná spojovacia šípka 7"/>
          <p:cNvCxnSpPr/>
          <p:nvPr/>
        </p:nvCxnSpPr>
        <p:spPr>
          <a:xfrm>
            <a:off x="8044405" y="3501345"/>
            <a:ext cx="0" cy="237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6" y="1399032"/>
            <a:ext cx="9552819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Príklady využitia výstupov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Komparatívna štúdia (CAR) Národný tripartitný sociálny dialóg a formovanie politík v kontexte EU semestra, databáza EU </a:t>
            </a:r>
            <a:r>
              <a:rPr lang="sk-SK" sz="2400" dirty="0" err="1"/>
              <a:t>Policy</a:t>
            </a:r>
            <a:r>
              <a:rPr lang="sk-SK" sz="2400" dirty="0"/>
              <a:t> </a:t>
            </a:r>
            <a:r>
              <a:rPr lang="sk-SK" sz="2400" dirty="0" err="1"/>
              <a:t>Watch</a:t>
            </a:r>
            <a:r>
              <a:rPr lang="sk-SK" sz="2400" dirty="0"/>
              <a:t> ako aj ďalšie výstupy korešpondentov v štúdiách EF týkajúce sa sociálneho dialógu, napr.: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Involvement of social partners in the national recovery and resilience </a:t>
            </a:r>
            <a:r>
              <a:rPr lang="en-US" sz="2400" i="1" dirty="0" smtClean="0"/>
              <a:t>plans</a:t>
            </a:r>
            <a:r>
              <a:rPr lang="sk-SK" sz="2400" i="1" dirty="0" smtClean="0"/>
              <a:t> </a:t>
            </a:r>
            <a:r>
              <a:rPr lang="sk-SK" sz="2400" dirty="0" smtClean="0"/>
              <a:t>(Zahrnutie </a:t>
            </a:r>
            <a:r>
              <a:rPr lang="sk-SK" sz="2400" dirty="0"/>
              <a:t>sociálnych partnerov do implementácie národných plánov obnovy a </a:t>
            </a:r>
            <a:r>
              <a:rPr lang="sk-SK" sz="2400" dirty="0" smtClean="0"/>
              <a:t>odolnosti</a:t>
            </a:r>
            <a:r>
              <a:rPr lang="sk-SK" sz="2400" dirty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Trends in national social dialogue in responding to external shocks or </a:t>
            </a:r>
            <a:r>
              <a:rPr lang="en-US" sz="2400" i="1" dirty="0" smtClean="0"/>
              <a:t>crises</a:t>
            </a:r>
            <a:r>
              <a:rPr lang="sk-SK" sz="2400" i="1" dirty="0" smtClean="0"/>
              <a:t> </a:t>
            </a:r>
            <a:r>
              <a:rPr lang="sk-SK" sz="2400" dirty="0" smtClean="0"/>
              <a:t>(Trendy </a:t>
            </a:r>
            <a:r>
              <a:rPr lang="sk-SK" sz="2400" dirty="0"/>
              <a:t>v národnom sociálnom dialógu reagujúce na externé šoky a </a:t>
            </a:r>
            <a:r>
              <a:rPr lang="sk-SK" sz="2400" dirty="0" smtClean="0"/>
              <a:t>krízy)</a:t>
            </a:r>
            <a:endParaRPr lang="sk-SK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Ethical </a:t>
            </a:r>
            <a:r>
              <a:rPr lang="en-US" sz="2400" i="1" dirty="0" err="1"/>
              <a:t>digitalisation</a:t>
            </a:r>
            <a:r>
              <a:rPr lang="en-US" sz="2400" i="1" dirty="0"/>
              <a:t> at work: From theory to </a:t>
            </a:r>
            <a:r>
              <a:rPr lang="en-US" sz="2400" i="1" dirty="0" smtClean="0"/>
              <a:t>practice</a:t>
            </a:r>
            <a:r>
              <a:rPr lang="sk-SK" sz="2400" i="1" dirty="0" smtClean="0"/>
              <a:t> </a:t>
            </a:r>
            <a:r>
              <a:rPr lang="sk-SK" sz="2400" dirty="0" smtClean="0"/>
              <a:t>(Etická </a:t>
            </a:r>
            <a:r>
              <a:rPr lang="sk-SK" sz="2400" dirty="0"/>
              <a:t>digitalizácia v </a:t>
            </a:r>
            <a:r>
              <a:rPr lang="sk-SK" sz="2400" dirty="0" smtClean="0"/>
              <a:t>práci)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42" y="841248"/>
            <a:ext cx="10479024" cy="557784"/>
          </a:xfrm>
        </p:spPr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9431285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Príklady využitia výstupov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Komparatívne štúdie týkajúce sa bývania </a:t>
            </a:r>
            <a:r>
              <a:rPr lang="sk-SK" sz="2400" dirty="0" smtClean="0"/>
              <a:t>a</a:t>
            </a:r>
            <a:br>
              <a:rPr lang="sk-SK" sz="2400" dirty="0" smtClean="0"/>
            </a:br>
            <a:r>
              <a:rPr lang="sk-SK" sz="2400" dirty="0" smtClean="0"/>
              <a:t>sociálnej </a:t>
            </a:r>
            <a:r>
              <a:rPr lang="sk-SK" sz="2400" dirty="0"/>
              <a:t>ochrany boli použité v štúdiách EF</a:t>
            </a:r>
            <a:r>
              <a:rPr lang="sk-SK" sz="24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sk-SK" sz="2400" dirty="0"/>
          </a:p>
          <a:p>
            <a:pPr marL="322897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Unaffordable and </a:t>
            </a:r>
            <a:r>
              <a:rPr lang="en-US" sz="2400" i="1" dirty="0" smtClean="0"/>
              <a:t>inadequate</a:t>
            </a:r>
            <a:r>
              <a:rPr lang="sk-SK" sz="2400" i="1" dirty="0" smtClean="0"/>
              <a:t/>
            </a:r>
            <a:br>
              <a:rPr lang="sk-SK" sz="2400" i="1" dirty="0" smtClean="0"/>
            </a:br>
            <a:r>
              <a:rPr lang="en-US" sz="2400" i="1" dirty="0" smtClean="0"/>
              <a:t>housing </a:t>
            </a:r>
            <a:r>
              <a:rPr lang="en-US" sz="2400" i="1" dirty="0"/>
              <a:t>in </a:t>
            </a:r>
            <a:r>
              <a:rPr lang="en-US" sz="2400" i="1" dirty="0" smtClean="0"/>
              <a:t>Europe</a:t>
            </a:r>
            <a:r>
              <a:rPr lang="sk-SK" sz="2400" i="1" dirty="0" smtClean="0"/>
              <a:t> </a:t>
            </a:r>
            <a:r>
              <a:rPr lang="sk-SK" sz="2400" dirty="0" smtClean="0"/>
              <a:t>(Nedostupné</a:t>
            </a:r>
            <a:br>
              <a:rPr lang="sk-SK" sz="2400" dirty="0" smtClean="0"/>
            </a:br>
            <a:r>
              <a:rPr lang="sk-SK" sz="2400" dirty="0" smtClean="0"/>
              <a:t>a</a:t>
            </a:r>
            <a:r>
              <a:rPr lang="sk-SK" sz="2400" dirty="0"/>
              <a:t> nevhodné bývanie v </a:t>
            </a:r>
            <a:r>
              <a:rPr lang="sk-SK" sz="2400" dirty="0" smtClean="0"/>
              <a:t>Európe)</a:t>
            </a:r>
          </a:p>
          <a:p>
            <a:pPr marL="322897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322897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Social protection 2.0: Unemployment and minimum income </a:t>
            </a:r>
            <a:r>
              <a:rPr lang="en-US" sz="2400" i="1" dirty="0" smtClean="0"/>
              <a:t>benefits</a:t>
            </a:r>
            <a:r>
              <a:rPr lang="sk-SK" sz="2400" i="1" dirty="0" smtClean="0"/>
              <a:t> </a:t>
            </a:r>
            <a:r>
              <a:rPr lang="sk-SK" sz="2400" dirty="0" smtClean="0"/>
              <a:t>(Sociálna </a:t>
            </a:r>
            <a:r>
              <a:rPr lang="sk-SK" sz="2400" dirty="0"/>
              <a:t>ochrana 2.0: Nezamestnanosť a dávky minimálneho </a:t>
            </a:r>
            <a:r>
              <a:rPr lang="sk-SK" sz="2400" dirty="0" smtClean="0"/>
              <a:t>príjmu)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7" y="2702717"/>
            <a:ext cx="2666368" cy="37679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28" y="841248"/>
            <a:ext cx="2665051" cy="376798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14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8869912" cy="45156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Príklady využitia databázy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Databáza ERM (</a:t>
            </a:r>
            <a:r>
              <a:rPr lang="sk-SK" sz="2400" dirty="0" err="1"/>
              <a:t>European</a:t>
            </a:r>
            <a:r>
              <a:rPr lang="sk-SK" sz="2400" dirty="0"/>
              <a:t> </a:t>
            </a:r>
            <a:r>
              <a:rPr lang="sk-SK" sz="2400" dirty="0" err="1"/>
              <a:t>Restructuring</a:t>
            </a:r>
            <a:r>
              <a:rPr lang="sk-SK" sz="2400" dirty="0"/>
              <a:t> Monitor) – Európsky monitor reštrukturalizácie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Informácie z ERM (databázy alebo správ EF) čerpá napr. Európsky parlament.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Databázy </a:t>
            </a:r>
            <a:r>
              <a:rPr lang="sk-SK" sz="2400" dirty="0" err="1"/>
              <a:t>Policy</a:t>
            </a:r>
            <a:r>
              <a:rPr lang="sk-SK" sz="2400" dirty="0"/>
              <a:t> </a:t>
            </a:r>
            <a:r>
              <a:rPr lang="sk-SK" sz="2400" dirty="0" err="1"/>
              <a:t>Watch</a:t>
            </a:r>
            <a:r>
              <a:rPr lang="sk-SK" sz="2400" dirty="0"/>
              <a:t> a </a:t>
            </a:r>
            <a:r>
              <a:rPr lang="sk-SK" sz="2400" dirty="0" err="1"/>
              <a:t>European</a:t>
            </a:r>
            <a:r>
              <a:rPr lang="sk-SK" sz="2400" dirty="0"/>
              <a:t> </a:t>
            </a:r>
            <a:r>
              <a:rPr lang="sk-SK" sz="2400" dirty="0" err="1"/>
              <a:t>Restructuring</a:t>
            </a:r>
            <a:r>
              <a:rPr lang="sk-SK" sz="2400" dirty="0"/>
              <a:t> Monitor (ERM) sú bezplatné a prístupné pre všetkých.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8869912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Výskumný program </a:t>
            </a:r>
            <a:r>
              <a:rPr lang="sk-SK" sz="2800" dirty="0" err="1" smtClean="0">
                <a:latin typeface="+mj-lt"/>
              </a:rPr>
              <a:t>Eurofound</a:t>
            </a:r>
            <a:endParaRPr lang="sk-SK" sz="28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Výskum reflektuje kľúčové faktory prinášajúce zmeny v pracovných a životných podmienkach: demografické zmeny, technologické zmeny, klimatické zmeny a globálne politické a ekonomické trendy odrážajúce sa v štyroch hlavných oblastiach: </a:t>
            </a:r>
          </a:p>
          <a:p>
            <a:pPr marL="538163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Pracovné podmienky a udržateľná práca</a:t>
            </a:r>
          </a:p>
          <a:p>
            <a:pPr marL="538163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Pracovnoprávne vzťahy a sociálny dialóg</a:t>
            </a:r>
          </a:p>
          <a:p>
            <a:pPr marL="538163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Zamestnanosť a trh práce </a:t>
            </a:r>
          </a:p>
          <a:p>
            <a:pPr marL="538163" indent="-538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Životné podmienky a kvalita života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F36F11-A50A-4347-9430-9522EAFC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 nadácii </a:t>
            </a:r>
            <a:r>
              <a:rPr lang="sk-SK" sz="2400" dirty="0" err="1" smtClean="0"/>
              <a:t>Eurofound</a:t>
            </a:r>
            <a:endParaRPr lang="en-US" sz="2400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0"/>
          </p:nvPr>
        </p:nvSpPr>
        <p:spPr>
          <a:xfrm>
            <a:off x="841248" y="1453600"/>
            <a:ext cx="6931152" cy="4835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400" dirty="0">
                <a:ea typeface="Calibri" panose="020F0502020204030204" pitchFamily="34" charset="0"/>
                <a:cs typeface="Calibri" panose="020F0502020204030204" pitchFamily="34" charset="0"/>
              </a:rPr>
              <a:t>Európska nadácia pre zlepšovanie životných a pracovných </a:t>
            </a:r>
            <a:r>
              <a:rPr lang="sk-SK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podmienok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Tripartitná,</a:t>
            </a:r>
            <a:r>
              <a:rPr lang="sk-SK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ea typeface="Calibri" panose="020F0502020204030204" pitchFamily="34" charset="0"/>
                <a:cs typeface="Calibri" panose="020F0502020204030204" pitchFamily="34" charset="0"/>
              </a:rPr>
              <a:t>decentralizovaná </a:t>
            </a:r>
            <a:r>
              <a:rPr lang="sk-SK" sz="2400" dirty="0">
                <a:ea typeface="Times New Roman" panose="02020603050405020304" pitchFamily="18" charset="0"/>
                <a:cs typeface="Calibri" panose="020F0502020204030204" pitchFamily="34" charset="0"/>
              </a:rPr>
              <a:t>agentúra </a:t>
            </a:r>
            <a:r>
              <a:rPr lang="sk-SK" sz="24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EÚ 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Založenie: Dublin (IRL), 1975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Poskytuje výskumom podložené poznatky </a:t>
            </a:r>
            <a:r>
              <a:rPr lang="sk-SK" sz="2400" dirty="0" err="1" smtClean="0"/>
              <a:t>prispievajúce</a:t>
            </a:r>
            <a:r>
              <a:rPr lang="sk-SK" sz="2400" dirty="0" smtClean="0"/>
              <a:t> k rozvoju politík dotýkajúcich sa životných a pracovných podmienok obyvateľov EÚ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Výkonný riaditeľ: </a:t>
            </a:r>
            <a:r>
              <a:rPr lang="sk-SK" sz="2400" dirty="0" err="1" smtClean="0"/>
              <a:t>Ivailo</a:t>
            </a:r>
            <a:r>
              <a:rPr lang="sk-SK" sz="2400" dirty="0" smtClean="0"/>
              <a:t> </a:t>
            </a:r>
            <a:r>
              <a:rPr lang="sk-SK" sz="2400" dirty="0" err="1" smtClean="0"/>
              <a:t>Kalfin</a:t>
            </a:r>
            <a:r>
              <a:rPr lang="sk-SK" sz="2400" dirty="0" smtClean="0"/>
              <a:t> (BLG)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Zástupkyňa riaditeľa: </a:t>
            </a:r>
            <a:r>
              <a:rPr lang="sk-SK" sz="2400" dirty="0" err="1" smtClean="0"/>
              <a:t>Maria</a:t>
            </a:r>
            <a:r>
              <a:rPr lang="sk-SK" sz="2400" dirty="0" smtClean="0"/>
              <a:t> </a:t>
            </a:r>
            <a:r>
              <a:rPr lang="sk-SK" sz="2400" dirty="0" err="1" smtClean="0"/>
              <a:t>Jepsen</a:t>
            </a:r>
            <a:r>
              <a:rPr lang="sk-SK" sz="2400" dirty="0" smtClean="0"/>
              <a:t> (DEN)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8" y="2301523"/>
            <a:ext cx="4127582" cy="398718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465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8869912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Príklad výskumnej témy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Sektor starostlivosti – skúmaný z hľadiska: pracovných podmienok, sociálneho dialógu, zamestnanosti a trhu práce a životných podmienok.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b="1" dirty="0" smtClean="0"/>
              <a:t>Pracovné </a:t>
            </a:r>
            <a:r>
              <a:rPr lang="sk-SK" sz="2400" b="1" dirty="0"/>
              <a:t>podmienky: </a:t>
            </a:r>
            <a:r>
              <a:rPr lang="sk-SK" sz="2400" dirty="0"/>
              <a:t>odmeňovanie a pracovné podmienky v sektore </a:t>
            </a:r>
            <a:r>
              <a:rPr lang="sk-SK" sz="2400" dirty="0" smtClean="0"/>
              <a:t>starostlivosti</a:t>
            </a:r>
            <a:endParaRPr lang="sk-SK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b="1" dirty="0"/>
              <a:t>Zamestnanosť a trh práce: </a:t>
            </a:r>
            <a:r>
              <a:rPr lang="sk-SK" sz="2400" dirty="0"/>
              <a:t>rozvoj zamestnanosti a charakteristiky, vrátane platformovej práce a vývoja nedostatku pracovných síl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b="1" dirty="0"/>
              <a:t>Životné podmienky: </a:t>
            </a:r>
            <a:r>
              <a:rPr lang="sk-SK" sz="2400" dirty="0"/>
              <a:t>prístup k službám a e-zdravotníctvu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7" y="1399032"/>
            <a:ext cx="9292388" cy="5158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 err="1" smtClean="0">
                <a:latin typeface="+mj-lt"/>
              </a:rPr>
              <a:t>Virtual</a:t>
            </a:r>
            <a:r>
              <a:rPr lang="sk-SK" sz="2800" dirty="0" smtClean="0">
                <a:latin typeface="+mj-lt"/>
              </a:rPr>
              <a:t> </a:t>
            </a:r>
            <a:r>
              <a:rPr lang="sk-SK" sz="2800" dirty="0" err="1" smtClean="0">
                <a:latin typeface="+mj-lt"/>
              </a:rPr>
              <a:t>visits</a:t>
            </a:r>
            <a:r>
              <a:rPr lang="sk-SK" sz="2800" dirty="0" smtClean="0">
                <a:latin typeface="+mj-lt"/>
              </a:rPr>
              <a:t> (virtuálne návštevy)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60-minútový online formát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Cieľom je posilnenie komunikácie na národnej úrovni a spolupráce medzi členmi MB a NEC na národnej úrovni.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Viaceré krajiny od roku 2023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SK v roku 2025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Obrázok 3" descr="Virtual Visits: Telehealth and Older Adults | National Poll on Health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4" y="3507129"/>
            <a:ext cx="4078461" cy="278371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1312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72273" y="1399033"/>
            <a:ext cx="8912507" cy="4417246"/>
          </a:xfrm>
        </p:spPr>
        <p:txBody>
          <a:bodyPr anchor="ctr">
            <a:normAutofit/>
          </a:bodyPr>
          <a:lstStyle/>
          <a:p>
            <a:pPr algn="ctr" fontAlgn="base"/>
            <a:r>
              <a:rPr lang="en-GB" sz="3200" i="1" dirty="0" err="1"/>
              <a:t>Koľké</a:t>
            </a:r>
            <a:r>
              <a:rPr lang="en-GB" sz="3200" i="1" dirty="0"/>
              <a:t> </a:t>
            </a:r>
            <a:r>
              <a:rPr lang="en-GB" sz="3200" i="1" dirty="0" err="1"/>
              <a:t>výročie</a:t>
            </a:r>
            <a:r>
              <a:rPr lang="en-GB" sz="3200" i="1" dirty="0"/>
              <a:t> </a:t>
            </a:r>
            <a:r>
              <a:rPr lang="en-GB" sz="3200" i="1" dirty="0" err="1"/>
              <a:t>slávi</a:t>
            </a:r>
            <a:r>
              <a:rPr lang="en-GB" sz="3200" i="1" dirty="0"/>
              <a:t> </a:t>
            </a:r>
            <a:r>
              <a:rPr lang="en-GB" sz="3200" i="1" dirty="0" err="1"/>
              <a:t>tento</a:t>
            </a:r>
            <a:r>
              <a:rPr lang="en-GB" sz="3200" i="1" dirty="0"/>
              <a:t> </a:t>
            </a:r>
            <a:r>
              <a:rPr lang="en-GB" sz="3200" i="1" dirty="0" err="1"/>
              <a:t>rok</a:t>
            </a:r>
            <a:r>
              <a:rPr lang="en-GB" sz="3200" i="1" dirty="0"/>
              <a:t> </a:t>
            </a:r>
            <a:r>
              <a:rPr lang="en-GB" sz="3200" i="1" dirty="0" err="1"/>
              <a:t>Eurofound</a:t>
            </a:r>
            <a:r>
              <a:rPr lang="en-GB" sz="3200" i="1" dirty="0" smtClean="0"/>
              <a:t>?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95423" y="1399033"/>
            <a:ext cx="8906719" cy="4631378"/>
          </a:xfrm>
        </p:spPr>
        <p:txBody>
          <a:bodyPr anchor="ctr">
            <a:normAutofit/>
          </a:bodyPr>
          <a:lstStyle/>
          <a:p>
            <a:pPr algn="ctr" fontAlgn="base"/>
            <a:r>
              <a:rPr lang="en-GB" sz="3200" i="1" dirty="0" err="1" smtClean="0"/>
              <a:t>Ktorý</a:t>
            </a:r>
            <a:r>
              <a:rPr lang="en-GB" sz="3200" i="1" dirty="0" smtClean="0"/>
              <a:t> </a:t>
            </a:r>
            <a:r>
              <a:rPr lang="en-GB" sz="3200" i="1" dirty="0" err="1"/>
              <a:t>štát</a:t>
            </a:r>
            <a:r>
              <a:rPr lang="en-GB" sz="3200" i="1" dirty="0"/>
              <a:t> </a:t>
            </a:r>
            <a:r>
              <a:rPr lang="en-GB" sz="3200" i="1" dirty="0" err="1"/>
              <a:t>mimo</a:t>
            </a:r>
            <a:r>
              <a:rPr lang="en-GB" sz="3200" i="1" dirty="0"/>
              <a:t> EÚ je </a:t>
            </a:r>
            <a:r>
              <a:rPr lang="en-GB" sz="3200" i="1" dirty="0" err="1"/>
              <a:t>súčasťou</a:t>
            </a:r>
            <a:r>
              <a:rPr lang="en-GB" sz="3200" i="1" dirty="0"/>
              <a:t> </a:t>
            </a:r>
            <a:r>
              <a:rPr lang="en-GB" sz="3200" i="1" dirty="0" err="1"/>
              <a:t>siete</a:t>
            </a:r>
            <a:r>
              <a:rPr lang="en-GB" sz="3200" i="1" dirty="0"/>
              <a:t> </a:t>
            </a:r>
            <a:r>
              <a:rPr lang="en-GB" sz="3200" i="1" dirty="0" err="1"/>
              <a:t>korešpondentov</a:t>
            </a:r>
            <a:r>
              <a:rPr lang="en-GB" sz="3200" i="1" dirty="0"/>
              <a:t> </a:t>
            </a:r>
            <a:r>
              <a:rPr lang="en-GB" sz="3200" i="1" dirty="0" err="1"/>
              <a:t>Eurofound</a:t>
            </a:r>
            <a:r>
              <a:rPr lang="en-GB" sz="3200" i="1" dirty="0"/>
              <a:t>?</a:t>
            </a:r>
            <a:endParaRPr lang="sk-SK" sz="3200" i="1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Výročné stretnutie 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706056" y="1399033"/>
            <a:ext cx="9462303" cy="4596654"/>
          </a:xfrm>
        </p:spPr>
        <p:txBody>
          <a:bodyPr anchor="ctr">
            <a:normAutofit/>
          </a:bodyPr>
          <a:lstStyle/>
          <a:p>
            <a:pPr algn="ctr" fontAlgn="base"/>
            <a:r>
              <a:rPr lang="sk-SK" sz="3200" i="1" dirty="0" smtClean="0"/>
              <a:t>V ktorej databáze môžete nájsť opisy opatrení na zmiernenie rôznych kríz a podpory nových trendov vývoja?</a:t>
            </a:r>
            <a:endParaRPr lang="sk-SK" sz="3200" i="1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876453" y="922659"/>
            <a:ext cx="10479215" cy="4480560"/>
          </a:xfrm>
        </p:spPr>
        <p:txBody>
          <a:bodyPr>
            <a:normAutofit/>
          </a:bodyPr>
          <a:lstStyle/>
          <a:p>
            <a:r>
              <a:rPr lang="sk-SK" sz="7200" dirty="0"/>
              <a:t>Udržanie </a:t>
            </a:r>
            <a:r>
              <a:rPr lang="sk-SK" sz="7200" dirty="0" smtClean="0"/>
              <a:t>starších</a:t>
            </a:r>
            <a:br>
              <a:rPr lang="sk-SK" sz="7200" dirty="0" smtClean="0"/>
            </a:br>
            <a:r>
              <a:rPr lang="sk-SK" sz="7200" dirty="0" smtClean="0"/>
              <a:t>pracovníkov</a:t>
            </a:r>
            <a:r>
              <a:rPr lang="sk-SK" sz="7200" dirty="0"/>
              <a:t/>
            </a:r>
            <a:br>
              <a:rPr lang="sk-SK" sz="7200" dirty="0"/>
            </a:br>
            <a:r>
              <a:rPr lang="sk-SK" sz="7200" dirty="0"/>
              <a:t>na trhu práce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005" y="1"/>
            <a:ext cx="4923995" cy="686092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76453" y="5002438"/>
            <a:ext cx="3075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Za NEC SR: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Rastislav Bednárik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Zuzana Turkovič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Martina Mičicová Ľuptáková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29091179"/>
              </p:ext>
            </p:extLst>
          </p:nvPr>
        </p:nvGraphicFramePr>
        <p:xfrm>
          <a:off x="1492538" y="1399032"/>
          <a:ext cx="8158806" cy="500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247773" y="6470704"/>
            <a:ext cx="9748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Zdroj: 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Indicators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priemer rokov 2017 – 2021 + Fric, K. (2025):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Keeping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older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engaged</a:t>
            </a:r>
            <a:r>
              <a:rPr lang="sk-SK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Slovakia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02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5467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Zdroj</a:t>
            </a:r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Fric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 (2025): Keeping older workers engaged - Slovakia</a:t>
            </a:r>
            <a:endParaRPr lang="sk-SK" dirty="0"/>
          </a:p>
        </p:txBody>
      </p:sp>
      <p:graphicFrame>
        <p:nvGraphicFramePr>
          <p:cNvPr id="10" name="Zástupný objekt pre obsah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78465031"/>
              </p:ext>
            </p:extLst>
          </p:nvPr>
        </p:nvGraphicFramePr>
        <p:xfrm>
          <a:off x="1704913" y="1399032"/>
          <a:ext cx="7180232" cy="43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717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464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Zdroj</a:t>
            </a:r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 Indicators –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priemer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rokov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 – 2021</a:t>
            </a: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13170051"/>
              </p:ext>
            </p:extLst>
          </p:nvPr>
        </p:nvGraphicFramePr>
        <p:xfrm>
          <a:off x="1516133" y="1399032"/>
          <a:ext cx="8773058" cy="437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794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464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Zdroj</a:t>
            </a:r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 Indicators –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priemer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rokov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 – 2021</a:t>
            </a:r>
            <a:endParaRPr lang="sk-SK" dirty="0"/>
          </a:p>
        </p:txBody>
      </p:sp>
      <p:graphicFrame>
        <p:nvGraphicFramePr>
          <p:cNvPr id="9" name="Zástupný objekt pre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3403162"/>
              </p:ext>
            </p:extLst>
          </p:nvPr>
        </p:nvGraphicFramePr>
        <p:xfrm>
          <a:off x="2047076" y="1575128"/>
          <a:ext cx="7686860" cy="399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51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 nadácii </a:t>
            </a:r>
            <a:r>
              <a:rPr lang="sk-SK" sz="2400" dirty="0" err="1" smtClean="0"/>
              <a:t>eurofound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69228"/>
            <a:ext cx="9842484" cy="43708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sk-SK" sz="2400" dirty="0"/>
              <a:t>Správna rada:</a:t>
            </a: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Zástupcovia </a:t>
            </a:r>
            <a:r>
              <a:rPr lang="sk-SK" sz="2400" dirty="0" smtClean="0"/>
              <a:t>vlád – Silvia </a:t>
            </a:r>
            <a:r>
              <a:rPr lang="sk-SK" sz="2400" dirty="0" err="1" smtClean="0"/>
              <a:t>Gregorcová</a:t>
            </a:r>
            <a:r>
              <a:rPr lang="sk-SK" sz="2400" dirty="0" smtClean="0"/>
              <a:t> (MPSVR SR)</a:t>
            </a:r>
            <a:endParaRPr lang="sk-SK" sz="2400" dirty="0"/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Sociálni </a:t>
            </a:r>
            <a:r>
              <a:rPr lang="sk-SK" sz="2400" dirty="0" smtClean="0"/>
              <a:t>partneri: zamestnávatelia – Alexandra Šarinová (RÚZ)</a:t>
            </a:r>
          </a:p>
          <a:p>
            <a:pPr marL="3049588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sk-SK" sz="2400" dirty="0" smtClean="0"/>
              <a:t>odbory – Miroslav </a:t>
            </a:r>
            <a:r>
              <a:rPr lang="sk-SK" sz="2400" dirty="0" err="1" smtClean="0"/>
              <a:t>Hajnoš</a:t>
            </a:r>
            <a:r>
              <a:rPr lang="sk-SK" sz="2400" dirty="0" smtClean="0"/>
              <a:t> (KOZ SR)</a:t>
            </a:r>
            <a:endParaRPr lang="sk-SK" sz="2400" dirty="0"/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Zástupcovia Európskej komisie</a:t>
            </a: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Nezávislý odborník (menovaný Európskym parlamentom)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464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Zdroj</a:t>
            </a:r>
            <a:r>
              <a:rPr lang="sk-SK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 Indicators –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priemer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rokov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 – 2021</a:t>
            </a: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57022139"/>
              </p:ext>
            </p:extLst>
          </p:nvPr>
        </p:nvGraphicFramePr>
        <p:xfrm>
          <a:off x="1686697" y="1536700"/>
          <a:ext cx="8755878" cy="412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493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416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Eurofound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EWCT 2021, Eurostat, EU-SILC</a:t>
            </a:r>
            <a:endParaRPr lang="sk-SK" dirty="0"/>
          </a:p>
        </p:txBody>
      </p:sp>
      <p:graphicFrame>
        <p:nvGraphicFramePr>
          <p:cNvPr id="9" name="Zástupný objekt pre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75554219"/>
              </p:ext>
            </p:extLst>
          </p:nvPr>
        </p:nvGraphicFramePr>
        <p:xfrm>
          <a:off x="1550773" y="1592306"/>
          <a:ext cx="8044249" cy="412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050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247773" y="6470704"/>
            <a:ext cx="416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Eurofound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EWCT 2021, Eurostat, EU-SILC</a:t>
            </a: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5566738"/>
              </p:ext>
            </p:extLst>
          </p:nvPr>
        </p:nvGraphicFramePr>
        <p:xfrm>
          <a:off x="1791730" y="1542880"/>
          <a:ext cx="8143102" cy="416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163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8" y="1743306"/>
            <a:ext cx="8001885" cy="30469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dirty="0" smtClean="0"/>
              <a:t>Faktory zotrvania v práci zabudované v dôchodkovom systéme: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diskusie </a:t>
            </a:r>
            <a:r>
              <a:rPr lang="sk-SK" sz="2200" dirty="0"/>
              <a:t>ohľadne rastu veku odchodu do </a:t>
            </a:r>
            <a:r>
              <a:rPr lang="sk-SK" sz="2200" dirty="0" smtClean="0"/>
              <a:t>dôchodku → pokračovanie v raste veku odchodu do dôchodku v závislosti od veku dožitia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m</a:t>
            </a:r>
            <a:r>
              <a:rPr lang="sk-SK" sz="2200" dirty="0" smtClean="0"/>
              <a:t>otivácia rastu penzie keď občan ostane v práci a nebude poberať penziu (0,5 % za každý mesiac oneskoreného poberania penzie)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o</a:t>
            </a:r>
            <a:r>
              <a:rPr lang="sk-SK" sz="2200" dirty="0" smtClean="0"/>
              <a:t>bmedzenie </a:t>
            </a:r>
            <a:r>
              <a:rPr lang="sk-SK" sz="2200" dirty="0"/>
              <a:t>poberania </a:t>
            </a:r>
            <a:r>
              <a:rPr lang="sk-SK" sz="2200" dirty="0" smtClean="0"/>
              <a:t>predčasného dôchodku</a:t>
            </a:r>
            <a:endParaRPr lang="sk-SK" sz="24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841248" y="5041281"/>
            <a:ext cx="11146241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Dostupné verejné služby (podpora starostlivosti o dospelých, kvalita zdravotného systému</a:t>
            </a:r>
            <a:r>
              <a:rPr lang="sk-SK" sz="2400" dirty="0" smtClean="0"/>
              <a:t>)</a:t>
            </a:r>
          </a:p>
          <a:p>
            <a:pPr marL="892175" lvl="2" indent="-531813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sz="2200" dirty="0"/>
              <a:t>systém kúpeľnej starostlivosti, najčastejšie využívané osobami vo </a:t>
            </a:r>
            <a:r>
              <a:rPr lang="sk-SK" sz="2200" dirty="0" smtClean="0"/>
              <a:t>veku </a:t>
            </a:r>
            <a:r>
              <a:rPr lang="sk-SK" sz="2200" dirty="0"/>
              <a:t>65+ a 55 - </a:t>
            </a:r>
            <a:r>
              <a:rPr lang="sk-SK" sz="2200" dirty="0" smtClean="0"/>
              <a:t>64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531053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8" y="1743306"/>
            <a:ext cx="8373543" cy="41855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dirty="0" smtClean="0"/>
              <a:t>Zamestnanosť starších v jednotlivých sektoroch (2021)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Najviac osôb vo veku 60+ je zamestnaných vo </a:t>
            </a:r>
            <a:r>
              <a:rPr lang="sk-SK" sz="2400" b="1" dirty="0" smtClean="0"/>
              <a:t>vzdelávaní</a:t>
            </a:r>
            <a:r>
              <a:rPr lang="sk-SK" sz="2400" dirty="0" smtClean="0"/>
              <a:t> (priemerný vek 48,3 roku), v </a:t>
            </a:r>
            <a:r>
              <a:rPr lang="sk-SK" sz="2400" b="1" dirty="0" smtClean="0"/>
              <a:t>priemysle</a:t>
            </a:r>
            <a:r>
              <a:rPr lang="sk-SK" sz="2400" dirty="0" smtClean="0"/>
              <a:t> (43,4 roku) a </a:t>
            </a:r>
            <a:r>
              <a:rPr lang="sk-SK" sz="2400" b="1" dirty="0" smtClean="0"/>
              <a:t>zdravotníctve</a:t>
            </a:r>
            <a:r>
              <a:rPr lang="sk-SK" sz="2400" dirty="0" smtClean="0"/>
              <a:t> (46,7 roku)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Kľúčovou úlohou v týchto sektoroch bude náhrada pracovných síl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Poľnohospodárstvo je tretie najstaršie odvetvie (priemerný vek 48,2 roku), každý 6. zamestnanec má 60+ rokov</a:t>
            </a:r>
          </a:p>
          <a:p>
            <a:pPr marL="893191" lvl="2" indent="-536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Priemerný vek lekárov/lekárok špecialistov/</a:t>
            </a:r>
            <a:r>
              <a:rPr lang="sk-SK" sz="2400" dirty="0" err="1" smtClean="0"/>
              <a:t>iek</a:t>
            </a:r>
            <a:r>
              <a:rPr lang="sk-SK" sz="2400" dirty="0" smtClean="0"/>
              <a:t> je 52,2 roku</a:t>
            </a:r>
          </a:p>
          <a:p>
            <a:pPr marL="356616" lvl="2" indent="0">
              <a:spcBef>
                <a:spcPts val="0"/>
              </a:spcBef>
              <a:spcAft>
                <a:spcPts val="1200"/>
              </a:spcAft>
              <a:buNone/>
            </a:pPr>
            <a:endParaRPr lang="sk-SK" sz="24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194679" y="6116761"/>
            <a:ext cx="101763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1200"/>
              </a:spcAft>
            </a:pPr>
            <a:r>
              <a:rPr lang="sk-SK" sz="1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„Analytické a prognostické podklady k očakávanému vývoju zamestnanosti do roku 2030+“, kolektív autorov pod vedením spoločnosti </a:t>
            </a:r>
            <a:r>
              <a:rPr lang="sk-SK" sz="17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Trexima</a:t>
            </a:r>
            <a:endParaRPr lang="sk-SK" sz="1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8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685444"/>
            <a:ext cx="10479024" cy="449884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Zvyšujúci sa podiel </a:t>
            </a:r>
            <a:r>
              <a:rPr lang="sk-SK" sz="2400" dirty="0" err="1"/>
              <a:t>UoZ</a:t>
            </a:r>
            <a:r>
              <a:rPr lang="sk-SK" sz="2400" dirty="0"/>
              <a:t> vo veku 50+ na celkovom počte </a:t>
            </a:r>
            <a:r>
              <a:rPr lang="sk-SK" sz="2400" dirty="0" err="1"/>
              <a:t>UoZ</a:t>
            </a:r>
            <a:r>
              <a:rPr lang="sk-SK" sz="2400" dirty="0"/>
              <a:t> (nárast veku odchodu do dôchodku)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Zamestnávatelia nejavia dostatočný záujem o ich zamestnávanie (chýbajúce zručnosti, predsudky, vyššie riziko...)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Viaceré projekty zamerané na podporu zamestnanosti vybraných cieľových skupín zahŕňali aj starších ľudí (ZOZ)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Projekt Chceme byť aktívni na trhu práce (50+)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Ústredie práce, soc. vecí a rodiny, 2015 - 2020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Cieľ: zvýšenie </a:t>
            </a:r>
            <a:r>
              <a:rPr lang="sk-SK" sz="2200" dirty="0" err="1"/>
              <a:t>zamestnateľnosti</a:t>
            </a:r>
            <a:r>
              <a:rPr lang="sk-SK" sz="2200" dirty="0"/>
              <a:t> a zamestnanosti osôb starších ako 50 rokov prostredníctvom poskytovania finančných príspevkov na podporu vytvárania pracovných miest implementáciou § 54 zákona o službách </a:t>
            </a:r>
            <a:r>
              <a:rPr lang="sk-SK" sz="2200" dirty="0" smtClean="0"/>
              <a:t>zamestnanosti</a:t>
            </a:r>
            <a:endParaRPr lang="sk-SK" sz="2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8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0479024" cy="53459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/>
              <a:t>Hlavná aktivita: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oskytnutie </a:t>
            </a:r>
            <a:r>
              <a:rPr lang="sk-SK" sz="2400" dirty="0"/>
              <a:t>finančného príspevku sa zamestnávateľovi, ktorý na vytvorené pracovné miesto príjme do pracovného pomeru </a:t>
            </a:r>
            <a:r>
              <a:rPr lang="sk-SK" sz="2400" dirty="0" err="1"/>
              <a:t>UoZ</a:t>
            </a:r>
            <a:r>
              <a:rPr lang="sk-SK" sz="2400" dirty="0"/>
              <a:t> vo veku 50+, ak pracovný pomer je dohodnutý najmenej v rozsahu polovice ustanoveného týždenného pracovného času na dobu najmenej 12 mesiacov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F</a:t>
            </a:r>
            <a:r>
              <a:rPr lang="sk-SK" sz="2400" dirty="0" smtClean="0"/>
              <a:t>inančný </a:t>
            </a:r>
            <a:r>
              <a:rPr lang="sk-SK" sz="2400" dirty="0"/>
              <a:t>príspevok bol poskytovaný najviac počas 12 mesiacov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Zamestnávateľ </a:t>
            </a:r>
            <a:r>
              <a:rPr lang="sk-SK" sz="2400" dirty="0"/>
              <a:t>bol povinný zachovať vytvorené pracovné miesto, na ktoré sa príspevok poskytuje, najmenej počas týchto 12 mesiacov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Charakteristika podporovaného pracovného miesta: Pracovný pomer bude dohodnutý najmenej v rozsahu polovice ustanoveného týždenného pracovného času: 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na </a:t>
            </a:r>
            <a:r>
              <a:rPr lang="sk-SK" sz="2200" dirty="0"/>
              <a:t>určitú dobu (najmenej na 12 mesiacov</a:t>
            </a:r>
            <a:r>
              <a:rPr lang="sk-SK" sz="2200" dirty="0" smtClean="0"/>
              <a:t>)</a:t>
            </a:r>
            <a:endParaRPr lang="sk-SK" sz="2200" dirty="0"/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na </a:t>
            </a:r>
            <a:r>
              <a:rPr lang="sk-SK" sz="2200" dirty="0"/>
              <a:t>neurčitý </a:t>
            </a:r>
            <a:r>
              <a:rPr lang="sk-SK" sz="2200" dirty="0" smtClean="0"/>
              <a:t>čas</a:t>
            </a:r>
            <a:endParaRPr lang="sk-SK" sz="2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07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0479024" cy="5345992"/>
          </a:xfrm>
        </p:spPr>
        <p:txBody>
          <a:bodyPr>
            <a:noAutofit/>
          </a:bodyPr>
          <a:lstStyle/>
          <a:p>
            <a:r>
              <a:rPr lang="sk-SK" sz="2800" dirty="0">
                <a:latin typeface="+mj-lt"/>
              </a:rPr>
              <a:t>Starší ľudia, ľudské práva a diskriminácia: kde 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Projekt (2022) realizoval Inštitút </a:t>
            </a:r>
            <a:r>
              <a:rPr lang="sk-SK" sz="2400" dirty="0"/>
              <a:t>pre verejné otázky s finančnou podporou Ministerstva spravodlivosti SR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Program </a:t>
            </a:r>
            <a:r>
              <a:rPr lang="sk-SK" sz="2400" dirty="0"/>
              <a:t>zameraný na presadzovanie, podporu a ochranu ľudských práv a slobôd a na predchádzanie všetkým formám diskriminácie, rasizmu, xenofóbie, antisemitizmu a ostatným prejavom intolerancie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Reprezentatívny výskum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Slovenská verejnosť hodnotí postavenie a šance starších ľudí v našej spoločnosti v porovnaní s mladšími značne kriticky: za horšie ich pokladajú približne tri štvrtiny dospelých občanov (2019</a:t>
            </a:r>
            <a:r>
              <a:rPr lang="sk-SK" sz="2400" dirty="0" smtClean="0"/>
              <a:t>)</a:t>
            </a:r>
            <a:endParaRPr lang="sk-SK" sz="24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4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9264347" cy="5345992"/>
          </a:xfrm>
        </p:spPr>
        <p:txBody>
          <a:bodyPr>
            <a:noAutofit/>
          </a:bodyPr>
          <a:lstStyle/>
          <a:p>
            <a:r>
              <a:rPr lang="sk-SK" sz="2800" dirty="0">
                <a:latin typeface="+mj-lt"/>
              </a:rPr>
              <a:t>Starší ľudia, ľudské práva a diskriminácia: kde 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IVO, 2022: 76 % veľmi priaznivo hodnotí starostlivosť o vnúčatá a 58 % opatrovanie chorých alebo zdravotne znevýhodnených príbuzných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Role starších ľudí ako pracovníkov však pripisuje dôležitosť iba necelá polovica opýtaných (45 %); 38 % oceňuje význam starších ľudí ako dobrovoľníkov pomáhajúcich riešiť problémy v obci či v spoločnosti podujatia. Napokon, iba 36% respondentov videlo dôležitosť starších ľudí v tom, že finančne podporujú svojich príbuzných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39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0113854" cy="53459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Starší ľudia, ľudské práva a diskriminácia: kde 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sk-SK" i="1" dirty="0"/>
              <a:t>„Ľudia môžu byť rozličným spôsobom dôležití, užitoční pre spoločnosť. Do akej miery sú podľa Vás ľudia vo veku 55 a viac rokov dôležití, pretože ...“ </a:t>
            </a:r>
            <a:r>
              <a:rPr lang="sk-SK" dirty="0"/>
              <a:t>(názory ľudí vo veku 18+, v %)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2430247"/>
            <a:ext cx="6499947" cy="414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 nadácii </a:t>
            </a:r>
            <a:r>
              <a:rPr lang="sk-SK" sz="2400" dirty="0" err="1" smtClean="0"/>
              <a:t>eurofound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976284"/>
            <a:ext cx="7229069" cy="41472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sk-SK" sz="2400" dirty="0" smtClean="0"/>
              <a:t>Priority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Formované očakávanými kľúčovými výzvami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Programový dokument každé 4 roky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Aktuálne v oblasti sociálnej súdržnosti a spravodlivej transformácie v meniacom sa prostredí po pandémii</a:t>
            </a:r>
            <a:br>
              <a:rPr lang="sk-SK" sz="2400" dirty="0" smtClean="0"/>
            </a:br>
            <a:r>
              <a:rPr lang="sk-SK" sz="2400" dirty="0" smtClean="0"/>
              <a:t>podľa dokumentu </a:t>
            </a:r>
            <a:r>
              <a:rPr lang="sk-SK" sz="2400" i="1" dirty="0" smtClean="0"/>
              <a:t>Podpora lepších politík pre silnú sociálnu Európu</a:t>
            </a:r>
            <a:endParaRPr lang="sk-SK" sz="24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/>
          <a:stretch/>
        </p:blipFill>
        <p:spPr bwMode="auto">
          <a:xfrm>
            <a:off x="5357597" y="2542621"/>
            <a:ext cx="6453403" cy="4153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1134442" cy="53459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Starší ľudia, ľudské práva a diskriminácia: kde 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sk-SK" i="1" dirty="0"/>
              <a:t>„Ľudia môžu byť rozličným spôsobom dôležití, užitoční pre spoločnosť. Do akej miery sú podľa Vás ľudia vo veku 55 a viac rokov dôležití, pretože </a:t>
            </a:r>
            <a:r>
              <a:rPr lang="sk-SK" i="1" dirty="0" smtClean="0"/>
              <a:t>...“ </a:t>
            </a:r>
            <a:r>
              <a:rPr lang="sk-SK" dirty="0" smtClean="0"/>
              <a:t>(</a:t>
            </a:r>
            <a:r>
              <a:rPr lang="sk-SK" dirty="0"/>
              <a:t>2011 a 2022 – % odpovedí „sú veľmi dôležití“, názory ľudí </a:t>
            </a:r>
            <a:r>
              <a:rPr lang="sk-SK" dirty="0" smtClean="0"/>
              <a:t>18+)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k-SK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Paradoxný trend poklesu </a:t>
            </a:r>
            <a:r>
              <a:rPr lang="sk-SK" sz="2200" dirty="0" smtClean="0"/>
              <a:t>oceňovania</a:t>
            </a:r>
            <a:br>
              <a:rPr lang="sk-SK" sz="2200" dirty="0" smtClean="0"/>
            </a:br>
            <a:r>
              <a:rPr lang="sk-SK" sz="2200" dirty="0" smtClean="0"/>
              <a:t>prínosu </a:t>
            </a:r>
            <a:r>
              <a:rPr lang="sk-SK" sz="2200" dirty="0"/>
              <a:t>starších ľudí na </a:t>
            </a:r>
            <a:r>
              <a:rPr lang="sk-SK" sz="2200" dirty="0" smtClean="0"/>
              <a:t>trhu</a:t>
            </a:r>
            <a:br>
              <a:rPr lang="sk-SK" sz="2200" dirty="0" smtClean="0"/>
            </a:br>
            <a:r>
              <a:rPr lang="sk-SK" sz="2200" dirty="0" smtClean="0"/>
              <a:t>(62 </a:t>
            </a:r>
            <a:r>
              <a:rPr lang="sk-SK" sz="2200" dirty="0"/>
              <a:t>% vs. 47 %) , keďže v </a:t>
            </a:r>
            <a:r>
              <a:rPr lang="sk-SK" sz="2200" dirty="0" smtClean="0"/>
              <a:t>poslednej</a:t>
            </a:r>
            <a:br>
              <a:rPr lang="sk-SK" sz="2200" dirty="0" smtClean="0"/>
            </a:br>
            <a:r>
              <a:rPr lang="sk-SK" sz="2200" dirty="0" smtClean="0"/>
              <a:t>dekáde </a:t>
            </a:r>
            <a:r>
              <a:rPr lang="sk-SK" sz="2200" dirty="0"/>
              <a:t>sa v dôsledku </a:t>
            </a:r>
            <a:r>
              <a:rPr lang="sk-SK" sz="2200" dirty="0" smtClean="0"/>
              <a:t>postupného</a:t>
            </a:r>
            <a:br>
              <a:rPr lang="sk-SK" sz="2200" dirty="0" smtClean="0"/>
            </a:br>
            <a:r>
              <a:rPr lang="sk-SK" sz="2200" dirty="0" smtClean="0"/>
              <a:t>zvyšovania </a:t>
            </a:r>
            <a:r>
              <a:rPr lang="sk-SK" sz="2200" dirty="0"/>
              <a:t>dôchodkového </a:t>
            </a:r>
            <a:r>
              <a:rPr lang="sk-SK" sz="2200" dirty="0" smtClean="0"/>
              <a:t>veku</a:t>
            </a:r>
            <a:br>
              <a:rPr lang="sk-SK" sz="2200" dirty="0" smtClean="0"/>
            </a:br>
            <a:r>
              <a:rPr lang="sk-SK" sz="2200" dirty="0" smtClean="0"/>
              <a:t>výrazne </a:t>
            </a:r>
            <a:r>
              <a:rPr lang="sk-SK" sz="2200" dirty="0"/>
              <a:t>zvýšila </a:t>
            </a:r>
            <a:r>
              <a:rPr lang="sk-SK" sz="2200" dirty="0" smtClean="0"/>
              <a:t>ekonomická</a:t>
            </a:r>
            <a:br>
              <a:rPr lang="sk-SK" sz="2200" dirty="0" smtClean="0"/>
            </a:br>
            <a:r>
              <a:rPr lang="sk-SK" sz="2200" dirty="0" smtClean="0"/>
              <a:t>aktivita </a:t>
            </a:r>
            <a:r>
              <a:rPr lang="sk-SK" sz="2200" dirty="0"/>
              <a:t>starších </a:t>
            </a:r>
            <a:r>
              <a:rPr lang="sk-SK" sz="2200" dirty="0" smtClean="0"/>
              <a:t>ľudí</a:t>
            </a:r>
            <a:endParaRPr lang="sk-SK" sz="2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14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 r="265"/>
          <a:stretch/>
        </p:blipFill>
        <p:spPr bwMode="auto">
          <a:xfrm>
            <a:off x="5502624" y="1267165"/>
            <a:ext cx="6573356" cy="5434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1134442" cy="53459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Starší ľudia, ľudské práva a </a:t>
            </a:r>
            <a:r>
              <a:rPr lang="sk-SK" sz="2800" dirty="0" smtClean="0">
                <a:latin typeface="+mj-lt"/>
              </a:rPr>
              <a:t>diskriminácia:</a:t>
            </a:r>
            <a:br>
              <a:rPr lang="sk-SK" sz="2800" dirty="0" smtClean="0">
                <a:latin typeface="+mj-lt"/>
              </a:rPr>
            </a:br>
            <a:r>
              <a:rPr lang="sk-SK" sz="2800" dirty="0" smtClean="0">
                <a:latin typeface="+mj-lt"/>
              </a:rPr>
              <a:t>kde </a:t>
            </a:r>
            <a:r>
              <a:rPr lang="sk-SK" sz="2800" dirty="0">
                <a:latin typeface="+mj-lt"/>
              </a:rPr>
              <a:t>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r>
              <a:rPr lang="sk-SK" dirty="0"/>
              <a:t>Názory ľudí vo veku 18+ na </a:t>
            </a:r>
            <a:r>
              <a:rPr lang="sk-SK" dirty="0" smtClean="0"/>
              <a:t>najzávažnejšie</a:t>
            </a:r>
            <a:br>
              <a:rPr lang="sk-SK" dirty="0" smtClean="0"/>
            </a:br>
            <a:r>
              <a:rPr lang="sk-SK" dirty="0" smtClean="0"/>
              <a:t>problémy </a:t>
            </a:r>
            <a:r>
              <a:rPr lang="sk-SK" dirty="0"/>
              <a:t>starších ľudí v </a:t>
            </a:r>
            <a:r>
              <a:rPr lang="sk-SK" dirty="0" smtClean="0"/>
              <a:t>spoločnosti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rokoch 2011 a </a:t>
            </a:r>
            <a:r>
              <a:rPr lang="sk-SK" dirty="0" smtClean="0"/>
              <a:t>2022: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77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41248" y="1399032"/>
            <a:ext cx="11134442" cy="53459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Starší ľudia, ľudské práva a </a:t>
            </a:r>
            <a:r>
              <a:rPr lang="sk-SK" sz="2800" dirty="0" smtClean="0">
                <a:latin typeface="+mj-lt"/>
              </a:rPr>
              <a:t>diskriminácia: kde </a:t>
            </a:r>
            <a:r>
              <a:rPr lang="sk-SK" sz="2800" dirty="0">
                <a:latin typeface="+mj-lt"/>
              </a:rPr>
              <a:t>sme a kam </a:t>
            </a:r>
            <a:r>
              <a:rPr lang="sk-SK" sz="2800" dirty="0" smtClean="0">
                <a:latin typeface="+mj-lt"/>
              </a:rPr>
              <a:t>smerujeme</a:t>
            </a:r>
          </a:p>
          <a:p>
            <a:pPr algn="ctr"/>
            <a:r>
              <a:rPr lang="sk-SK" dirty="0"/>
              <a:t>Oblasti a situácie, kde najčastejšie dochádza k diskriminácii z dôvodu staršieho </a:t>
            </a:r>
            <a:r>
              <a:rPr lang="sk-SK" dirty="0" smtClean="0"/>
              <a:t>veku</a:t>
            </a:r>
            <a:br>
              <a:rPr lang="sk-SK" dirty="0" smtClean="0"/>
            </a:br>
            <a:r>
              <a:rPr lang="sk-SK" dirty="0" smtClean="0"/>
              <a:t>(podľa </a:t>
            </a:r>
            <a:r>
              <a:rPr lang="sk-SK" dirty="0"/>
              <a:t>skúsenosti ľudí vo veku 18+, vo veku 18-54 a vo veku 55 +, v </a:t>
            </a:r>
            <a:r>
              <a:rPr lang="sk-SK" dirty="0" smtClean="0"/>
              <a:t>%)</a:t>
            </a:r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200" dirty="0"/>
              <a:t>Cca 14 % osôb starších ako 55 rokov má osobnú skúsenosť s diskrimináciou na základe </a:t>
            </a:r>
            <a:r>
              <a:rPr lang="sk-SK" sz="2200" dirty="0" smtClean="0"/>
              <a:t>veku</a:t>
            </a:r>
            <a:endParaRPr lang="sk-SK" sz="2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Obrázo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93" y="2631113"/>
            <a:ext cx="6675611" cy="3119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2808093" y="5656593"/>
            <a:ext cx="131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</a:t>
            </a:r>
            <a:r>
              <a:rPr lang="sk-S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IVO, 2022</a:t>
            </a:r>
            <a:endParaRPr lang="sk-S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4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8" y="1345053"/>
            <a:ext cx="10739186" cy="4819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Systémy </a:t>
            </a:r>
            <a:r>
              <a:rPr lang="sk-SK" sz="2800" dirty="0">
                <a:latin typeface="+mj-lt"/>
              </a:rPr>
              <a:t>včasnej intervencie poskytujúce služby, ktoré pomáhajú zamestnancom udržať si pracovnú schopnosť vzhľadom na problémy s fyzickým alebo duševným </a:t>
            </a:r>
            <a:r>
              <a:rPr lang="sk-SK" sz="2800" dirty="0" smtClean="0">
                <a:latin typeface="+mj-lt"/>
              </a:rPr>
              <a:t>zdravím: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2400" i="1" dirty="0" smtClean="0"/>
              <a:t>Platforma pre prevenciu na Slovensku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Začiatok: 2017 z iniciatívy farmaceutickej spoločnosti MSD Slovensko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Posilnenie </a:t>
            </a:r>
            <a:r>
              <a:rPr lang="sk-SK" sz="2200" dirty="0"/>
              <a:t>spolupráce v oblasti zdravia medzi zainteresovanými stranami vrátane </a:t>
            </a:r>
            <a:r>
              <a:rPr lang="sk-SK" sz="2200" dirty="0" smtClean="0"/>
              <a:t>zamestnávateľov; návrh </a:t>
            </a:r>
            <a:r>
              <a:rPr lang="sk-SK" sz="2200" dirty="0"/>
              <a:t>konkrétnych opatrení, aktivít a pilotných projektov pre zlepšenie primárnej a sekundárnej prevencie na </a:t>
            </a:r>
            <a:r>
              <a:rPr lang="sk-SK" sz="2200" dirty="0" smtClean="0"/>
              <a:t>Slovensku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Štúdia autoriek </a:t>
            </a:r>
            <a:r>
              <a:rPr lang="sk-SK" sz="2200" dirty="0"/>
              <a:t>Zuzany </a:t>
            </a:r>
            <a:r>
              <a:rPr lang="sk-SK" sz="2200" dirty="0" err="1"/>
              <a:t>Katreniakovej</a:t>
            </a:r>
            <a:r>
              <a:rPr lang="sk-SK" sz="2200" dirty="0"/>
              <a:t>, Anny Michalkovej, Lucie </a:t>
            </a:r>
            <a:r>
              <a:rPr lang="sk-SK" sz="2200" dirty="0" smtClean="0"/>
              <a:t>Milanovej;</a:t>
            </a:r>
            <a:br>
              <a:rPr lang="sk-SK" sz="2200" dirty="0" smtClean="0"/>
            </a:br>
            <a:r>
              <a:rPr lang="sk-SK" sz="2200" dirty="0" smtClean="0"/>
              <a:t>publikovaná </a:t>
            </a:r>
            <a:r>
              <a:rPr lang="sk-SK" sz="2200" dirty="0"/>
              <a:t>v: </a:t>
            </a:r>
            <a:r>
              <a:rPr lang="sk-SK" sz="2200" dirty="0" err="1"/>
              <a:t>Dolobáč</a:t>
            </a:r>
            <a:r>
              <a:rPr lang="sk-SK" sz="2200" dirty="0"/>
              <a:t>, M., </a:t>
            </a:r>
            <a:r>
              <a:rPr lang="sk-SK" sz="2200" dirty="0" err="1"/>
              <a:t>Seilerová</a:t>
            </a:r>
            <a:r>
              <a:rPr lang="sk-SK" sz="2200" dirty="0"/>
              <a:t>, M. (</a:t>
            </a:r>
            <a:r>
              <a:rPr lang="sk-SK" sz="2200" dirty="0" err="1"/>
              <a:t>eds</a:t>
            </a:r>
            <a:r>
              <a:rPr lang="sk-SK" sz="2200" dirty="0"/>
              <a:t>.) (2018): Starostlivosť o zdravie zamestnancov. Zborník z konferencie. UPJŠ </a:t>
            </a:r>
            <a:r>
              <a:rPr lang="sk-SK" sz="2200" dirty="0" smtClean="0"/>
              <a:t>Košice</a:t>
            </a:r>
            <a:endParaRPr lang="sk-SK" sz="2200" dirty="0"/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Jeden z výstupov projektu: </a:t>
            </a:r>
            <a:r>
              <a:rPr lang="sk-SK" sz="2200" b="1" dirty="0" smtClean="0"/>
              <a:t>Mapa </a:t>
            </a:r>
            <a:r>
              <a:rPr lang="sk-SK" sz="2200" b="1" dirty="0"/>
              <a:t>prevencie (</a:t>
            </a:r>
            <a:r>
              <a:rPr lang="sk-SK" sz="2200" b="1" dirty="0">
                <a:hlinkClick r:id="rId2"/>
              </a:rPr>
              <a:t>https://www.forumprevencie.sk/mapa-prevencie</a:t>
            </a:r>
            <a:r>
              <a:rPr lang="sk-SK" sz="2200" b="1" dirty="0" smtClean="0">
                <a:hlinkClick r:id="rId2"/>
              </a:rPr>
              <a:t>/</a:t>
            </a:r>
            <a:r>
              <a:rPr lang="sk-SK" sz="2200" b="1" dirty="0" smtClean="0"/>
              <a:t>)</a:t>
            </a:r>
            <a:endParaRPr lang="sk-SK" sz="22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98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8" y="1356852"/>
            <a:ext cx="10733286" cy="48079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Systémy včasnej intervencie poskytujúce služby, ktoré pomáhajú zamestnancom udržať si pracovnú schopnosť vzhľadom na problémy s fyzickým alebo duševným zdravím: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sk-SK" sz="2400" i="1" dirty="0" smtClean="0"/>
              <a:t>Orange zdravšie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Začiatok: 2015 z iniciatívy spoločnosti Orange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Prevencia </a:t>
            </a:r>
            <a:r>
              <a:rPr lang="sk-SK" sz="2200" dirty="0"/>
              <a:t>v oblasti fyzického a psychického zdravia zamestnancov, v niektorých aktivitách aj ich rodinných </a:t>
            </a:r>
            <a:r>
              <a:rPr lang="sk-SK" sz="2200" dirty="0" smtClean="0"/>
              <a:t>príslušníkov</a:t>
            </a:r>
            <a:r>
              <a:rPr lang="sk-SK" sz="2200" dirty="0"/>
              <a:t>; </a:t>
            </a:r>
            <a:r>
              <a:rPr lang="sk-SK" sz="2200" dirty="0" smtClean="0"/>
              <a:t>zvyšuje </a:t>
            </a:r>
            <a:r>
              <a:rPr lang="sk-SK" sz="2200" dirty="0"/>
              <a:t>povedomie zamestnancov o dôležitosti prevencie a zdravého životného štýlu</a:t>
            </a:r>
            <a:endParaRPr lang="sk-SK" sz="2200" dirty="0" smtClean="0"/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Združuje  </a:t>
            </a:r>
            <a:r>
              <a:rPr lang="sk-SK" sz="2200" dirty="0"/>
              <a:t>všetky aktivity spoločnosti v tejto </a:t>
            </a:r>
            <a:r>
              <a:rPr lang="sk-SK" sz="2200" dirty="0" smtClean="0"/>
              <a:t>oblasti: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987747" y="4548401"/>
            <a:ext cx="8368629" cy="1687217"/>
          </a:xfrm>
        </p:spPr>
        <p:txBody>
          <a:bodyPr numCol="2">
            <a:normAutofit/>
          </a:bodyPr>
          <a:lstStyle/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cvičenia</a:t>
            </a:r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masáže na pracovisku</a:t>
            </a:r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ochutnávky zdravých </a:t>
            </a:r>
            <a:r>
              <a:rPr lang="sk-SK" sz="2000" dirty="0" smtClean="0"/>
              <a:t>jedál</a:t>
            </a:r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zdravotné merania</a:t>
            </a:r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preventívne prehliadky</a:t>
            </a:r>
          </a:p>
          <a:p>
            <a:pPr marL="112014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psychologické poradenstvo (aj pre rodinných príslušníkov)</a:t>
            </a:r>
          </a:p>
        </p:txBody>
      </p:sp>
    </p:spTree>
    <p:extLst>
      <p:ext uri="{BB962C8B-B14F-4D97-AF65-F5344CB8AC3E}">
        <p14:creationId xmlns:p14="http://schemas.microsoft.com/office/powerpoint/2010/main" val="660367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8" y="1356852"/>
            <a:ext cx="11152140" cy="5388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Systémy včasnej intervencie poskytujúce služby, ktoré pomáhajú zamestnancom </a:t>
            </a:r>
            <a:r>
              <a:rPr lang="sk-SK" sz="2800" dirty="0" smtClean="0">
                <a:latin typeface="+mj-lt"/>
              </a:rPr>
              <a:t>udržať</a:t>
            </a:r>
            <a:br>
              <a:rPr lang="sk-SK" sz="2800" dirty="0" smtClean="0">
                <a:latin typeface="+mj-lt"/>
              </a:rPr>
            </a:br>
            <a:r>
              <a:rPr lang="sk-SK" sz="2800" dirty="0" smtClean="0">
                <a:latin typeface="+mj-lt"/>
              </a:rPr>
              <a:t>si </a:t>
            </a:r>
            <a:r>
              <a:rPr lang="sk-SK" sz="2800" dirty="0">
                <a:latin typeface="+mj-lt"/>
              </a:rPr>
              <a:t>pracovnú schopnosť vzhľadom na problémy s fyzickým alebo duševným zdravím: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sk-SK" sz="2400" i="1" dirty="0" smtClean="0"/>
              <a:t>Aktivity spoločnosti SPP</a:t>
            </a:r>
          </a:p>
          <a:p>
            <a:pPr marL="790956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Benefičný program, </a:t>
            </a:r>
            <a:r>
              <a:rPr lang="sk-SK" sz="2200" dirty="0"/>
              <a:t>ktorý prispieva zamestnancom na </a:t>
            </a:r>
            <a:r>
              <a:rPr lang="sk-SK" sz="2200" dirty="0" smtClean="0"/>
              <a:t>absolvovanie preventívnych </a:t>
            </a:r>
            <a:r>
              <a:rPr lang="sk-SK" sz="2200" dirty="0"/>
              <a:t>lekárskych prehliadok nad rámec zákona, na </a:t>
            </a:r>
            <a:r>
              <a:rPr lang="sk-SK" sz="2200" dirty="0" err="1"/>
              <a:t>liečebno</a:t>
            </a:r>
            <a:r>
              <a:rPr lang="sk-SK" sz="2200" dirty="0"/>
              <a:t> - preventívne, regeneračné pobyty alebo športové </a:t>
            </a:r>
            <a:r>
              <a:rPr lang="sk-SK" sz="2200" dirty="0" smtClean="0"/>
              <a:t>aktivity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sk-SK" sz="2400" i="1" dirty="0" smtClean="0"/>
              <a:t>Aktivity spoločnosti </a:t>
            </a:r>
            <a:r>
              <a:rPr lang="sk-SK" sz="2400" i="1" dirty="0" err="1" smtClean="0"/>
              <a:t>Wolkswagen</a:t>
            </a:r>
            <a:endParaRPr lang="sk-SK" sz="2400" i="1" dirty="0" smtClean="0"/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Má </a:t>
            </a:r>
            <a:r>
              <a:rPr lang="sk-SK" sz="2200" dirty="0"/>
              <a:t>vybudovanú vlastnú </a:t>
            </a:r>
            <a:r>
              <a:rPr lang="sk-SK" sz="2200" dirty="0" smtClean="0"/>
              <a:t>polikliniku, kde </a:t>
            </a:r>
            <a:r>
              <a:rPr lang="sk-SK" sz="2200" dirty="0"/>
              <a:t>ponúka zamestnancom možnosť zúčastniť sa nadštandardných preventívnych lekárskych prehliadok spojených s viacerými odbornými vyšetreniami na jednom mieste a ďalšie zdravotné benefity</a:t>
            </a:r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Vyvíja </a:t>
            </a:r>
            <a:r>
              <a:rPr lang="sk-SK" sz="2200" dirty="0"/>
              <a:t>úsilie na zvýšenie povedomia zamestnancov o potrebe dbať o svoje zdravie a zároveň prostredníctvom rôznych aktivít podporuje snahy o potrebe zmeny životného štýlu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3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8" y="1350952"/>
            <a:ext cx="11152140" cy="5394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Podpora </a:t>
            </a:r>
            <a:r>
              <a:rPr lang="sk-SK" sz="2800" dirty="0">
                <a:latin typeface="+mj-lt"/>
              </a:rPr>
              <a:t>pracovníkom, ktorí odišli zo zamestnania alebo prišli o prácu v dôsledku zdravotných problémov, pomoc pri ich opätovnom začlenení späť na ich pracovisko alebo trh </a:t>
            </a:r>
            <a:r>
              <a:rPr lang="sk-SK" sz="2800" dirty="0" smtClean="0">
                <a:latin typeface="+mj-lt"/>
              </a:rPr>
              <a:t>práce: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i="1" dirty="0" smtClean="0"/>
              <a:t>Centrum </a:t>
            </a:r>
            <a:r>
              <a:rPr lang="sk-SK" sz="2400" i="1" dirty="0"/>
              <a:t>sociálnej a pracovnej rehabilitácie, </a:t>
            </a:r>
            <a:r>
              <a:rPr lang="sk-SK" sz="2400" i="1" dirty="0" smtClean="0"/>
              <a:t>Bratislava</a:t>
            </a:r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Počet klientov v r. 2021 bol 155, z toho 38% (59) nad 45 rokov,</a:t>
            </a:r>
          </a:p>
          <a:p>
            <a:pPr marL="905256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Aktivity:</a:t>
            </a:r>
            <a:endParaRPr lang="sk-SK" sz="2000" dirty="0"/>
          </a:p>
          <a:p>
            <a:pPr marL="1344613" lvl="2" indent="-457200" defTabSz="1344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Vedenie </a:t>
            </a:r>
            <a:r>
              <a:rPr lang="sk-SK" sz="2000" dirty="0"/>
              <a:t>klienta pri umiestňovaní na trhu práce, pri sociálnom začlenení alebo v podpore pri získavaní – spolu 138 klientov</a:t>
            </a:r>
          </a:p>
          <a:p>
            <a:pPr marL="1344613" lvl="2" indent="-457200" defTabSz="1344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Skupinové </a:t>
            </a:r>
            <a:r>
              <a:rPr lang="sk-SK" sz="2000" dirty="0"/>
              <a:t>aktivity v CSPR (motivačné, nácvik sociálnych a počítačových zručností) – 49 klientov</a:t>
            </a:r>
          </a:p>
          <a:p>
            <a:pPr marL="1344613" lvl="2" indent="-457200" defTabSz="1344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Umiestnenie </a:t>
            </a:r>
            <a:r>
              <a:rPr lang="sk-SK" sz="2000" dirty="0"/>
              <a:t>klienta na trhu práce – 80 klientov</a:t>
            </a:r>
          </a:p>
          <a:p>
            <a:pPr marL="1344613" lvl="2" indent="-457200" defTabSz="1344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smtClean="0"/>
              <a:t>Liečebná </a:t>
            </a:r>
            <a:r>
              <a:rPr lang="sk-SK" sz="2000" dirty="0"/>
              <a:t>rehabilitácia (individuálne a skupinové aktivity) – 38 </a:t>
            </a:r>
            <a:r>
              <a:rPr lang="sk-SK" sz="2000" dirty="0" smtClean="0"/>
              <a:t>klientov</a:t>
            </a:r>
            <a:endParaRPr lang="sk-SK" sz="20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54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8" y="1356004"/>
            <a:ext cx="10572986" cy="4617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Iniciatívy mierené na zlepšenie </a:t>
            </a:r>
            <a:r>
              <a:rPr lang="sk-SK" sz="2800" dirty="0" err="1" smtClean="0">
                <a:latin typeface="+mj-lt"/>
              </a:rPr>
              <a:t>zamestnateľnosti</a:t>
            </a:r>
            <a:r>
              <a:rPr lang="sk-SK" sz="2800" dirty="0" smtClean="0">
                <a:latin typeface="+mj-lt"/>
              </a:rPr>
              <a:t> starších pracovníkov (2015 - 2023):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/>
              <a:t>Rakúsko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Dotácia nákladov na absolvovanie školenia u zamestnávateľa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Zvýšenie pravdepodobnosti udržania si zamestnania (</a:t>
            </a:r>
            <a:r>
              <a:rPr lang="sk-SK" sz="2400" dirty="0" err="1" smtClean="0"/>
              <a:t>upskilling</a:t>
            </a:r>
            <a:r>
              <a:rPr lang="sk-SK" sz="2400" dirty="0" smtClean="0"/>
              <a:t>), </a:t>
            </a:r>
            <a:r>
              <a:rPr lang="sk-SK" sz="2400" dirty="0" err="1" smtClean="0"/>
              <a:t>zamestnateľnosti</a:t>
            </a:r>
            <a:r>
              <a:rPr lang="sk-SK" sz="2400" dirty="0" smtClean="0"/>
              <a:t> a príjmu vzdelaných</a:t>
            </a:r>
          </a:p>
          <a:p>
            <a:pPr marL="92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/>
              <a:t>Grécko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Poukážky na vzdelávanie a rekvalifikáciu do nedostatkových sektorov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Podpora mladých aj starších (18 - 64)</a:t>
            </a:r>
          </a:p>
          <a:p>
            <a:pPr marL="92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/>
              <a:t>Francúzsko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Zjednodušenie prechodu na menej namáhavú pracovnú pozíciu</a:t>
            </a:r>
            <a:endParaRPr lang="sk-SK" sz="24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97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8" y="1356004"/>
            <a:ext cx="10572986" cy="5114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Iniciatívy mierené na zlepšenie </a:t>
            </a:r>
            <a:r>
              <a:rPr lang="sk-SK" sz="2800" dirty="0" err="1" smtClean="0">
                <a:latin typeface="+mj-lt"/>
              </a:rPr>
              <a:t>zamestnateľnosti</a:t>
            </a:r>
            <a:r>
              <a:rPr lang="sk-SK" sz="2800" dirty="0" smtClean="0">
                <a:latin typeface="+mj-lt"/>
              </a:rPr>
              <a:t> starších pracovníkov (2015 - 2023):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/>
              <a:t>Mnohé krajiny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Dotácia miezd pri zamestnaní ľudí starších ako: 45 rokov (</a:t>
            </a:r>
            <a:r>
              <a:rPr lang="sk-SK" sz="2400" b="1" dirty="0" smtClean="0"/>
              <a:t>ESP</a:t>
            </a:r>
            <a:r>
              <a:rPr lang="sk-SK" sz="2400" dirty="0" smtClean="0"/>
              <a:t>, LUX, RU), 50 rokov (AT, PL, SVK), 55 rokov (BLG, GR, FIN), 57 rokov (FR), 60 rokov (CZE)</a:t>
            </a:r>
          </a:p>
          <a:p>
            <a:pPr marL="92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/>
              <a:t>Portugalsko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Odpustenie alebo zníženie príspevkov na sociálne zabezpečenie pri zamestnaní osoby staršej ako 45 rokov, ktorá bola nezamestnaná 25 alebo viac mesiacov</a:t>
            </a:r>
          </a:p>
          <a:p>
            <a:pPr marL="920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/>
              <a:t>Česko</a:t>
            </a:r>
            <a:endParaRPr lang="sk-SK" sz="2400" dirty="0"/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Dotácie zamestnávateľom, ktorí zamestnajú mladých bez praxe a ich tréning a </a:t>
            </a:r>
            <a:r>
              <a:rPr lang="sk-SK" sz="2400" dirty="0" err="1" smtClean="0"/>
              <a:t>mentoring</a:t>
            </a:r>
            <a:r>
              <a:rPr lang="sk-SK" sz="2400" dirty="0" smtClean="0"/>
              <a:t> budú mať na starosti zamestnanci 3 roky pred dôchodkovým vekom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Podpora </a:t>
            </a:r>
            <a:r>
              <a:rPr lang="sk-SK" sz="2400" dirty="0" err="1" smtClean="0"/>
              <a:t>job-sharingu</a:t>
            </a:r>
            <a:endParaRPr lang="sk-SK" sz="24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25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Udržanie starších pracovníkov na trhu práce</a:t>
            </a:r>
            <a:endParaRPr lang="sk-SK" sz="2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841249" y="1356004"/>
            <a:ext cx="9182428" cy="5114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>
                <a:latin typeface="+mj-lt"/>
              </a:rPr>
              <a:t>Iniciatívy mierené na zlepšenie </a:t>
            </a:r>
            <a:r>
              <a:rPr lang="sk-SK" sz="2800" dirty="0" err="1" smtClean="0">
                <a:latin typeface="+mj-lt"/>
              </a:rPr>
              <a:t>zamestnateľnosti</a:t>
            </a:r>
            <a:r>
              <a:rPr lang="sk-SK" sz="2800" dirty="0" smtClean="0">
                <a:latin typeface="+mj-lt"/>
              </a:rPr>
              <a:t> starších pracovníkov (2015 - 2023):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/>
              <a:t>Dánsko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Ministerstvo pre deti a sociálne veci realizovalo informačnú kampaň </a:t>
            </a:r>
            <a:r>
              <a:rPr lang="sk-SK" sz="2400" dirty="0" err="1" smtClean="0"/>
              <a:t>poukazujúcu</a:t>
            </a:r>
            <a:r>
              <a:rPr lang="sk-SK" sz="2400" dirty="0" smtClean="0"/>
              <a:t> na prínos zamestnancov a zamestnankýň starších ako 50 rokov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Boj proti predsudkom ohľadom motivácie a adaptability starších</a:t>
            </a:r>
          </a:p>
          <a:p>
            <a:pPr marL="717550" indent="-4619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Ďalšie opatrenia, dotácie na ktoré môžu čerpať úrady práce a poisťovacie fondy: tréning pracovných pohovorov, vyjasňovanie kompetencií, zvyšovanie kvalifikácie a podpora podnikania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5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O nadácii </a:t>
            </a:r>
            <a:r>
              <a:rPr lang="sk-SK" sz="2400" dirty="0" err="1" smtClean="0"/>
              <a:t>eurofound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976283"/>
            <a:ext cx="8845493" cy="30676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sk-SK" sz="2400" dirty="0"/>
              <a:t>Výskumné aktivity </a:t>
            </a:r>
            <a:r>
              <a:rPr lang="sk-SK" sz="2400" dirty="0" err="1"/>
              <a:t>Eurofoundu</a:t>
            </a:r>
            <a:r>
              <a:rPr lang="sk-SK" sz="2400" dirty="0"/>
              <a:t> sa zameriavajú na: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Pracovné podmienky a udržateľnú </a:t>
            </a:r>
            <a:r>
              <a:rPr lang="sk-SK" sz="2400" dirty="0" smtClean="0"/>
              <a:t>prácu</a:t>
            </a:r>
            <a:endParaRPr lang="sk-SK" sz="2400" dirty="0"/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Priemyselné vzťahy a sociálny </a:t>
            </a:r>
            <a:r>
              <a:rPr lang="sk-SK" sz="2400" dirty="0" smtClean="0"/>
              <a:t>dialóg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Zamestnanosť </a:t>
            </a:r>
            <a:r>
              <a:rPr lang="sk-SK" sz="2400" dirty="0"/>
              <a:t>a trhy </a:t>
            </a:r>
            <a:r>
              <a:rPr lang="sk-SK" sz="2400" dirty="0" smtClean="0"/>
              <a:t>práce</a:t>
            </a:r>
          </a:p>
          <a:p>
            <a:pPr marL="514350" indent="-5143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Životné </a:t>
            </a:r>
            <a:r>
              <a:rPr lang="sk-SK" sz="2400" dirty="0"/>
              <a:t>podmienky a kvalitu </a:t>
            </a:r>
            <a:r>
              <a:rPr lang="sk-SK" sz="2400" dirty="0" smtClean="0"/>
              <a:t>života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7" y="1399031"/>
            <a:ext cx="10313179" cy="5152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Existuje vo vašej krajine nejaký nový vývoj, ktorý uľahčuje alebo bráni účasti starších pracovníkov na trhu práce a prechode</a:t>
            </a:r>
            <a:r>
              <a:rPr lang="sk-SK" sz="2800" dirty="0" smtClean="0">
                <a:latin typeface="+mj-lt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 smtClean="0"/>
              <a:t>Nové digitálne technológie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err="1"/>
              <a:t>Velšic</a:t>
            </a:r>
            <a:r>
              <a:rPr lang="sk-SK" sz="2400" dirty="0"/>
              <a:t>, M. (2022): </a:t>
            </a:r>
            <a:r>
              <a:rPr lang="sk-SK" sz="2400" i="1" dirty="0"/>
              <a:t>Digitálna gramotnosť na Slovensku 2022 v optike pandémie Covid-19</a:t>
            </a:r>
            <a:r>
              <a:rPr lang="sk-SK" sz="2400" dirty="0"/>
              <a:t>. Inštitút pre verejné otázky, Bratislava </a:t>
            </a:r>
            <a:r>
              <a:rPr lang="sk-SK" sz="2400" dirty="0" smtClean="0"/>
              <a:t>2022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Terénny zber údajov 22.2. – 1.3. 2022, agentúra </a:t>
            </a:r>
            <a:r>
              <a:rPr lang="sk-SK" sz="2200" dirty="0" smtClean="0"/>
              <a:t>FOCUS</a:t>
            </a:r>
            <a:endParaRPr lang="sk-SK" sz="2200" dirty="0"/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Veľkosť výberovej vzorky 1 003 respondentov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V </a:t>
            </a:r>
            <a:r>
              <a:rPr lang="sk-SK" sz="2200" dirty="0"/>
              <a:t>čase </a:t>
            </a:r>
            <a:r>
              <a:rPr lang="sk-SK" sz="2200" dirty="0" smtClean="0"/>
              <a:t>pandémie </a:t>
            </a:r>
            <a:r>
              <a:rPr lang="sk-SK" sz="2200" dirty="0"/>
              <a:t>sa situácia v adaptácii obyvateľstva na moderné IKT citeľne </a:t>
            </a:r>
            <a:r>
              <a:rPr lang="sk-SK" sz="2200" dirty="0" smtClean="0"/>
              <a:t>nezlepšila: </a:t>
            </a:r>
            <a:r>
              <a:rPr lang="sk-SK" sz="2200" dirty="0"/>
              <a:t>pomer tých, čo sa učili a prispôsobovali ľahko k tým, čo sa prispôsobovali ťažko alebo sa vôbec neprispôsobovali </a:t>
            </a:r>
            <a:r>
              <a:rPr lang="sk-SK" sz="2200" dirty="0" smtClean="0"/>
              <a:t>bol v roku 2020 57</a:t>
            </a:r>
            <a:r>
              <a:rPr lang="sk-SK" sz="2200" dirty="0"/>
              <a:t>% : </a:t>
            </a:r>
            <a:r>
              <a:rPr lang="sk-SK" sz="2200" dirty="0" smtClean="0"/>
              <a:t>43% a v </a:t>
            </a:r>
            <a:r>
              <a:rPr lang="sk-SK" sz="2200" dirty="0"/>
              <a:t>roku </a:t>
            </a:r>
            <a:r>
              <a:rPr lang="sk-SK" sz="2200" dirty="0" smtClean="0"/>
              <a:t>2022 </a:t>
            </a:r>
            <a:r>
              <a:rPr lang="sk-SK" sz="2200" dirty="0"/>
              <a:t>56% : 44</a:t>
            </a:r>
            <a:r>
              <a:rPr lang="sk-SK" sz="2200" dirty="0" smtClean="0"/>
              <a:t>%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Schopnosť a ochota prispôsobovať sa IKT klesá so stúpajúcim vekom respondentov, ich klesajúcim vzdelaním, klesajúcim sociálnym statusom domácnosti a ekonomickou aktivitou respondentov.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0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841248" y="1399031"/>
            <a:ext cx="10112764" cy="5152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dirty="0">
                <a:latin typeface="+mj-lt"/>
              </a:rPr>
              <a:t>Existuje vo vašej krajine nejaký nový vývoj, ktorý uľahčuje alebo bráni účasti starších pracovníkov na trhu práce a prechode</a:t>
            </a:r>
            <a:r>
              <a:rPr lang="sk-SK" sz="2800" dirty="0" smtClean="0">
                <a:latin typeface="+mj-lt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/>
              <a:t>Zmeny zaznamenané počas </a:t>
            </a:r>
            <a:r>
              <a:rPr lang="sk-SK" sz="2400" i="1" dirty="0" smtClean="0"/>
              <a:t>pandémie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Prieskum spoločnosti Profesia a neziskového združenia </a:t>
            </a:r>
            <a:r>
              <a:rPr lang="sk-SK" sz="2400" dirty="0" err="1" smtClean="0"/>
              <a:t>personalistvo</a:t>
            </a:r>
            <a:r>
              <a:rPr lang="sk-SK" sz="2400" dirty="0" smtClean="0"/>
              <a:t> </a:t>
            </a:r>
            <a:r>
              <a:rPr lang="sk-SK" sz="2400" dirty="0" err="1" smtClean="0"/>
              <a:t>Open</a:t>
            </a:r>
            <a:r>
              <a:rPr lang="sk-SK" sz="2400" dirty="0" smtClean="0"/>
              <a:t> HR </a:t>
            </a:r>
            <a:r>
              <a:rPr lang="sk-SK" sz="2400" dirty="0" err="1" smtClean="0"/>
              <a:t>Forum</a:t>
            </a:r>
            <a:r>
              <a:rPr lang="sk-SK" sz="2400" dirty="0" smtClean="0"/>
              <a:t>, 2021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Veľkosť výberovej </a:t>
            </a:r>
            <a:r>
              <a:rPr lang="sk-SK" sz="2200" dirty="0" smtClean="0"/>
              <a:t>vzorky vyše 3 000 respondentov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Práca </a:t>
            </a:r>
            <a:r>
              <a:rPr lang="sk-SK" sz="2200" dirty="0"/>
              <a:t>z domu je pre starších zamestnancov menej zaujímavá, ako pre mladšie </a:t>
            </a:r>
            <a:r>
              <a:rPr lang="sk-SK" sz="2200" dirty="0" smtClean="0"/>
              <a:t>ročníky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Kombináciu práce z domu a na pracovisku preferujú najmä ľudia vo veku 18 – 29 rokov a vo veku 30 – 39 </a:t>
            </a:r>
            <a:r>
              <a:rPr lang="pl-PL" sz="2200" dirty="0" smtClean="0"/>
              <a:t>rokov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Takmer </a:t>
            </a:r>
            <a:r>
              <a:rPr lang="sk-SK" sz="2200" dirty="0"/>
              <a:t>dve tretiny zamestnancov </a:t>
            </a:r>
            <a:r>
              <a:rPr lang="sk-SK" sz="2200" dirty="0" smtClean="0"/>
              <a:t>chceli </a:t>
            </a:r>
            <a:r>
              <a:rPr lang="sk-SK" sz="2200" dirty="0"/>
              <a:t>pracovať aj z domu alebo len z domu aj po skončení </a:t>
            </a:r>
            <a:r>
              <a:rPr lang="sk-SK" sz="2200" dirty="0" smtClean="0"/>
              <a:t>pandémie</a:t>
            </a:r>
          </a:p>
          <a:p>
            <a:pPr marL="790956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22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5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244" y="841248"/>
            <a:ext cx="10481028" cy="557784"/>
          </a:xfrm>
        </p:spPr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>
          <a:xfrm>
            <a:off x="5580345" y="1864440"/>
            <a:ext cx="5974915" cy="415231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Digital </a:t>
            </a:r>
            <a:r>
              <a:rPr lang="sk-SK" sz="2400" dirty="0" err="1"/>
              <a:t>Economy</a:t>
            </a:r>
            <a:r>
              <a:rPr lang="sk-SK" sz="2400" dirty="0"/>
              <a:t> and Society Index (DESI): Slovensko sa umiestnilo na 23. mieste z 27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Umožňuje vyhodnotiť celkovú úroveň digitalizácie spoločnosti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Slovensko napreduje, ale pokrok nie je dostatočne rýchly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Základné digitálne zručnosti pod priemerom </a:t>
            </a:r>
            <a:r>
              <a:rPr lang="sk-SK" sz="2400" dirty="0" smtClean="0"/>
              <a:t>EÚ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Obrázo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6096" r="20107" b="9982"/>
          <a:stretch/>
        </p:blipFill>
        <p:spPr bwMode="auto">
          <a:xfrm>
            <a:off x="275573" y="1864440"/>
            <a:ext cx="5148197" cy="3824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39244" y="13412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Digitálne zručnosti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7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244" y="841248"/>
            <a:ext cx="10481028" cy="557784"/>
          </a:xfrm>
        </p:spPr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>
          <a:xfrm>
            <a:off x="839245" y="1864440"/>
            <a:ext cx="4221270" cy="4880584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Prieskum aktivít, prekážok a záujmu o prácu u starších uchádzačov o zamestnanie (IVPR, 2018, vzorka 1116 </a:t>
            </a:r>
            <a:r>
              <a:rPr lang="sk-SK" sz="2400" dirty="0" err="1"/>
              <a:t>UoZ</a:t>
            </a:r>
            <a:r>
              <a:rPr lang="sk-SK" sz="2400" dirty="0"/>
              <a:t> 50+)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Zábrany uplatnenia sa na trhu práce - identifikácia prekážok uplatnenia sa starších ľudí na pracovnom trhu z pohľadu nezamestnaných: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Neovládanie práce s PC: 44,7 % - v priebehu 10 rokov nárast z 24,3 %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839244" y="13412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Digitálne zručnosti</a:t>
            </a:r>
            <a:endParaRPr lang="sk-SK" sz="2800" dirty="0">
              <a:latin typeface="+mj-lt"/>
            </a:endParaRPr>
          </a:p>
        </p:txBody>
      </p:sp>
      <p:pic>
        <p:nvPicPr>
          <p:cNvPr id="8" name="Obrázo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25" y="2367419"/>
            <a:ext cx="6352000" cy="3671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5838565" y="1721088"/>
            <a:ext cx="52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Zábrany pre uplatnenia sa na trhu práce </a:t>
            </a:r>
            <a:r>
              <a:rPr lang="sk-SK" dirty="0" smtClean="0"/>
              <a:t>očami</a:t>
            </a:r>
            <a:br>
              <a:rPr lang="sk-SK" dirty="0" smtClean="0"/>
            </a:br>
            <a:r>
              <a:rPr lang="sk-SK" dirty="0" smtClean="0"/>
              <a:t>starších </a:t>
            </a:r>
            <a:r>
              <a:rPr lang="sk-SK" dirty="0"/>
              <a:t>nezamestnaných (%)</a:t>
            </a:r>
          </a:p>
        </p:txBody>
      </p:sp>
    </p:spTree>
    <p:extLst>
      <p:ext uri="{BB962C8B-B14F-4D97-AF65-F5344CB8AC3E}">
        <p14:creationId xmlns:p14="http://schemas.microsoft.com/office/powerpoint/2010/main" val="24600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244" y="841248"/>
            <a:ext cx="10481028" cy="557784"/>
          </a:xfrm>
        </p:spPr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>
          <a:xfrm>
            <a:off x="839245" y="1864440"/>
            <a:ext cx="10622070" cy="4542623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NP Zlepšovanie digitálnych zručností seniorov a ohrozených skupín vo verejnej </a:t>
            </a:r>
            <a:r>
              <a:rPr lang="sk-SK" sz="2400" dirty="0" smtClean="0"/>
              <a:t>správe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Cieľ: vytvoriť a uviesť do používania komplexnú testovaciu a vzdelávaciu IT platformu, ktorá prispeje k udržateľnosti celoživotného vzdelávania a výraznejšiemu zlepšeniu digitálnych zručností vybraných cieľových skupín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Zameranie na cieľovú skupinu seniorov vo veku od 65 rokov, i na tých, ktorým bol priznaný starobný/invalidný dôchodok, a tiež na zamestnancov verejnej správy starších ako 55 rokov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839244" y="13412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Digitálne zručnosti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244" y="841248"/>
            <a:ext cx="10481028" cy="557784"/>
          </a:xfrm>
        </p:spPr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>
          <a:xfrm>
            <a:off x="839244" y="1864440"/>
            <a:ext cx="11148163" cy="4880584"/>
          </a:xfrm>
        </p:spPr>
        <p:txBody>
          <a:bodyPr>
            <a:normAutofit lnSpcReduction="10000"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600" dirty="0"/>
              <a:t>NP Zlepšovanie digitálnych zručností seniorov a ohrozených skupín vo verejnej </a:t>
            </a:r>
            <a:r>
              <a:rPr lang="sk-SK" sz="2600" dirty="0" smtClean="0"/>
              <a:t>správe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Od septembra 2022 bezplatné „digitálne kurzy“:</a:t>
            </a:r>
          </a:p>
          <a:p>
            <a:pPr marL="1077913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900" dirty="0" smtClean="0"/>
              <a:t>Internet </a:t>
            </a:r>
            <a:r>
              <a:rPr lang="sk-SK" sz="1900" dirty="0"/>
              <a:t>a e-mail pre začiatočníkov – základy práce s počítačom </a:t>
            </a:r>
          </a:p>
          <a:p>
            <a:pPr marL="1077913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900" dirty="0" smtClean="0"/>
              <a:t>Základy </a:t>
            </a:r>
            <a:r>
              <a:rPr lang="sk-SK" sz="1900" dirty="0"/>
              <a:t>práce s digitálnym zariadením – pre tablety, s možnosťou tablet bezplatne získať</a:t>
            </a:r>
          </a:p>
          <a:p>
            <a:pPr marL="1077913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900" dirty="0" smtClean="0"/>
              <a:t>Mobilné </a:t>
            </a:r>
            <a:r>
              <a:rPr lang="sk-SK" sz="1900" dirty="0"/>
              <a:t>technológie pre seniorov – vlastný </a:t>
            </a:r>
            <a:r>
              <a:rPr lang="sk-SK" sz="1900" dirty="0" err="1"/>
              <a:t>smartfón</a:t>
            </a:r>
            <a:r>
              <a:rPr lang="sk-SK" sz="1900" dirty="0"/>
              <a:t> </a:t>
            </a:r>
          </a:p>
          <a:p>
            <a:pPr marL="1077913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900" dirty="0" smtClean="0"/>
              <a:t>Počítačová </a:t>
            </a:r>
            <a:r>
              <a:rPr lang="sk-SK" sz="1900" dirty="0"/>
              <a:t>gramotnosť – práca s Google pre každého (pokročilý kurz)</a:t>
            </a:r>
          </a:p>
          <a:p>
            <a:pPr marL="1077913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900" dirty="0" smtClean="0"/>
              <a:t>Informačná </a:t>
            </a:r>
            <a:r>
              <a:rPr lang="sk-SK" sz="1900" dirty="0"/>
              <a:t>bezpečnosť pre pokročilých – rôzne digitálne zariadenia</a:t>
            </a:r>
          </a:p>
          <a:p>
            <a:pPr marL="713804" lvl="2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Možnosť absolvovať náročnejšie kurzy:</a:t>
            </a:r>
          </a:p>
          <a:p>
            <a:pPr marL="860108" lvl="3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900" dirty="0"/>
              <a:t>Kurzy medzinárodného štandardu ICDL Digitálny občan – práca s počítačom, vrátane MS Office (kurz medzinárodnej úrovne štandardu ECDL/ICDL aj ako príprava „medzinárodný vodičský preukaz pre výpočtovú techniku“)</a:t>
            </a:r>
          </a:p>
          <a:p>
            <a:pPr marL="860108" lvl="3" indent="-357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900" dirty="0"/>
              <a:t>Akreditovaná skúška s možnosťou získať medzinárodný certifikát ICDL Digitálny občan, alebo iný vybraný certifikát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839244" y="13412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+mj-lt"/>
              </a:rPr>
              <a:t>Digitálne zručnosti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943662" cy="987169"/>
          </a:xfrm>
        </p:spPr>
        <p:txBody>
          <a:bodyPr>
            <a:normAutofit/>
          </a:bodyPr>
          <a:lstStyle/>
          <a:p>
            <a:r>
              <a:rPr lang="sk-SK" sz="2800" dirty="0"/>
              <a:t>Integrujú kolektívne zmluvy / aktivity sociálnych partnerov vo vašej krajine cieľ udržať starších pracovníkov dlhšie na trhu práce?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7" y="2386200"/>
            <a:ext cx="9996085" cy="38642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/>
              <a:t>Ochrana starších zamestnancov pred </a:t>
            </a:r>
            <a:r>
              <a:rPr lang="sk-SK" sz="2400" i="1" dirty="0" smtClean="0"/>
              <a:t>prepúšťaním</a:t>
            </a:r>
            <a:endParaRPr lang="sk-SK" sz="2400" i="1" dirty="0"/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V KZVS </a:t>
            </a:r>
            <a:r>
              <a:rPr lang="sk-SK" sz="2400" i="1" dirty="0" smtClean="0"/>
              <a:t>Združenia lesného hospodárstva </a:t>
            </a:r>
            <a:r>
              <a:rPr lang="sk-SK" sz="2400" dirty="0"/>
              <a:t>platnej 1.1.2023 - </a:t>
            </a:r>
            <a:r>
              <a:rPr lang="sk-SK" sz="2400" dirty="0" smtClean="0"/>
              <a:t>31.12.2023 sa zamestnávatelia zaväzujú, že z dôvodu organizačných zmien neukončia pracovný pomer – pokiaľ to nebude nevyhnutné – so zamestnancami, ktorým do vzniku nároku na starobný dôchodok chýba menej ako 5 rokov a u posledného (prepúšťajúceho) zamestnávateľa alebo jeho právneho predchodcu odpracovali 15 a viac rokov.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8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943662" cy="987169"/>
          </a:xfrm>
        </p:spPr>
        <p:txBody>
          <a:bodyPr>
            <a:normAutofit/>
          </a:bodyPr>
          <a:lstStyle/>
          <a:p>
            <a:r>
              <a:rPr lang="sk-SK" sz="2800" dirty="0"/>
              <a:t>Integrujú kolektívne zmluvy / aktivity sociálnych partnerov vo vašej krajine cieľ udržať starších pracovníkov dlhšie na trhu práce?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7" y="2386200"/>
            <a:ext cx="9996085" cy="42087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/>
              <a:t>Ochrana starších zamestnancov pred </a:t>
            </a:r>
            <a:r>
              <a:rPr lang="sk-SK" sz="2400" i="1" dirty="0" smtClean="0"/>
              <a:t>prepúšťaním</a:t>
            </a:r>
            <a:endParaRPr lang="sk-SK" sz="2400" i="1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V podnikovej KZ </a:t>
            </a:r>
            <a:r>
              <a:rPr lang="sk-SK" sz="2400" i="1" dirty="0" smtClean="0"/>
              <a:t>Prevádzkového centra záchrannej lekárskej </a:t>
            </a:r>
            <a:r>
              <a:rPr lang="sk-SK" sz="2400" i="1" dirty="0"/>
              <a:t>služby</a:t>
            </a:r>
            <a:r>
              <a:rPr lang="sk-SK" sz="2400" dirty="0"/>
              <a:t> </a:t>
            </a:r>
            <a:r>
              <a:rPr lang="sk-SK" sz="2400" dirty="0" smtClean="0"/>
              <a:t>zamestnávateľ </a:t>
            </a:r>
            <a:r>
              <a:rPr lang="sk-SK" sz="2400" dirty="0"/>
              <a:t>pri prepúšťaní zamestnancov z dôvodu organizačných zmien prihliadne na sociálnu a ekonomickú situáciu zamestnancov a podľa možností neskončí pracovný pomer: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 </a:t>
            </a:r>
            <a:r>
              <a:rPr lang="sk-SK" sz="2200" dirty="0"/>
              <a:t>oboma zamestnancami – manželmi súčasne,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 </a:t>
            </a:r>
            <a:r>
              <a:rPr lang="sk-SK" sz="2200" dirty="0"/>
              <a:t>osamelým zamestnancom, ktorý sa stará o dieťa mladšie ako 15 rokov,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so </a:t>
            </a:r>
            <a:r>
              <a:rPr lang="sk-SK" sz="2200" dirty="0"/>
              <a:t>zamestnancom, ktorý je výlučným živiteľom rodiny,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so </a:t>
            </a:r>
            <a:r>
              <a:rPr lang="sk-SK" sz="2200" dirty="0"/>
              <a:t>zamestnancom nad 50 rokov veku, ktorý u zamestnávateľa odpracoval najmenej 10 rokov;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so </a:t>
            </a:r>
            <a:r>
              <a:rPr lang="sk-SK" sz="2200" dirty="0"/>
              <a:t>zamestnancom, ktorému do vzniku nároku na starobný dôchodok chýba menej ako päť rokov</a:t>
            </a:r>
            <a:r>
              <a:rPr lang="sk-SK" sz="2200" dirty="0" smtClean="0"/>
              <a:t>.</a:t>
            </a:r>
            <a:endParaRPr lang="sk-SK" sz="220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3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943662" cy="987169"/>
          </a:xfrm>
        </p:spPr>
        <p:txBody>
          <a:bodyPr>
            <a:normAutofit/>
          </a:bodyPr>
          <a:lstStyle/>
          <a:p>
            <a:r>
              <a:rPr lang="sk-SK" sz="2800" dirty="0"/>
              <a:t>Integrujú kolektívne zmluvy / aktivity sociálnych partnerov vo vašej krajine cieľ udržať starších pracovníkov dlhšie na trhu práce?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7" y="2386201"/>
            <a:ext cx="9996085" cy="38454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/>
              <a:t>Ochrana starších zamestnancov pred </a:t>
            </a:r>
            <a:r>
              <a:rPr lang="sk-SK" sz="2400" i="1" dirty="0" smtClean="0"/>
              <a:t>prepúšťaním</a:t>
            </a:r>
            <a:endParaRPr lang="sk-SK" sz="2400" i="1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V podnikovej KZ </a:t>
            </a:r>
            <a:r>
              <a:rPr lang="sk-SK" sz="2400" i="1" dirty="0" smtClean="0"/>
              <a:t>Železničnej spoločnosti Cargo Slovakia, a. s.</a:t>
            </a:r>
            <a:r>
              <a:rPr lang="sk-SK" sz="2400" dirty="0"/>
              <a:t> </a:t>
            </a:r>
            <a:r>
              <a:rPr lang="sk-SK" sz="2400" dirty="0" smtClean="0"/>
              <a:t>platnej 12.3.2019 - 31.12.2020 sa </a:t>
            </a:r>
            <a:r>
              <a:rPr lang="sk-SK" sz="2400" dirty="0"/>
              <a:t>zamestnávateľ zaväzuje, že zabezpečí pre zamestnancov, ktorí stratili zdravotnú alebo psychickú spôsobilosť na výkon dohodnutej práce, rekvalifikačné kurzy a po ich absolvovaní aj umiestnenie zamestnanca vo vnútorných organizačných útvaroch. Ak ho zamestnávateľ preradí  na inú prácu s nižším tarifným zaradením, patrí mu vyrovnávací </a:t>
            </a:r>
            <a:r>
              <a:rPr lang="sk-SK" sz="2400" dirty="0" smtClean="0"/>
              <a:t>príplatok.</a:t>
            </a:r>
            <a:endParaRPr lang="sk-SK" sz="2400" i="1" dirty="0" smtClean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943662" cy="987169"/>
          </a:xfrm>
        </p:spPr>
        <p:txBody>
          <a:bodyPr>
            <a:normAutofit/>
          </a:bodyPr>
          <a:lstStyle/>
          <a:p>
            <a:r>
              <a:rPr lang="sk-SK" sz="2800" dirty="0"/>
              <a:t>Integrujú kolektívne zmluvy / aktivity sociálnych partnerov vo vašej krajine cieľ udržať starších pracovníkov dlhšie na trhu práce?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7" y="2386200"/>
            <a:ext cx="9996085" cy="435882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i="1" dirty="0" smtClean="0"/>
              <a:t>Príspevky </a:t>
            </a:r>
            <a:r>
              <a:rPr lang="sk-SK" sz="2400" i="1" dirty="0"/>
              <a:t>do dobrovoľných individuálnych dôchodkových systémov</a:t>
            </a:r>
            <a:endParaRPr lang="sk-SK" sz="2400" i="1" dirty="0" smtClean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V podnikovej KZ </a:t>
            </a:r>
            <a:r>
              <a:rPr lang="sk-SK" sz="2400" i="1" dirty="0" smtClean="0"/>
              <a:t>Železnice Slovenskej republiky </a:t>
            </a:r>
            <a:r>
              <a:rPr lang="sk-SK" sz="2400" dirty="0" smtClean="0"/>
              <a:t>platnej 1.2.2019 - 31.12.2020 sa zamestnávateľ zaväzuje, </a:t>
            </a:r>
            <a:r>
              <a:rPr lang="sk-SK" sz="2400" dirty="0"/>
              <a:t>že </a:t>
            </a:r>
            <a:r>
              <a:rPr lang="sk-SK" sz="2400" dirty="0" smtClean="0"/>
              <a:t>na </a:t>
            </a:r>
            <a:r>
              <a:rPr lang="sk-SK" sz="2400" dirty="0"/>
              <a:t>účely doplnkového dôchodkového sporenia bude platiť príspevok</a:t>
            </a:r>
            <a:r>
              <a:rPr lang="sk-SK" sz="2400" dirty="0" smtClean="0"/>
              <a:t>: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vo </a:t>
            </a:r>
            <a:r>
              <a:rPr lang="sk-SK" sz="2200" dirty="0"/>
              <a:t>výške 5 % z vymeriavacieho základu mzdy tých zamestnancov, ktorí vykonávajú rizikové práce zaradené do kategórie 3 alebo 4,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vo </a:t>
            </a:r>
            <a:r>
              <a:rPr lang="sk-SK" sz="2200" dirty="0"/>
              <a:t>výške 3 % z vymeriavacieho základu mzdy tých zamestnancov, ktorí dovŕšili 50 rokov veku a viac a nedosiahli vek, v ktorom </a:t>
            </a:r>
            <a:r>
              <a:rPr lang="sk-SK" sz="2200" dirty="0" smtClean="0"/>
              <a:t>im vznikol </a:t>
            </a:r>
            <a:r>
              <a:rPr lang="sk-SK" sz="2200" dirty="0"/>
              <a:t>nárok na starobný dôchodok,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vo </a:t>
            </a:r>
            <a:r>
              <a:rPr lang="sk-SK" sz="2200" dirty="0"/>
              <a:t>výške 2,5 % z vymeriavacieho základu mzdy tých zamestnancov,  ktorí dovŕšili 40 rokov veku a viac a nedosiahli hranicu 50 rokov veku, </a:t>
            </a:r>
          </a:p>
          <a:p>
            <a:pPr marL="713804" lvl="2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ostatným </a:t>
            </a:r>
            <a:r>
              <a:rPr lang="sk-SK" sz="2200" dirty="0"/>
              <a:t>zamestnancom vo výške 2 % vymeriavacieho základu mzdy</a:t>
            </a:r>
            <a:r>
              <a:rPr lang="sk-SK" sz="2200" dirty="0" smtClean="0"/>
              <a:t>.</a:t>
            </a:r>
            <a:endParaRPr lang="sk-SK" sz="220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B087B-CB5E-35C5-3AD8-D1A6E1AF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Eurofound</a:t>
            </a:r>
            <a:r>
              <a:rPr lang="sk-SK" sz="2400" dirty="0" smtClean="0"/>
              <a:t> a </a:t>
            </a:r>
            <a:r>
              <a:rPr lang="sk-SK" sz="2400" dirty="0" err="1" smtClean="0"/>
              <a:t>ivpr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6DA25-1172-208C-2C26-5E3AF67E1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9" y="1896052"/>
            <a:ext cx="6580140" cy="4817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400" dirty="0" err="1" smtClean="0"/>
              <a:t>Network</a:t>
            </a:r>
            <a:r>
              <a:rPr lang="sk-SK" sz="2400" dirty="0" smtClean="0"/>
              <a:t> of </a:t>
            </a:r>
            <a:r>
              <a:rPr lang="sk-SK" sz="2400" dirty="0" err="1" smtClean="0"/>
              <a:t>European</a:t>
            </a:r>
            <a:r>
              <a:rPr lang="sk-SK" sz="2400" dirty="0" smtClean="0"/>
              <a:t> </a:t>
            </a:r>
            <a:r>
              <a:rPr lang="sk-SK" sz="2400" dirty="0" err="1" smtClean="0"/>
              <a:t>Correspondents</a:t>
            </a:r>
            <a:r>
              <a:rPr lang="sk-SK" sz="2400" dirty="0" smtClean="0"/>
              <a:t> (NEC) na IVPR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Poskytuje </a:t>
            </a:r>
            <a:r>
              <a:rPr lang="sk-SK" sz="2400" dirty="0" err="1" smtClean="0"/>
              <a:t>Eurofoundu</a:t>
            </a:r>
            <a:r>
              <a:rPr lang="sk-SK" sz="2400" dirty="0" smtClean="0"/>
              <a:t> </a:t>
            </a:r>
            <a:r>
              <a:rPr lang="sk-SK" sz="2400" dirty="0"/>
              <a:t>aktuálne a spoľahlivé informácie o vývoji v oblasti pracovného života, zamestnanosti, priemyselných vzťahov a životných podmienok na </a:t>
            </a:r>
            <a:r>
              <a:rPr lang="sk-SK" sz="2400" dirty="0" smtClean="0"/>
              <a:t>Slovensku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Pracuje pre </a:t>
            </a:r>
            <a:r>
              <a:rPr lang="sk-SK" sz="2400" dirty="0" err="1" smtClean="0"/>
              <a:t>Eurofound</a:t>
            </a:r>
            <a:r>
              <a:rPr lang="sk-SK" sz="2400" dirty="0" smtClean="0"/>
              <a:t> už vyše 20 rokov (v obmenenom zložení)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/>
              <a:t>Posledné tendrové obdobie začalo 1. marca 2022</a:t>
            </a:r>
          </a:p>
        </p:txBody>
      </p:sp>
    </p:spTree>
    <p:extLst>
      <p:ext uri="{BB962C8B-B14F-4D97-AF65-F5344CB8AC3E}">
        <p14:creationId xmlns:p14="http://schemas.microsoft.com/office/powerpoint/2010/main" val="17091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Kľúčové zistenia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rázok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616" t="1211" r="616" b="1786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7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601199" cy="55778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Kľúčové zistenia</a:t>
            </a:r>
            <a:endParaRPr lang="sk-SK" sz="28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7" y="1872640"/>
            <a:ext cx="10557438" cy="4872383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Miera zamestnanosti medzi osobami </a:t>
            </a:r>
            <a:r>
              <a:rPr lang="sk-SK" sz="2400" dirty="0" smtClean="0"/>
              <a:t>vo veku 55+ sa </a:t>
            </a:r>
            <a:r>
              <a:rPr lang="sk-SK" sz="2400" dirty="0"/>
              <a:t>v rokoch 2010 </a:t>
            </a:r>
            <a:r>
              <a:rPr lang="sk-SK" sz="2400" dirty="0" smtClean="0"/>
              <a:t>- </a:t>
            </a:r>
            <a:r>
              <a:rPr lang="sk-SK" sz="2400" dirty="0"/>
              <a:t>2023 zvýšila </a:t>
            </a:r>
            <a:r>
              <a:rPr lang="sk-SK" sz="2400" dirty="0" smtClean="0"/>
              <a:t>o takmer 20 p. b.</a:t>
            </a:r>
          </a:p>
          <a:p>
            <a:pPr marL="626491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Dôvody: zvýšenie </a:t>
            </a:r>
            <a:r>
              <a:rPr lang="sk-SK" sz="2200" dirty="0"/>
              <a:t>veku odchodu do dôchodku, zvýšená priemerná dĺžka života a lepší zdravotný </a:t>
            </a:r>
            <a:r>
              <a:rPr lang="sk-SK" sz="2200" dirty="0" smtClean="0"/>
              <a:t>stav</a:t>
            </a:r>
          </a:p>
          <a:p>
            <a:pPr marL="626491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/>
              <a:t>Rozdiely medzi pohlaviami v miere udržania sa sú obzvlášť veľké v niektorých východoeurópskych krajinách a Rakúsku</a:t>
            </a:r>
            <a:r>
              <a:rPr lang="sk-SK" sz="2200" dirty="0" smtClean="0"/>
              <a:t>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Riziko </a:t>
            </a:r>
            <a:r>
              <a:rPr lang="sk-SK" sz="2400" dirty="0"/>
              <a:t>dlhodobej nezamestnanosti je vyššie u starších pracovníkov. Miera dlhodobej nezamestnanosti medzi staršími pracovníkmi v EÚ je o 13,5 </a:t>
            </a:r>
            <a:r>
              <a:rPr lang="sk-SK" sz="2400" dirty="0" smtClean="0"/>
              <a:t>p. b. vyššia </a:t>
            </a:r>
            <a:r>
              <a:rPr lang="sk-SK" sz="2400" dirty="0"/>
              <a:t>ako u pracovníkov v polovici kariéry</a:t>
            </a:r>
            <a:r>
              <a:rPr lang="sk-SK" sz="2400" dirty="0" smtClean="0"/>
              <a:t>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Kvalita pracovných miest je lepšia u starších </a:t>
            </a:r>
            <a:r>
              <a:rPr lang="pl-PL" sz="2400" dirty="0" smtClean="0"/>
              <a:t>zamestnancov.</a:t>
            </a:r>
          </a:p>
          <a:p>
            <a:pPr marL="626491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/>
              <a:t>Efekt zdravého pracovníka</a:t>
            </a:r>
          </a:p>
          <a:p>
            <a:pPr marL="626491" lvl="2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200" dirty="0" smtClean="0"/>
              <a:t>Staršie </a:t>
            </a:r>
            <a:r>
              <a:rPr lang="sk-SK" sz="2200" dirty="0"/>
              <a:t>ženy </a:t>
            </a:r>
            <a:r>
              <a:rPr lang="sk-SK" sz="2200" dirty="0" smtClean="0"/>
              <a:t>majú horšiu </a:t>
            </a:r>
            <a:r>
              <a:rPr lang="sk-SK" sz="2200" dirty="0"/>
              <a:t>kvalitu práce ako starší muži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304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601199" cy="55778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Kľúčové zistenia</a:t>
            </a:r>
            <a:endParaRPr lang="sk-SK" sz="28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8" y="1872641"/>
            <a:ext cx="9812138" cy="4647156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Zlý </a:t>
            </a:r>
            <a:r>
              <a:rPr lang="sk-SK" sz="2400" dirty="0"/>
              <a:t>zdravotný stav je významným rizikovým faktorom predčasného odchodu z trhu práce.</a:t>
            </a:r>
            <a:endParaRPr lang="sk-SK" sz="2400" dirty="0" smtClean="0"/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Rodové </a:t>
            </a:r>
            <a:r>
              <a:rPr lang="sk-SK" sz="2400" dirty="0"/>
              <a:t>nerovnosti v pracovnej sile vedú k nepriaznivým </a:t>
            </a:r>
            <a:r>
              <a:rPr lang="sk-SK" sz="2400" dirty="0" smtClean="0"/>
              <a:t>podmienkam pre ženy: </a:t>
            </a:r>
            <a:r>
              <a:rPr lang="sk-SK" sz="2400" dirty="0"/>
              <a:t>problémy s duševným zdravím, rozdiely v odmeňovaní a </a:t>
            </a:r>
            <a:r>
              <a:rPr lang="sk-SK" sz="2400" dirty="0" smtClean="0"/>
              <a:t>neistota </a:t>
            </a:r>
            <a:r>
              <a:rPr lang="sk-SK" sz="2400" dirty="0"/>
              <a:t>v zamestnaní</a:t>
            </a:r>
            <a:r>
              <a:rPr lang="sk-SK" sz="2400" dirty="0" smtClean="0"/>
              <a:t>.</a:t>
            </a:r>
            <a:endParaRPr lang="pl-PL" sz="2200" dirty="0" smtClean="0"/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Na pracoviskách pretrváva </a:t>
            </a:r>
            <a:r>
              <a:rPr lang="sk-SK" sz="2400" dirty="0" err="1"/>
              <a:t>ageizmus</a:t>
            </a:r>
            <a:r>
              <a:rPr lang="sk-SK" sz="2400" dirty="0"/>
              <a:t> a </a:t>
            </a:r>
            <a:r>
              <a:rPr lang="sk-SK" sz="2400" dirty="0" smtClean="0"/>
              <a:t>diskriminácia v podobe obťažovania a nespravodlivého zaobchádzania </a:t>
            </a:r>
            <a:r>
              <a:rPr lang="sk-SK" sz="2400" dirty="0"/>
              <a:t>v procesoch náboru, povyšovania a prepúšťania</a:t>
            </a:r>
            <a:r>
              <a:rPr lang="sk-SK" sz="2400" dirty="0" smtClean="0"/>
              <a:t>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Mnohí pracovníci predčasne opúšťajú trh práce, aby sa starali o členov rodiny, najmä v krajinách s nedostatkom zariadení starostlivosti a systémov sociálnej podpory.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901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Udržanie starších pracovníkov na trhu práce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>
          <a:xfrm>
            <a:off x="841248" y="1399032"/>
            <a:ext cx="9601199" cy="55778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Kľúčové zistenia</a:t>
            </a:r>
            <a:endParaRPr lang="sk-SK" sz="28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>
          <a:xfrm>
            <a:off x="841248" y="1910219"/>
            <a:ext cx="10363284" cy="4878888"/>
          </a:xfrm>
        </p:spPr>
        <p:txBody>
          <a:bodyPr>
            <a:normAutofit lnSpcReduction="10000"/>
          </a:bodyPr>
          <a:lstStyle/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Členské štáty </a:t>
            </a:r>
            <a:r>
              <a:rPr lang="sk-SK" sz="2400" dirty="0" smtClean="0"/>
              <a:t>EÚ </a:t>
            </a:r>
            <a:r>
              <a:rPr lang="sk-SK" sz="2400" dirty="0"/>
              <a:t>stimulujú predĺžený pracovný </a:t>
            </a:r>
            <a:r>
              <a:rPr lang="sk-SK" sz="2400" dirty="0" smtClean="0"/>
              <a:t>život: s </a:t>
            </a:r>
            <a:r>
              <a:rPr lang="sk-SK" sz="2400" dirty="0"/>
              <a:t>rôznou mierou úspechu podporujú odložený odchod do dôchodku poskytovaním dodatočných dôchodkových dávok pre tých, ktorí pracujú aj po dosiahnutí zákonného veku odchodu do dôchodku</a:t>
            </a:r>
            <a:r>
              <a:rPr lang="sk-SK" sz="2400" dirty="0" smtClean="0"/>
              <a:t>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V niektorých štátoch boli zavedené flexibilné </a:t>
            </a:r>
            <a:r>
              <a:rPr lang="sk-SK" sz="2400" dirty="0"/>
              <a:t>možnosti odchodu do </a:t>
            </a:r>
            <a:r>
              <a:rPr lang="sk-SK" sz="2400" dirty="0" smtClean="0"/>
              <a:t>dôchodku: postupný </a:t>
            </a:r>
            <a:r>
              <a:rPr lang="sk-SK" sz="2400" dirty="0"/>
              <a:t>odchod do dôchodku. To pomáha udržať si pracovníkov, ktorí by inak mohli úplne odísť z práce</a:t>
            </a:r>
            <a:r>
              <a:rPr lang="sk-SK" sz="2400" dirty="0" smtClean="0"/>
              <a:t>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Dôležité sú udržateľné pracovné </a:t>
            </a:r>
            <a:r>
              <a:rPr lang="sk-SK" sz="2400" dirty="0" smtClean="0"/>
              <a:t>postupy – udržanie starších </a:t>
            </a:r>
            <a:r>
              <a:rPr lang="sk-SK" sz="2400" dirty="0"/>
              <a:t>zamestnancov si vyžaduje prácu vo viacerých oblastiach: digitálne zručnosti, hybridná a </a:t>
            </a:r>
            <a:r>
              <a:rPr lang="sk-SK" sz="2400" dirty="0" err="1"/>
              <a:t>telepráca</a:t>
            </a:r>
            <a:r>
              <a:rPr lang="sk-SK" sz="2400" dirty="0"/>
              <a:t>, postupy v oblasti </a:t>
            </a:r>
            <a:r>
              <a:rPr lang="sk-SK" sz="2400" dirty="0" smtClean="0"/>
              <a:t>ľudských </a:t>
            </a:r>
            <a:r>
              <a:rPr lang="sk-SK" sz="2400" dirty="0"/>
              <a:t>zdrojov, zdravé pracoviská a postupy </a:t>
            </a:r>
            <a:r>
              <a:rPr lang="sk-SK" sz="2400" dirty="0" smtClean="0"/>
              <a:t>BOZP.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V </a:t>
            </a:r>
            <a:r>
              <a:rPr lang="sk-SK" sz="2400" dirty="0" smtClean="0"/>
              <a:t>KZ sa tiež objavujú </a:t>
            </a:r>
            <a:r>
              <a:rPr lang="sk-SK" sz="2400" dirty="0"/>
              <a:t>systémy udržania zamestnancov a ustanovenia zamerané na starších </a:t>
            </a:r>
            <a:r>
              <a:rPr lang="sk-SK" sz="2400" dirty="0" smtClean="0"/>
              <a:t>zamestnancov. </a:t>
            </a:r>
            <a:r>
              <a:rPr lang="sk-SK" sz="2400" dirty="0"/>
              <a:t>Riešenie dôsledkov demografických zmien však zatiaľ nie je primárnym záujmom v kolektívnom vyjednávaní ako celku.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02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CC25EE42-B3D5-AD1E-48BE-54CEFF2E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027D16-8477-9439-2912-A02011AD8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https://ivpr.gov.sk/ivpr-a-eurofound</a:t>
            </a:r>
            <a:r>
              <a:rPr lang="en-US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www.eurofound.europa.eu/en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25" y="3466338"/>
            <a:ext cx="2844651" cy="2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85331-9D52-09A8-F468-766543EC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Zdroje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7A310A-8AA1-4778-2E2A-6EB6156821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441047"/>
            <a:ext cx="10479024" cy="46891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dirty="0" smtClean="0">
                <a:latin typeface="+mj-lt"/>
              </a:rPr>
              <a:t>Zamestnávanie starších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Eurofound</a:t>
            </a:r>
            <a:r>
              <a:rPr lang="en-US" sz="1200" dirty="0"/>
              <a:t> (2025), Keeping older workers in the </a:t>
            </a:r>
            <a:r>
              <a:rPr lang="en-US" sz="1200" dirty="0" err="1"/>
              <a:t>labour</a:t>
            </a:r>
            <a:r>
              <a:rPr lang="en-US" sz="1200" dirty="0"/>
              <a:t> force, Publications Office of the European Union, Luxembourg</a:t>
            </a:r>
            <a:r>
              <a:rPr lang="en-US" sz="1200" dirty="0" smtClean="0"/>
              <a:t>.</a:t>
            </a:r>
            <a:r>
              <a:rPr lang="sk-SK" sz="1200" dirty="0"/>
              <a:t> </a:t>
            </a:r>
            <a:r>
              <a:rPr lang="sk-SK" sz="1200" dirty="0">
                <a:hlinkClick r:id="rId2"/>
              </a:rPr>
              <a:t>https://</a:t>
            </a:r>
            <a:r>
              <a:rPr lang="sk-SK" sz="1200" dirty="0" smtClean="0">
                <a:hlinkClick r:id="rId2"/>
              </a:rPr>
              <a:t>eurofound.link/ef24029</a:t>
            </a:r>
            <a:r>
              <a:rPr lang="sk-SK" sz="1200" dirty="0" smtClean="0"/>
              <a:t> </a:t>
            </a:r>
            <a:endParaRPr lang="sk-SK" sz="1200" dirty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OECD </a:t>
            </a:r>
            <a:r>
              <a:rPr lang="en-US" sz="1200" dirty="0" smtClean="0"/>
              <a:t>Indicators</a:t>
            </a:r>
            <a:r>
              <a:rPr lang="sk-SK" sz="1200" dirty="0" smtClean="0"/>
              <a:t>, </a:t>
            </a:r>
            <a:r>
              <a:rPr lang="en-US" sz="1200" dirty="0" smtClean="0"/>
              <a:t>EWCT 202</a:t>
            </a:r>
            <a:r>
              <a:rPr lang="sk-SK" sz="1200" dirty="0" smtClean="0"/>
              <a:t>, </a:t>
            </a:r>
            <a:r>
              <a:rPr lang="en-US" sz="1200" dirty="0" smtClean="0"/>
              <a:t>Eurostat</a:t>
            </a:r>
            <a:r>
              <a:rPr lang="sk-SK" sz="1200" dirty="0" smtClean="0"/>
              <a:t>, </a:t>
            </a:r>
            <a:r>
              <a:rPr lang="en-US" sz="1200" dirty="0" smtClean="0"/>
              <a:t>EU-SILC</a:t>
            </a:r>
            <a:endParaRPr lang="sk-SK" sz="1200" dirty="0" smtClean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200" dirty="0" err="1" smtClean="0"/>
              <a:t>Bútorová</a:t>
            </a:r>
            <a:r>
              <a:rPr lang="sk-SK" sz="1200" dirty="0" smtClean="0"/>
              <a:t>, Z. a kol. (2022</a:t>
            </a:r>
            <a:r>
              <a:rPr lang="sk-SK" sz="1200" dirty="0"/>
              <a:t>), Starší </a:t>
            </a:r>
            <a:r>
              <a:rPr lang="sk-SK" sz="1200" dirty="0" smtClean="0"/>
              <a:t>ľudia, ľudské </a:t>
            </a:r>
            <a:r>
              <a:rPr lang="sk-SK" sz="1200" dirty="0"/>
              <a:t>práva a diskriminácia: kde sme a kam </a:t>
            </a:r>
            <a:r>
              <a:rPr lang="sk-SK" sz="1200" dirty="0" smtClean="0"/>
              <a:t>smerujeme. Inštitút pre verejné otázky, </a:t>
            </a:r>
            <a:r>
              <a:rPr lang="sk-SK" sz="1200" dirty="0"/>
              <a:t>Bratislava. </a:t>
            </a:r>
            <a:r>
              <a:rPr lang="sk-SK" sz="1200">
                <a:hlinkClick r:id="rId3"/>
              </a:rPr>
              <a:t>https://www.ivo.sk/buxus/docs//</a:t>
            </a:r>
            <a:r>
              <a:rPr lang="sk-SK" sz="1200" smtClean="0">
                <a:hlinkClick r:id="rId3"/>
              </a:rPr>
              <a:t>publikacie/subory/Starsi_ludia_medzi_nami_2022.pdf</a:t>
            </a:r>
            <a:r>
              <a:rPr lang="sk-SK" sz="1200" smtClean="0"/>
              <a:t> </a:t>
            </a:r>
            <a:endParaRPr lang="sk-SK" sz="1200" dirty="0" smtClean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/>
              <a:t>Fric</a:t>
            </a:r>
            <a:r>
              <a:rPr lang="en-US" sz="1200" dirty="0"/>
              <a:t>, K. (2025</a:t>
            </a:r>
            <a:r>
              <a:rPr lang="en-US" sz="1200" dirty="0" smtClean="0"/>
              <a:t>)</a:t>
            </a:r>
            <a:r>
              <a:rPr lang="sk-SK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/>
              <a:t>Keeping older workers </a:t>
            </a:r>
            <a:r>
              <a:rPr lang="en-US" sz="1200" dirty="0" smtClean="0"/>
              <a:t>engaged</a:t>
            </a:r>
            <a:r>
              <a:rPr lang="sk-SK" sz="1200" dirty="0"/>
              <a:t> </a:t>
            </a:r>
            <a:r>
              <a:rPr lang="sk-SK" sz="1200" dirty="0">
                <a:hlinkClick r:id="rId4"/>
              </a:rPr>
              <a:t>https://</a:t>
            </a:r>
            <a:r>
              <a:rPr lang="sk-SK" sz="1200" dirty="0" smtClean="0">
                <a:hlinkClick r:id="rId4"/>
              </a:rPr>
              <a:t>www.eurofound.europa.eu/sites/default/files/2024-02/wpef24030.pdf</a:t>
            </a:r>
            <a:r>
              <a:rPr lang="sk-SK" sz="1200" dirty="0" smtClean="0"/>
              <a:t> 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200" dirty="0" err="1" smtClean="0"/>
              <a:t>Trexima</a:t>
            </a:r>
            <a:r>
              <a:rPr lang="sk-SK" sz="1200" dirty="0" smtClean="0"/>
              <a:t> (2021), Analytické </a:t>
            </a:r>
            <a:r>
              <a:rPr lang="sk-SK" sz="1200" dirty="0"/>
              <a:t>a prognostické podklady k očakávanému vývoju zamestnanosti do roku 2030+. </a:t>
            </a:r>
            <a:r>
              <a:rPr lang="sk-SK" sz="1200" dirty="0">
                <a:hlinkClick r:id="rId5"/>
              </a:rPr>
              <a:t>https://</a:t>
            </a:r>
            <a:r>
              <a:rPr lang="sk-SK" sz="1200" dirty="0" smtClean="0">
                <a:hlinkClick r:id="rId5"/>
              </a:rPr>
              <a:t>www.ruzsr.sk/media/136c44e9-da12-4b31-8203-46f6d9e93fda.pdf</a:t>
            </a:r>
            <a:r>
              <a:rPr lang="sk-SK" sz="1200" dirty="0" smtClean="0"/>
              <a:t> 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200" dirty="0" smtClean="0"/>
              <a:t>Zuzana </a:t>
            </a:r>
            <a:r>
              <a:rPr lang="sk-SK" sz="1200" dirty="0" err="1" smtClean="0"/>
              <a:t>Katreniaková</a:t>
            </a:r>
            <a:r>
              <a:rPr lang="sk-SK" sz="1200" dirty="0" smtClean="0"/>
              <a:t>, Anna Michalková, Lucia </a:t>
            </a:r>
            <a:r>
              <a:rPr lang="sk-SK" sz="1200" dirty="0" err="1" smtClean="0"/>
              <a:t>Milanová</a:t>
            </a:r>
            <a:r>
              <a:rPr lang="sk-SK" sz="1200" dirty="0"/>
              <a:t> (2018), „Platforma pre prevenciu na Slovensku - projekt posilnenia spolupráce v oblasti zdravia medzi jednotlivými aktérmi, vrátane </a:t>
            </a:r>
            <a:r>
              <a:rPr lang="sk-SK" sz="1200" dirty="0" smtClean="0"/>
              <a:t>zamestnávateľov,“ Publikované v</a:t>
            </a:r>
            <a:r>
              <a:rPr lang="sk-SK" sz="1200" dirty="0"/>
              <a:t>: </a:t>
            </a:r>
            <a:r>
              <a:rPr lang="sk-SK" sz="1200" dirty="0" err="1"/>
              <a:t>Dolobáč</a:t>
            </a:r>
            <a:r>
              <a:rPr lang="sk-SK" sz="1200" dirty="0"/>
              <a:t>, M., </a:t>
            </a:r>
            <a:r>
              <a:rPr lang="sk-SK" sz="1200" dirty="0" err="1"/>
              <a:t>Seilerová</a:t>
            </a:r>
            <a:r>
              <a:rPr lang="sk-SK" sz="1200" dirty="0"/>
              <a:t>, M. (</a:t>
            </a:r>
            <a:r>
              <a:rPr lang="sk-SK" sz="1200" dirty="0" err="1"/>
              <a:t>eds</a:t>
            </a:r>
            <a:r>
              <a:rPr lang="sk-SK" sz="1200" dirty="0"/>
              <a:t>.) (2018): Starostlivosť o zdravie </a:t>
            </a:r>
            <a:r>
              <a:rPr lang="sk-SK" sz="1200" dirty="0" smtClean="0"/>
              <a:t>zamestnancov, </a:t>
            </a:r>
            <a:r>
              <a:rPr lang="sk-SK" sz="1200" dirty="0" err="1" smtClean="0"/>
              <a:t>pp</a:t>
            </a:r>
            <a:r>
              <a:rPr lang="sk-SK" sz="1200" dirty="0" smtClean="0"/>
              <a:t> 73 - 84. </a:t>
            </a:r>
            <a:r>
              <a:rPr lang="sk-SK" sz="1200" dirty="0"/>
              <a:t>Zborník z konferencie. UPJŠ Košice. </a:t>
            </a:r>
            <a:r>
              <a:rPr lang="sk-SK" sz="1200" dirty="0">
                <a:hlinkClick r:id="rId6"/>
              </a:rPr>
              <a:t>https://</a:t>
            </a:r>
            <a:r>
              <a:rPr lang="sk-SK" sz="1200" dirty="0" smtClean="0">
                <a:hlinkClick r:id="rId6"/>
              </a:rPr>
              <a:t>unibook.upjs.sk/img/cms/2018/pravf/starostlivost-o-zdravie-zamestnancov-web.pdf</a:t>
            </a:r>
            <a:endParaRPr lang="sk-SK" sz="1200" dirty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200" dirty="0" err="1" smtClean="0"/>
              <a:t>Velšic</a:t>
            </a:r>
            <a:r>
              <a:rPr lang="sk-SK" sz="1200" dirty="0" smtClean="0"/>
              <a:t>, M. (2022), Digitálna gramotnosť na Slovensku 2022 v optike pandémie Covid-19. Inštitút pre verejné otázky</a:t>
            </a:r>
            <a:r>
              <a:rPr lang="sk-SK" sz="1200" dirty="0"/>
              <a:t>, Bratislava. </a:t>
            </a:r>
            <a:r>
              <a:rPr lang="sk-SK" sz="1200" dirty="0">
                <a:hlinkClick r:id="rId7"/>
              </a:rPr>
              <a:t>https://www.ivo.sk/buxus/docs//</a:t>
            </a:r>
            <a:r>
              <a:rPr lang="sk-SK" sz="1200" dirty="0" smtClean="0">
                <a:hlinkClick r:id="rId7"/>
              </a:rPr>
              <a:t>publikacie/subory/Digitalna_gramotnost_2022.pdf</a:t>
            </a:r>
            <a:r>
              <a:rPr lang="sk-SK" sz="1200" dirty="0" smtClean="0"/>
              <a:t>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98D844-3B4E-99FA-4F3A-25180C25F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2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Eurofound</a:t>
            </a:r>
            <a:r>
              <a:rPr lang="sk-SK" sz="2400" dirty="0" smtClean="0"/>
              <a:t> a IVPR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350953"/>
            <a:ext cx="9506220" cy="51678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/>
              <a:t>Náš tím: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Doc</a:t>
            </a:r>
            <a:r>
              <a:rPr lang="sk-SK" sz="2400" dirty="0"/>
              <a:t>. PhDr. Rastislav Bednárik, CSc</a:t>
            </a:r>
            <a:r>
              <a:rPr lang="sk-SK" sz="2400" dirty="0" smtClean="0"/>
              <a:t>. (vedúci NEC SR)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RNDr</a:t>
            </a:r>
            <a:r>
              <a:rPr lang="sk-SK" sz="2400" dirty="0"/>
              <a:t>. Helena </a:t>
            </a:r>
            <a:r>
              <a:rPr lang="sk-SK" sz="2400" dirty="0" smtClean="0"/>
              <a:t>Rašová (</a:t>
            </a:r>
            <a:r>
              <a:rPr lang="sk-SK" sz="2400" dirty="0" err="1" smtClean="0"/>
              <a:t>supervízorka</a:t>
            </a:r>
            <a:r>
              <a:rPr lang="sk-SK" sz="2400" dirty="0" smtClean="0"/>
              <a:t> NEC SR)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PhDr. Daniela </a:t>
            </a:r>
            <a:r>
              <a:rPr lang="sk-SK" sz="2400" dirty="0" smtClean="0"/>
              <a:t>Kešelová, PhD.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RNDr</a:t>
            </a:r>
            <a:r>
              <a:rPr lang="sk-SK" sz="2400" dirty="0"/>
              <a:t>. Miroslava </a:t>
            </a:r>
            <a:r>
              <a:rPr lang="sk-SK" sz="2400" dirty="0" smtClean="0"/>
              <a:t>Kordošová, PhD.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Mgr</a:t>
            </a:r>
            <a:r>
              <a:rPr lang="sk-SK" sz="2400" dirty="0"/>
              <a:t>. Zuzana </a:t>
            </a:r>
            <a:r>
              <a:rPr lang="sk-SK" sz="2400" dirty="0" smtClean="0"/>
              <a:t>Turkovič, PhD.</a:t>
            </a:r>
            <a:endParaRPr lang="sk-SK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Ing</a:t>
            </a:r>
            <a:r>
              <a:rPr lang="sk-SK" sz="2400" dirty="0"/>
              <a:t>. Ľudovít </a:t>
            </a:r>
            <a:r>
              <a:rPr lang="sk-SK" sz="2400" dirty="0" err="1"/>
              <a:t>Czíria</a:t>
            </a:r>
            <a:r>
              <a:rPr lang="sk-SK" sz="2400" dirty="0"/>
              <a:t>, CSc.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Mgr. Martina Mičicová Ľuptáková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Mgr. Darina Kválová, PhD</a:t>
            </a:r>
            <a:r>
              <a:rPr lang="sk-SK" sz="2400" dirty="0" smtClean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Filip Kordoš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400" dirty="0" smtClean="0"/>
              <a:t>Michael Szabóová</a:t>
            </a:r>
            <a:endParaRPr lang="sk-S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41243" y="832104"/>
            <a:ext cx="10798183" cy="5219236"/>
          </a:xfrm>
        </p:spPr>
        <p:txBody>
          <a:bodyPr anchor="ctr">
            <a:normAutofit/>
          </a:bodyPr>
          <a:lstStyle/>
          <a:p>
            <a:pPr algn="ctr"/>
            <a:r>
              <a:rPr lang="sk-SK" sz="6600" dirty="0" smtClean="0"/>
              <a:t>Aktivity </a:t>
            </a:r>
            <a:r>
              <a:rPr lang="sk-SK" sz="6600" dirty="0" err="1" smtClean="0"/>
              <a:t>nec</a:t>
            </a:r>
            <a:r>
              <a:rPr lang="sk-SK" sz="6600" dirty="0" smtClean="0"/>
              <a:t> Slovensko</a:t>
            </a:r>
            <a:endParaRPr lang="sk-SK" sz="66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EB691-4DD5-4558-B7D1-3EA8CC81E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247F30-5811-40C0-99EC-CF53200590BE}">
  <ds:schemaRefs>
    <ds:schemaRef ds:uri="http://purl.org/dc/dcmitype/"/>
    <ds:schemaRef ds:uri="http://schemas.microsoft.com/office/2006/metadata/properties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230e9df3-be65-4c73-a93b-d1236ebd677e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4320</TotalTime>
  <Words>5168</Words>
  <Application>Microsoft Office PowerPoint</Application>
  <PresentationFormat>Širokouhlá</PresentationFormat>
  <Paragraphs>541</Paragraphs>
  <Slides>75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75</vt:i4>
      </vt:variant>
    </vt:vector>
  </HeadingPairs>
  <TitlesOfParts>
    <vt:vector size="82" baseType="lpstr">
      <vt:lpstr>Arial</vt:lpstr>
      <vt:lpstr>Calibri</vt:lpstr>
      <vt:lpstr>Times New Roman</vt:lpstr>
      <vt:lpstr>Tw Cen MT</vt:lpstr>
      <vt:lpstr>Tw Cen MT Condensed</vt:lpstr>
      <vt:lpstr>Wingdings 3</vt:lpstr>
      <vt:lpstr>Integrál</vt:lpstr>
      <vt:lpstr>Prezentácia programu PowerPoint</vt:lpstr>
      <vt:lpstr>Program</vt:lpstr>
      <vt:lpstr>O nadácii Eurofound</vt:lpstr>
      <vt:lpstr>O nadácii eurofound</vt:lpstr>
      <vt:lpstr>O nadácii eurofound</vt:lpstr>
      <vt:lpstr>O nadácii eurofound</vt:lpstr>
      <vt:lpstr>Eurofound a ivpr</vt:lpstr>
      <vt:lpstr>Eurofound a IVPR</vt:lpstr>
      <vt:lpstr>Aktivity nec Slovensko</vt:lpstr>
      <vt:lpstr>Aktivity nec Slovensko</vt:lpstr>
      <vt:lpstr>Aktivity nec Slovensko</vt:lpstr>
      <vt:lpstr>Aktivity nec Slovensko</vt:lpstr>
      <vt:lpstr>Aktivity NEC Slovensko </vt:lpstr>
      <vt:lpstr>Prezentácia programu PowerPoint</vt:lpstr>
      <vt:lpstr>Práce IVPR v roku 2024</vt:lpstr>
      <vt:lpstr>Práce IVPR v roku 2024</vt:lpstr>
      <vt:lpstr>Práce IVPR v roku 2024</vt:lpstr>
      <vt:lpstr>Práce IVPR v roku 2024</vt:lpstr>
      <vt:lpstr>Práce IVPR v roku 2024</vt:lpstr>
      <vt:lpstr>Práce IVPR v roku 2024</vt:lpstr>
      <vt:lpstr>Výročné stretnutie NEC, dublin 2025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Výročné stretnutie NEC</vt:lpstr>
      <vt:lpstr>Prezentácia programu PowerPoint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Udržanie starších pracovníkov na trhu práce</vt:lpstr>
      <vt:lpstr>Kľúčové zistenia</vt:lpstr>
      <vt:lpstr>Udržanie starších pracovníkov na trhu práce</vt:lpstr>
      <vt:lpstr>Udržanie starších pracovníkov na trhu práce</vt:lpstr>
      <vt:lpstr>Udržanie starších pracovníkov na trhu práce</vt:lpstr>
      <vt:lpstr>Ďakujeme za pozornosť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Mičicová Ľuptáková Martina</dc:creator>
  <cp:lastModifiedBy>Szabóová Michaela</cp:lastModifiedBy>
  <cp:revision>174</cp:revision>
  <dcterms:created xsi:type="dcterms:W3CDTF">2023-08-29T05:36:21Z</dcterms:created>
  <dcterms:modified xsi:type="dcterms:W3CDTF">2025-05-22T08:06:40Z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