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56" r:id="rId2"/>
    <p:sldId id="266" r:id="rId3"/>
    <p:sldId id="271" r:id="rId4"/>
    <p:sldId id="268" r:id="rId5"/>
    <p:sldId id="270" r:id="rId6"/>
    <p:sldId id="269" r:id="rId7"/>
    <p:sldId id="272" r:id="rId8"/>
    <p:sldId id="273" r:id="rId9"/>
    <p:sldId id="274" r:id="rId10"/>
    <p:sldId id="275" r:id="rId11"/>
    <p:sldId id="282" r:id="rId12"/>
    <p:sldId id="276" r:id="rId13"/>
    <p:sldId id="277" r:id="rId14"/>
    <p:sldId id="278" r:id="rId15"/>
    <p:sldId id="280" r:id="rId16"/>
    <p:sldId id="283" r:id="rId17"/>
    <p:sldId id="284" r:id="rId18"/>
    <p:sldId id="292" r:id="rId19"/>
    <p:sldId id="281" r:id="rId20"/>
    <p:sldId id="285" r:id="rId21"/>
    <p:sldId id="287" r:id="rId22"/>
    <p:sldId id="288" r:id="rId23"/>
    <p:sldId id="289" r:id="rId24"/>
    <p:sldId id="290" r:id="rId25"/>
    <p:sldId id="291" r:id="rId26"/>
    <p:sldId id="294" r:id="rId27"/>
    <p:sldId id="293" r:id="rId28"/>
    <p:sldId id="295" r:id="rId29"/>
    <p:sldId id="296" r:id="rId30"/>
    <p:sldId id="297" r:id="rId31"/>
    <p:sldId id="26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12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4"/>
    <p:restoredTop sz="53846" autoAdjust="0"/>
  </p:normalViewPr>
  <p:slideViewPr>
    <p:cSldViewPr>
      <p:cViewPr varScale="1">
        <p:scale>
          <a:sx n="56" d="100"/>
          <a:sy n="56" d="100"/>
        </p:scale>
        <p:origin x="60" y="1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C16274-0677-4722-AE6B-E27F37F845D2}" type="datetimeFigureOut">
              <a:rPr lang="sk-SK" smtClean="0"/>
              <a:pPr/>
              <a:t>19. 3. 2025</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k-S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3A793-5E72-4507-98EE-549F54EC669C}" type="slidenum">
              <a:rPr lang="sk-SK" smtClean="0"/>
              <a:pPr/>
              <a:t>‹#›</a:t>
            </a:fld>
            <a:endParaRPr lang="sk-SK"/>
          </a:p>
        </p:txBody>
      </p:sp>
    </p:spTree>
    <p:extLst>
      <p:ext uri="{BB962C8B-B14F-4D97-AF65-F5344CB8AC3E}">
        <p14:creationId xmlns:p14="http://schemas.microsoft.com/office/powerpoint/2010/main" val="4897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endParaRPr lang="en-US" dirty="0"/>
          </a:p>
        </p:txBody>
      </p:sp>
      <p:sp>
        <p:nvSpPr>
          <p:cNvPr id="4" name="Date Placeholder 3"/>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211724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316026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3634986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3568304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97694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85092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17000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2797570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3147732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56447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27B26975-979A-471E-8572-809F0ADE3832}" type="datetimeFigureOut">
              <a:rPr lang="sk-SK" smtClean="0"/>
              <a:pPr/>
              <a:t>19. 3. 2025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1378511-394B-48F4-BF8D-9AA9349AE719}" type="slidenum">
              <a:rPr lang="sk-SK" smtClean="0"/>
              <a:pPr/>
              <a:t>‹#›</a:t>
            </a:fld>
            <a:endParaRPr lang="sk-SK"/>
          </a:p>
        </p:txBody>
      </p:sp>
    </p:spTree>
    <p:extLst>
      <p:ext uri="{BB962C8B-B14F-4D97-AF65-F5344CB8AC3E}">
        <p14:creationId xmlns:p14="http://schemas.microsoft.com/office/powerpoint/2010/main" val="103608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26975-979A-471E-8572-809F0ADE3832}" type="datetimeFigureOut">
              <a:rPr lang="sk-SK" smtClean="0"/>
              <a:pPr/>
              <a:t>19. 3. 2025</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78511-394B-48F4-BF8D-9AA9349AE719}" type="slidenum">
              <a:rPr lang="sk-SK" smtClean="0"/>
              <a:pPr/>
              <a:t>‹#›</a:t>
            </a:fld>
            <a:endParaRPr lang="sk-SK"/>
          </a:p>
        </p:txBody>
      </p:sp>
    </p:spTree>
    <p:extLst>
      <p:ext uri="{BB962C8B-B14F-4D97-AF65-F5344CB8AC3E}">
        <p14:creationId xmlns:p14="http://schemas.microsoft.com/office/powerpoint/2010/main" val="21230790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007/s10896-019-00063-1" TargetMode="External"/><Relationship Id="rId2" Type="http://schemas.openxmlformats.org/officeDocument/2006/relationships/hyperlink" Target="https://doi.org/10.1093/bjsw/bcw16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vpr.gov.sk/ako-by-nasilie-s-tym-nic-nemalo-skusenosti-zien-zazivajucich-partnerske-nasilie-so-sluzbami-a-instituciami-zuzana-ocenasova-michaela-jankovicova-barbora-burajova-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vnimajme.sk/wp-content/uploads/sites/3/2024/09/Metodika-Identifikacia-domaceho-nasilia-Akt-5.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i.org/10.1111/cfs.12617"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barbora.burajova@kmc.gov.s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177/14680173211009740" TargetMode="External"/><Relationship Id="rId2" Type="http://schemas.openxmlformats.org/officeDocument/2006/relationships/hyperlink" Target="https://doi.org/10.1177/0886260513520506" TargetMode="External"/><Relationship Id="rId1" Type="http://schemas.openxmlformats.org/officeDocument/2006/relationships/slideLayout" Target="../slideLayouts/slideLayout2.xml"/><Relationship Id="rId4" Type="http://schemas.openxmlformats.org/officeDocument/2006/relationships/hyperlink" Target="https://doi.org/10.1007/s10896-019-00063-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ázok 8"/>
          <p:cNvPicPr>
            <a:picLocks noChangeAspect="1"/>
          </p:cNvPicPr>
          <p:nvPr/>
        </p:nvPicPr>
        <p:blipFill rotWithShape="1">
          <a:blip r:embed="rId2"/>
          <a:srcRect r="21005"/>
          <a:stretch/>
        </p:blipFill>
        <p:spPr>
          <a:xfrm>
            <a:off x="-18188" y="946579"/>
            <a:ext cx="9162188" cy="4075978"/>
          </a:xfrm>
          <a:prstGeom prst="rect">
            <a:avLst/>
          </a:prstGeom>
          <a:solidFill>
            <a:srgbClr val="290126"/>
          </a:solidFill>
        </p:spPr>
      </p:pic>
      <p:cxnSp>
        <p:nvCxnSpPr>
          <p:cNvPr id="12" name="Line 4"/>
          <p:cNvCxnSpPr>
            <a:cxnSpLocks noChangeShapeType="1"/>
          </p:cNvCxnSpPr>
          <p:nvPr/>
        </p:nvCxnSpPr>
        <p:spPr bwMode="auto">
          <a:xfrm>
            <a:off x="922020" y="1206500"/>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 name="Rectangle 4"/>
          <p:cNvSpPr>
            <a:spLocks noChangeArrowheads="1"/>
          </p:cNvSpPr>
          <p:nvPr/>
        </p:nvSpPr>
        <p:spPr bwMode="auto">
          <a:xfrm>
            <a:off x="6787" y="0"/>
            <a:ext cx="8694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k-SK"/>
          </a:p>
        </p:txBody>
      </p:sp>
      <p:sp>
        <p:nvSpPr>
          <p:cNvPr id="5" name="AutoShape 4" descr="https://lh5.googleusercontent.com/YnHObcXvJ8uIc8rC6Yx2Y9URznII0ctkUF9Wl0XX8dor8HBbZHYBbyPKdrOKe8bbZX3ArziZjqQrwOwVQ8yaqds5eFRlC3gjRVOXYL-f7Xgdq9qdfRrdQGslsG1yT5C2dCKIrlnsJ9PtdMp08w">
            <a:extLst>
              <a:ext uri="{FF2B5EF4-FFF2-40B4-BE49-F238E27FC236}">
                <a16:creationId xmlns:a16="http://schemas.microsoft.com/office/drawing/2014/main" id="{2F17D9DE-5F2E-4BEC-BD8A-3EDD47A402FC}"/>
              </a:ext>
            </a:extLst>
          </p:cNvPr>
          <p:cNvSpPr>
            <a:spLocks noChangeAspect="1" noChangeArrowheads="1"/>
          </p:cNvSpPr>
          <p:nvPr/>
        </p:nvSpPr>
        <p:spPr bwMode="auto">
          <a:xfrm>
            <a:off x="7258166" y="3429000"/>
            <a:ext cx="1058250" cy="1058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Plassholder for tekst 5"/>
          <p:cNvSpPr txBox="1">
            <a:spLocks/>
          </p:cNvSpPr>
          <p:nvPr/>
        </p:nvSpPr>
        <p:spPr>
          <a:xfrm>
            <a:off x="1979712" y="4159140"/>
            <a:ext cx="1693742" cy="25585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defPPr>
              <a:defRPr lang="en-US"/>
            </a:defPPr>
            <a:lvl1pPr algn="r" defTabSz="1827213" fontAlgn="base">
              <a:spcBef>
                <a:spcPct val="0"/>
              </a:spcBef>
              <a:spcAft>
                <a:spcPct val="0"/>
              </a:spcAft>
              <a:defRPr sz="1200">
                <a:solidFill>
                  <a:schemeClr val="tx2">
                    <a:lumMod val="75000"/>
                    <a:lumOff val="25000"/>
                  </a:schemeClr>
                </a:solidFill>
                <a:latin typeface="Arial" panose="020B0604020202020204" pitchFamily="34" charset="0"/>
              </a:defRPr>
            </a:lvl1pPr>
            <a:lvl2pPr marL="742950" indent="-285750">
              <a:defRPr sz="3500">
                <a:latin typeface="Arial" panose="020B0604020202020204" pitchFamily="34" charset="0"/>
              </a:defRPr>
            </a:lvl2pPr>
            <a:lvl3pPr marL="1143000" indent="-228600">
              <a:defRPr sz="3500">
                <a:latin typeface="Arial" panose="020B0604020202020204" pitchFamily="34" charset="0"/>
              </a:defRPr>
            </a:lvl3pPr>
            <a:lvl4pPr marL="1600200" indent="-228600">
              <a:defRPr sz="3500">
                <a:latin typeface="Arial" panose="020B0604020202020204" pitchFamily="34" charset="0"/>
              </a:defRPr>
            </a:lvl4pPr>
            <a:lvl5pPr marL="2057400" indent="-228600">
              <a:defRPr sz="3500">
                <a:latin typeface="Arial" panose="020B0604020202020204" pitchFamily="34" charset="0"/>
              </a:defRPr>
            </a:lvl5pPr>
            <a:lvl6pPr marL="2514600" indent="-228600" defTabSz="1827213" eaLnBrk="0" fontAlgn="base" hangingPunct="0">
              <a:spcBef>
                <a:spcPct val="0"/>
              </a:spcBef>
              <a:spcAft>
                <a:spcPct val="0"/>
              </a:spcAft>
              <a:defRPr sz="3500">
                <a:latin typeface="Arial" panose="020B0604020202020204" pitchFamily="34" charset="0"/>
              </a:defRPr>
            </a:lvl6pPr>
            <a:lvl7pPr marL="2971800" indent="-228600" defTabSz="1827213" eaLnBrk="0" fontAlgn="base" hangingPunct="0">
              <a:spcBef>
                <a:spcPct val="0"/>
              </a:spcBef>
              <a:spcAft>
                <a:spcPct val="0"/>
              </a:spcAft>
              <a:defRPr sz="3500">
                <a:latin typeface="Arial" panose="020B0604020202020204" pitchFamily="34" charset="0"/>
              </a:defRPr>
            </a:lvl7pPr>
            <a:lvl8pPr marL="3429000" indent="-228600" defTabSz="1827213" eaLnBrk="0" fontAlgn="base" hangingPunct="0">
              <a:spcBef>
                <a:spcPct val="0"/>
              </a:spcBef>
              <a:spcAft>
                <a:spcPct val="0"/>
              </a:spcAft>
              <a:defRPr sz="3500">
                <a:latin typeface="Arial" panose="020B0604020202020204" pitchFamily="34" charset="0"/>
              </a:defRPr>
            </a:lvl8pPr>
            <a:lvl9pPr marL="3886200" indent="-228600" defTabSz="1827213" eaLnBrk="0" fontAlgn="base" hangingPunct="0">
              <a:spcBef>
                <a:spcPct val="0"/>
              </a:spcBef>
              <a:spcAft>
                <a:spcPct val="0"/>
              </a:spcAft>
              <a:defRPr sz="3500">
                <a:latin typeface="Arial" panose="020B0604020202020204" pitchFamily="34" charset="0"/>
              </a:defRPr>
            </a:lvl9pPr>
          </a:lstStyle>
          <a:p>
            <a:pPr algn="ctr"/>
            <a:r>
              <a:rPr lang="sk-SK" altLang="sk-SK" spc="-60" dirty="0">
                <a:solidFill>
                  <a:schemeClr val="bg1"/>
                </a:solidFill>
                <a:latin typeface="+mj-lt"/>
              </a:rPr>
              <a:t>Mgr. Barbora Burajová, PhD.</a:t>
            </a:r>
            <a:endParaRPr lang="en-GB" altLang="sk-SK" spc="-60" dirty="0">
              <a:solidFill>
                <a:schemeClr val="bg1"/>
              </a:solidFill>
              <a:latin typeface="+mj-lt"/>
            </a:endParaRPr>
          </a:p>
        </p:txBody>
      </p:sp>
      <p:sp>
        <p:nvSpPr>
          <p:cNvPr id="20" name="Plassholder for dato 8"/>
          <p:cNvSpPr>
            <a:spLocks noGrp="1"/>
          </p:cNvSpPr>
          <p:nvPr>
            <p:ph type="dt" sz="half" idx="10"/>
          </p:nvPr>
        </p:nvSpPr>
        <p:spPr bwMode="auto">
          <a:xfrm>
            <a:off x="352721" y="5017003"/>
            <a:ext cx="5299901" cy="1239129"/>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lvl1pPr>
              <a:defRPr sz="3500">
                <a:solidFill>
                  <a:schemeClr val="tx1"/>
                </a:solidFill>
                <a:latin typeface="Arial" panose="020B0604020202020204" pitchFamily="34" charset="0"/>
              </a:defRPr>
            </a:lvl1pPr>
            <a:lvl2pPr marL="742950" indent="-285750">
              <a:defRPr sz="3500">
                <a:solidFill>
                  <a:schemeClr val="tx1"/>
                </a:solidFill>
                <a:latin typeface="Arial" panose="020B0604020202020204" pitchFamily="34" charset="0"/>
              </a:defRPr>
            </a:lvl2pPr>
            <a:lvl3pPr marL="1143000" indent="-228600">
              <a:defRPr sz="3500">
                <a:solidFill>
                  <a:schemeClr val="tx1"/>
                </a:solidFill>
                <a:latin typeface="Arial" panose="020B0604020202020204" pitchFamily="34" charset="0"/>
              </a:defRPr>
            </a:lvl3pPr>
            <a:lvl4pPr marL="1600200" indent="-228600">
              <a:defRPr sz="3500">
                <a:solidFill>
                  <a:schemeClr val="tx1"/>
                </a:solidFill>
                <a:latin typeface="Arial" panose="020B0604020202020204" pitchFamily="34" charset="0"/>
              </a:defRPr>
            </a:lvl4pPr>
            <a:lvl5pPr marL="2057400" indent="-228600">
              <a:defRPr sz="3500">
                <a:solidFill>
                  <a:schemeClr val="tx1"/>
                </a:solidFill>
                <a:latin typeface="Arial" panose="020B0604020202020204" pitchFamily="34" charset="0"/>
              </a:defRPr>
            </a:lvl5pPr>
            <a:lvl6pPr marL="2514600" indent="-228600" defTabSz="1827213" eaLnBrk="0" fontAlgn="base" hangingPunct="0">
              <a:spcBef>
                <a:spcPct val="0"/>
              </a:spcBef>
              <a:spcAft>
                <a:spcPct val="0"/>
              </a:spcAft>
              <a:defRPr sz="3500">
                <a:solidFill>
                  <a:schemeClr val="tx1"/>
                </a:solidFill>
                <a:latin typeface="Arial" panose="020B0604020202020204" pitchFamily="34" charset="0"/>
              </a:defRPr>
            </a:lvl6pPr>
            <a:lvl7pPr marL="2971800" indent="-228600" defTabSz="1827213" eaLnBrk="0" fontAlgn="base" hangingPunct="0">
              <a:spcBef>
                <a:spcPct val="0"/>
              </a:spcBef>
              <a:spcAft>
                <a:spcPct val="0"/>
              </a:spcAft>
              <a:defRPr sz="3500">
                <a:solidFill>
                  <a:schemeClr val="tx1"/>
                </a:solidFill>
                <a:latin typeface="Arial" panose="020B0604020202020204" pitchFamily="34" charset="0"/>
              </a:defRPr>
            </a:lvl7pPr>
            <a:lvl8pPr marL="3429000" indent="-228600" defTabSz="1827213" eaLnBrk="0" fontAlgn="base" hangingPunct="0">
              <a:spcBef>
                <a:spcPct val="0"/>
              </a:spcBef>
              <a:spcAft>
                <a:spcPct val="0"/>
              </a:spcAft>
              <a:defRPr sz="3500">
                <a:solidFill>
                  <a:schemeClr val="tx1"/>
                </a:solidFill>
                <a:latin typeface="Arial" panose="020B0604020202020204" pitchFamily="34" charset="0"/>
              </a:defRPr>
            </a:lvl8pPr>
            <a:lvl9pPr marL="3886200" indent="-228600" defTabSz="1827213" eaLnBrk="0" fontAlgn="base" hangingPunct="0">
              <a:spcBef>
                <a:spcPct val="0"/>
              </a:spcBef>
              <a:spcAft>
                <a:spcPct val="0"/>
              </a:spcAft>
              <a:defRPr sz="3500">
                <a:solidFill>
                  <a:schemeClr val="tx1"/>
                </a:solidFill>
                <a:latin typeface="Arial" panose="020B0604020202020204" pitchFamily="34" charset="0"/>
              </a:defRPr>
            </a:lvl9pPr>
          </a:lstStyle>
          <a:p>
            <a:pPr defTabSz="1827213" fontAlgn="base">
              <a:lnSpc>
                <a:spcPct val="108000"/>
              </a:lnSpc>
              <a:spcBef>
                <a:spcPct val="0"/>
              </a:spcBef>
              <a:spcAft>
                <a:spcPct val="0"/>
              </a:spcAft>
              <a:defRPr/>
            </a:pPr>
            <a:r>
              <a:rPr lang="sk-SK" sz="1600" spc="30" dirty="0">
                <a:solidFill>
                  <a:srgbClr val="290126"/>
                </a:solidFill>
                <a:latin typeface="+mj-lt"/>
              </a:rPr>
              <a:t>Dialógy IVPR, </a:t>
            </a:r>
            <a:r>
              <a:rPr lang="sk-SK" altLang="sk-SK" sz="1600" spc="30" dirty="0">
                <a:solidFill>
                  <a:srgbClr val="290126"/>
                </a:solidFill>
                <a:latin typeface="+mj-lt"/>
              </a:rPr>
              <a:t>20.3.2025</a:t>
            </a:r>
          </a:p>
        </p:txBody>
      </p:sp>
      <p:sp>
        <p:nvSpPr>
          <p:cNvPr id="7" name="Obdĺžnik 6"/>
          <p:cNvSpPr/>
          <p:nvPr/>
        </p:nvSpPr>
        <p:spPr>
          <a:xfrm>
            <a:off x="25976" y="2429023"/>
            <a:ext cx="5658322" cy="707886"/>
          </a:xfrm>
          <a:prstGeom prst="rect">
            <a:avLst/>
          </a:prstGeom>
        </p:spPr>
        <p:txBody>
          <a:bodyPr wrap="square">
            <a:spAutoFit/>
          </a:bodyPr>
          <a:lstStyle/>
          <a:p>
            <a:pPr algn="ctr">
              <a:spcAft>
                <a:spcPts val="0"/>
              </a:spcAft>
            </a:pPr>
            <a:r>
              <a:rPr lang="sk-SK" sz="2000" spc="30" dirty="0">
                <a:solidFill>
                  <a:schemeClr val="bg1"/>
                </a:solidFill>
                <a:latin typeface="+mj-lt"/>
              </a:rPr>
              <a:t>Dialógy IVPR</a:t>
            </a:r>
          </a:p>
          <a:p>
            <a:pPr algn="ctr">
              <a:spcAft>
                <a:spcPts val="0"/>
              </a:spcAft>
            </a:pPr>
            <a:r>
              <a:rPr lang="sk-SK" sz="2000" spc="30" dirty="0">
                <a:solidFill>
                  <a:schemeClr val="bg1"/>
                </a:solidFill>
                <a:latin typeface="+mj-lt"/>
              </a:rPr>
              <a:t>Akoby násilie s tým nič nemalo</a:t>
            </a:r>
          </a:p>
        </p:txBody>
      </p:sp>
      <p:pic>
        <p:nvPicPr>
          <p:cNvPr id="8" name="Obrázok 7"/>
          <p:cNvPicPr>
            <a:picLocks noChangeAspect="1"/>
          </p:cNvPicPr>
          <p:nvPr/>
        </p:nvPicPr>
        <p:blipFill rotWithShape="1">
          <a:blip r:embed="rId3"/>
          <a:srcRect b="2616"/>
          <a:stretch/>
        </p:blipFill>
        <p:spPr>
          <a:xfrm>
            <a:off x="5652622" y="946579"/>
            <a:ext cx="3491378" cy="4070424"/>
          </a:xfrm>
          <a:prstGeom prst="rect">
            <a:avLst/>
          </a:prstGeom>
        </p:spPr>
      </p:pic>
      <p:pic>
        <p:nvPicPr>
          <p:cNvPr id="23" name="Obrázek 7">
            <a:extLst>
              <a:ext uri="{FF2B5EF4-FFF2-40B4-BE49-F238E27FC236}">
                <a16:creationId xmlns:a16="http://schemas.microsoft.com/office/drawing/2014/main" id="{D82882F1-ECD4-4138-8E94-CDD428DD0FD7}"/>
              </a:ext>
            </a:extLst>
          </p:cNvPr>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2079912" y="3762123"/>
            <a:ext cx="1474610" cy="370196"/>
          </a:xfrm>
          <a:prstGeom prst="rect">
            <a:avLst/>
          </a:prstGeom>
        </p:spPr>
      </p:pic>
      <p:sp>
        <p:nvSpPr>
          <p:cNvPr id="24" name="Rectangle 2"/>
          <p:cNvSpPr>
            <a:spLocks noChangeArrowheads="1"/>
          </p:cNvSpPr>
          <p:nvPr/>
        </p:nvSpPr>
        <p:spPr bwMode="auto">
          <a:xfrm>
            <a:off x="461751" y="242335"/>
            <a:ext cx="8694737" cy="44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49" name="Picture 1" descr="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89491" y="164881"/>
            <a:ext cx="529179" cy="485981"/>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3"/>
          <p:cNvSpPr>
            <a:spLocks noChangeArrowheads="1"/>
          </p:cNvSpPr>
          <p:nvPr/>
        </p:nvSpPr>
        <p:spPr bwMode="auto">
          <a:xfrm>
            <a:off x="352720" y="125548"/>
            <a:ext cx="86947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k-SK" altLang="sk-SK" sz="1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INŠTITÚT PRE VÝSKUM PRÁCE A RODINY</a:t>
            </a:r>
            <a:endParaRPr kumimoji="0" lang="sk-SK" altLang="sk-SK" sz="5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sk-SK" sz="11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INSTITUTE   FOR   LABOUR   AND   FAMILY   RESEARCH</a:t>
            </a:r>
            <a:endParaRPr kumimoji="0" lang="en-US" altLang="sk-SK" sz="1400" b="0" i="0" u="none" strike="noStrike" cap="none" normalizeH="0" baseline="0" dirty="0">
              <a:ln>
                <a:noFill/>
              </a:ln>
              <a:solidFill>
                <a:schemeClr val="tx1"/>
              </a:solidFill>
              <a:effectLst/>
              <a:latin typeface="Arial" panose="020B0604020202020204" pitchFamily="34" charset="0"/>
            </a:endParaRPr>
          </a:p>
        </p:txBody>
      </p:sp>
      <p:pic>
        <p:nvPicPr>
          <p:cNvPr id="2052" name="Obrázok 2" descr="cid:image002.png@01DA9FBC.7A4808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191" y="6305550"/>
            <a:ext cx="4038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Teoretické východiská</a:t>
            </a:r>
          </a:p>
        </p:txBody>
      </p:sp>
      <p:sp>
        <p:nvSpPr>
          <p:cNvPr id="9" name="BlokTextu 8"/>
          <p:cNvSpPr txBox="1"/>
          <p:nvPr/>
        </p:nvSpPr>
        <p:spPr>
          <a:xfrm>
            <a:off x="107504" y="1772816"/>
            <a:ext cx="9018917" cy="4747453"/>
          </a:xfrm>
          <a:prstGeom prst="rect">
            <a:avLst/>
          </a:prstGeom>
          <a:noFill/>
        </p:spPr>
        <p:txBody>
          <a:bodyPr wrap="square" rtlCol="0">
            <a:spAutoFit/>
          </a:bodyPr>
          <a:lstStyle/>
          <a:p>
            <a:pPr marL="536575">
              <a:spcAft>
                <a:spcPts val="300"/>
              </a:spcAft>
            </a:pPr>
            <a:r>
              <a:rPr lang="sk-SK" b="1" dirty="0">
                <a:solidFill>
                  <a:srgbClr val="290126"/>
                </a:solidFill>
              </a:rPr>
              <a:t>Nové podoby násilia </a:t>
            </a:r>
            <a:r>
              <a:rPr lang="sk-SK" dirty="0">
                <a:solidFill>
                  <a:srgbClr val="290126"/>
                </a:solidFill>
              </a:rPr>
              <a:t>=&gt; vytvárajú psychickú, časovú aj ekonomickú záťaž</a:t>
            </a:r>
          </a:p>
          <a:p>
            <a:pPr marL="536575">
              <a:spcAft>
                <a:spcPts val="300"/>
              </a:spcAft>
            </a:pPr>
            <a:endParaRPr lang="sk-SK" b="1" dirty="0">
              <a:solidFill>
                <a:srgbClr val="290126"/>
              </a:solidFill>
            </a:endParaRPr>
          </a:p>
          <a:p>
            <a:pPr marL="900113" indent="-363538">
              <a:spcAft>
                <a:spcPts val="300"/>
              </a:spcAft>
              <a:buFont typeface="Wingdings" panose="05000000000000000000" pitchFamily="2" charset="2"/>
              <a:buChar char="Ø"/>
            </a:pPr>
            <a:r>
              <a:rPr lang="sk-SK" dirty="0" err="1">
                <a:solidFill>
                  <a:srgbClr val="290126"/>
                </a:solidFill>
                <a:latin typeface="+mj-lt"/>
              </a:rPr>
              <a:t>Postseparačné</a:t>
            </a:r>
            <a:r>
              <a:rPr lang="sk-SK" dirty="0">
                <a:solidFill>
                  <a:srgbClr val="290126"/>
                </a:solidFill>
                <a:latin typeface="+mj-lt"/>
              </a:rPr>
              <a:t> prenasledovanie</a:t>
            </a:r>
          </a:p>
          <a:p>
            <a:pPr marL="1160463" indent="-260350">
              <a:spcAft>
                <a:spcPts val="300"/>
              </a:spcAft>
              <a:buFontTx/>
              <a:buChar char="-"/>
            </a:pPr>
            <a:r>
              <a:rPr lang="sk-SK" dirty="0">
                <a:solidFill>
                  <a:srgbClr val="290126"/>
                </a:solidFill>
                <a:latin typeface="+mj-lt"/>
              </a:rPr>
              <a:t>vynucovania si kontaktu/kontroly</a:t>
            </a:r>
            <a:r>
              <a:rPr lang="sk-SK" baseline="30000" dirty="0">
                <a:solidFill>
                  <a:srgbClr val="290126"/>
                </a:solidFill>
                <a:latin typeface="+mj-lt"/>
              </a:rPr>
              <a:t>10</a:t>
            </a:r>
            <a:r>
              <a:rPr lang="sk-SK" dirty="0">
                <a:solidFill>
                  <a:srgbClr val="290126"/>
                </a:solidFill>
                <a:latin typeface="+mj-lt"/>
              </a:rPr>
              <a:t> alebo podrývanie materskej role / vzťahu matky s dieťaťom</a:t>
            </a:r>
            <a:r>
              <a:rPr lang="sk-SK" baseline="30000" dirty="0">
                <a:solidFill>
                  <a:srgbClr val="290126"/>
                </a:solidFill>
                <a:latin typeface="+mj-lt"/>
              </a:rPr>
              <a:t>11,12</a:t>
            </a:r>
          </a:p>
          <a:p>
            <a:pPr marL="900113" indent="-363538">
              <a:spcAft>
                <a:spcPts val="300"/>
              </a:spcAft>
              <a:buFont typeface="Wingdings" panose="05000000000000000000" pitchFamily="2" charset="2"/>
              <a:buChar char="Ø"/>
            </a:pPr>
            <a:r>
              <a:rPr lang="sk-SK" dirty="0">
                <a:solidFill>
                  <a:srgbClr val="290126"/>
                </a:solidFill>
                <a:latin typeface="+mj-lt"/>
              </a:rPr>
              <a:t>Právne násilie</a:t>
            </a:r>
            <a:r>
              <a:rPr lang="sk-SK" baseline="30000" dirty="0">
                <a:solidFill>
                  <a:srgbClr val="290126"/>
                </a:solidFill>
                <a:latin typeface="+mj-lt"/>
              </a:rPr>
              <a:t>13</a:t>
            </a:r>
            <a:r>
              <a:rPr lang="sk-SK" dirty="0">
                <a:solidFill>
                  <a:srgbClr val="290126"/>
                </a:solidFill>
                <a:latin typeface="+mj-lt"/>
              </a:rPr>
              <a:t> resp. tzv. procesné prenasledovanie</a:t>
            </a:r>
            <a:r>
              <a:rPr lang="sk-SK" baseline="30000" dirty="0">
                <a:solidFill>
                  <a:srgbClr val="290126"/>
                </a:solidFill>
                <a:latin typeface="+mj-lt"/>
              </a:rPr>
              <a:t>14</a:t>
            </a:r>
          </a:p>
          <a:p>
            <a:pPr marL="1160463" indent="-260350">
              <a:spcAft>
                <a:spcPts val="300"/>
              </a:spcAft>
              <a:buFontTx/>
              <a:buChar char="-"/>
            </a:pPr>
            <a:r>
              <a:rPr lang="sk-SK" dirty="0">
                <a:solidFill>
                  <a:srgbClr val="290126"/>
                </a:solidFill>
                <a:latin typeface="+mj-lt"/>
              </a:rPr>
              <a:t>neodôvodnené súdne a administratívne konania, vrátane krivých obvinení  </a:t>
            </a:r>
          </a:p>
          <a:p>
            <a:pPr marL="1160463" indent="-260350">
              <a:spcAft>
                <a:spcPts val="300"/>
              </a:spcAft>
              <a:buFontTx/>
              <a:buChar char="-"/>
            </a:pPr>
            <a:endParaRPr lang="sk-SK" dirty="0">
              <a:solidFill>
                <a:srgbClr val="290126"/>
              </a:solidFill>
              <a:latin typeface="+mj-lt"/>
            </a:endParaRPr>
          </a:p>
          <a:p>
            <a:pPr marL="1160463" indent="-260350">
              <a:spcAft>
                <a:spcPts val="300"/>
              </a:spcAft>
              <a:buFontTx/>
              <a:buChar char="-"/>
            </a:pPr>
            <a:endParaRPr lang="sk-SK" dirty="0">
              <a:solidFill>
                <a:srgbClr val="290126"/>
              </a:solidFill>
              <a:latin typeface="+mj-lt"/>
            </a:endParaRPr>
          </a:p>
          <a:p>
            <a:pPr marL="900113">
              <a:spcAft>
                <a:spcPts val="300"/>
              </a:spcAft>
            </a:pPr>
            <a:endParaRPr lang="sk-SK" dirty="0">
              <a:solidFill>
                <a:srgbClr val="290126"/>
              </a:solidFill>
              <a:latin typeface="+mj-lt"/>
            </a:endParaRPr>
          </a:p>
          <a:p>
            <a:pPr>
              <a:spcAft>
                <a:spcPts val="300"/>
              </a:spcAft>
            </a:pPr>
            <a:r>
              <a:rPr lang="sk-SK" sz="1000" baseline="30000" dirty="0">
                <a:solidFill>
                  <a:srgbClr val="290126"/>
                </a:solidFill>
                <a:latin typeface="+mj-lt"/>
              </a:rPr>
              <a:t>10 </a:t>
            </a:r>
            <a:r>
              <a:rPr lang="en-US" sz="1000" dirty="0" err="1">
                <a:solidFill>
                  <a:srgbClr val="290126"/>
                </a:solidFill>
                <a:latin typeface="+mj-lt"/>
              </a:rPr>
              <a:t>Nikupeteri</a:t>
            </a:r>
            <a:r>
              <a:rPr lang="en-US" sz="1000" dirty="0">
                <a:solidFill>
                  <a:srgbClr val="290126"/>
                </a:solidFill>
                <a:latin typeface="+mj-lt"/>
              </a:rPr>
              <a:t>, A., &amp; </a:t>
            </a:r>
            <a:r>
              <a:rPr lang="en-US" sz="1000" dirty="0" err="1">
                <a:solidFill>
                  <a:srgbClr val="290126"/>
                </a:solidFill>
                <a:latin typeface="+mj-lt"/>
              </a:rPr>
              <a:t>Laitinen</a:t>
            </a:r>
            <a:r>
              <a:rPr lang="en-US" sz="1000" dirty="0">
                <a:solidFill>
                  <a:srgbClr val="290126"/>
                </a:solidFill>
                <a:latin typeface="+mj-lt"/>
              </a:rPr>
              <a:t>, M. (2015). Children’s everyday lives shadowed by stalking: </a:t>
            </a:r>
            <a:r>
              <a:rPr lang="en-US" sz="1000" dirty="0" err="1">
                <a:solidFill>
                  <a:srgbClr val="290126"/>
                </a:solidFill>
                <a:latin typeface="+mj-lt"/>
              </a:rPr>
              <a:t>Postseparation</a:t>
            </a:r>
            <a:r>
              <a:rPr lang="en-US" sz="1000" dirty="0">
                <a:solidFill>
                  <a:srgbClr val="290126"/>
                </a:solidFill>
                <a:latin typeface="+mj-lt"/>
              </a:rPr>
              <a:t> stalking narratives of Finnish children and women. Violence and Victims, 30(5), 830-845. https://doi.org/10.1891/0886-6708.vv-d-14-00048</a:t>
            </a:r>
            <a:endParaRPr lang="sk-SK" sz="1000" dirty="0">
              <a:solidFill>
                <a:srgbClr val="290126"/>
              </a:solidFill>
              <a:latin typeface="+mj-lt"/>
            </a:endParaRPr>
          </a:p>
          <a:p>
            <a:pPr>
              <a:spcAft>
                <a:spcPts val="300"/>
              </a:spcAft>
            </a:pPr>
            <a:r>
              <a:rPr lang="sk-SK" sz="1000" baseline="30000" dirty="0">
                <a:solidFill>
                  <a:srgbClr val="290126"/>
                </a:solidFill>
                <a:latin typeface="+mj-lt"/>
              </a:rPr>
              <a:t>11 </a:t>
            </a:r>
            <a:r>
              <a:rPr lang="en-US" sz="1000" dirty="0">
                <a:solidFill>
                  <a:srgbClr val="290126"/>
                </a:solidFill>
                <a:latin typeface="+mj-lt"/>
              </a:rPr>
              <a:t>Humphreys, C., </a:t>
            </a:r>
            <a:r>
              <a:rPr lang="en-US" sz="1000" dirty="0" err="1">
                <a:solidFill>
                  <a:srgbClr val="290126"/>
                </a:solidFill>
                <a:latin typeface="+mj-lt"/>
              </a:rPr>
              <a:t>Diemer</a:t>
            </a:r>
            <a:r>
              <a:rPr lang="en-US" sz="1000" dirty="0">
                <a:solidFill>
                  <a:srgbClr val="290126"/>
                </a:solidFill>
                <a:latin typeface="+mj-lt"/>
              </a:rPr>
              <a:t>, K., </a:t>
            </a:r>
            <a:r>
              <a:rPr lang="en-US" sz="1000" dirty="0" err="1">
                <a:solidFill>
                  <a:srgbClr val="290126"/>
                </a:solidFill>
                <a:latin typeface="+mj-lt"/>
              </a:rPr>
              <a:t>Bornemisza</a:t>
            </a:r>
            <a:r>
              <a:rPr lang="en-US" sz="1000" dirty="0">
                <a:solidFill>
                  <a:srgbClr val="290126"/>
                </a:solidFill>
                <a:latin typeface="+mj-lt"/>
              </a:rPr>
              <a:t>, A., </a:t>
            </a:r>
            <a:r>
              <a:rPr lang="en-US" sz="1000" dirty="0" err="1">
                <a:solidFill>
                  <a:srgbClr val="290126"/>
                </a:solidFill>
                <a:latin typeface="+mj-lt"/>
              </a:rPr>
              <a:t>Spiteri‐Staines</a:t>
            </a:r>
            <a:r>
              <a:rPr lang="en-US" sz="1000" dirty="0">
                <a:solidFill>
                  <a:srgbClr val="290126"/>
                </a:solidFill>
                <a:latin typeface="+mj-lt"/>
              </a:rPr>
              <a:t>, A., </a:t>
            </a:r>
            <a:r>
              <a:rPr lang="en-US" sz="1000" dirty="0" err="1">
                <a:solidFill>
                  <a:srgbClr val="290126"/>
                </a:solidFill>
                <a:latin typeface="+mj-lt"/>
              </a:rPr>
              <a:t>Kaspiew</a:t>
            </a:r>
            <a:r>
              <a:rPr lang="en-US" sz="1000" dirty="0">
                <a:solidFill>
                  <a:srgbClr val="290126"/>
                </a:solidFill>
                <a:latin typeface="+mj-lt"/>
              </a:rPr>
              <a:t>, R., &amp; </a:t>
            </a:r>
            <a:r>
              <a:rPr lang="en-US" sz="1000" dirty="0" err="1">
                <a:solidFill>
                  <a:srgbClr val="290126"/>
                </a:solidFill>
                <a:latin typeface="+mj-lt"/>
              </a:rPr>
              <a:t>Horsfall</a:t>
            </a:r>
            <a:r>
              <a:rPr lang="en-US" sz="1000" dirty="0">
                <a:solidFill>
                  <a:srgbClr val="290126"/>
                </a:solidFill>
                <a:latin typeface="+mj-lt"/>
              </a:rPr>
              <a:t>, B. (2018). More present than absent: Men who use domestic violence and their fathering. Child &amp; Family Social Work, 24(2), 321-329. https://doi.org/10.1111/cfs.12617 </a:t>
            </a:r>
            <a:endParaRPr lang="sk-SK" sz="1000" dirty="0">
              <a:solidFill>
                <a:srgbClr val="290126"/>
              </a:solidFill>
              <a:latin typeface="+mj-lt"/>
            </a:endParaRPr>
          </a:p>
          <a:p>
            <a:pPr>
              <a:spcAft>
                <a:spcPts val="300"/>
              </a:spcAft>
            </a:pPr>
            <a:r>
              <a:rPr lang="sk-SK" sz="1000" baseline="30000" dirty="0">
                <a:solidFill>
                  <a:srgbClr val="290126"/>
                </a:solidFill>
                <a:latin typeface="+mj-lt"/>
              </a:rPr>
              <a:t>12 </a:t>
            </a:r>
            <a:r>
              <a:rPr lang="en-US" sz="1000" dirty="0">
                <a:solidFill>
                  <a:srgbClr val="290126"/>
                </a:solidFill>
                <a:latin typeface="+mj-lt"/>
              </a:rPr>
              <a:t>Holt, S. (2016). Domestic violence and the paradox of post-separation mothering. British Journal of Social Work, bcw162. </a:t>
            </a:r>
            <a:r>
              <a:rPr lang="en-US" sz="1000" dirty="0">
                <a:solidFill>
                  <a:srgbClr val="290126"/>
                </a:solidFill>
                <a:latin typeface="+mj-lt"/>
                <a:hlinkClick r:id="rId2"/>
              </a:rPr>
              <a:t>https://doi.org/10.1093/bjsw/bcw162</a:t>
            </a:r>
            <a:endParaRPr lang="sk-SK" sz="1000" dirty="0">
              <a:solidFill>
                <a:srgbClr val="290126"/>
              </a:solidFill>
              <a:latin typeface="+mj-lt"/>
            </a:endParaRPr>
          </a:p>
          <a:p>
            <a:pPr>
              <a:spcAft>
                <a:spcPts val="300"/>
              </a:spcAft>
            </a:pPr>
            <a:r>
              <a:rPr lang="sk-SK" sz="1000" baseline="30000" dirty="0">
                <a:solidFill>
                  <a:srgbClr val="290126"/>
                </a:solidFill>
                <a:latin typeface="+mj-lt"/>
              </a:rPr>
              <a:t>13</a:t>
            </a:r>
            <a:r>
              <a:rPr lang="sk-SK" sz="1000" dirty="0">
                <a:solidFill>
                  <a:srgbClr val="290126"/>
                </a:solidFill>
                <a:latin typeface="+mj-lt"/>
              </a:rPr>
              <a:t> </a:t>
            </a:r>
            <a:r>
              <a:rPr lang="en-US" sz="1000" dirty="0" err="1">
                <a:solidFill>
                  <a:srgbClr val="290126"/>
                </a:solidFill>
                <a:latin typeface="+mj-lt"/>
              </a:rPr>
              <a:t>Gutowski</a:t>
            </a:r>
            <a:r>
              <a:rPr lang="en-US" sz="1000" dirty="0">
                <a:solidFill>
                  <a:srgbClr val="290126"/>
                </a:solidFill>
                <a:latin typeface="+mj-lt"/>
              </a:rPr>
              <a:t>, E., &amp; Goodman, L. A. (2019). “Like I’m invisible”: IPV survivor-mothers’ perceptions of seeking child custody through the family court system. Journal of Family Violence, 35(5), 441-457. </a:t>
            </a:r>
            <a:r>
              <a:rPr lang="en-US" sz="1000" dirty="0">
                <a:solidFill>
                  <a:srgbClr val="290126"/>
                </a:solidFill>
                <a:latin typeface="+mj-lt"/>
                <a:hlinkClick r:id="rId3"/>
              </a:rPr>
              <a:t>https://doi.org/10.1007/s10896-019-00063-1</a:t>
            </a:r>
            <a:endParaRPr lang="sk-SK" sz="1000" dirty="0">
              <a:solidFill>
                <a:srgbClr val="290126"/>
              </a:solidFill>
              <a:latin typeface="+mj-lt"/>
            </a:endParaRPr>
          </a:p>
          <a:p>
            <a:pPr>
              <a:spcAft>
                <a:spcPts val="300"/>
              </a:spcAft>
            </a:pPr>
            <a:r>
              <a:rPr lang="sk-SK" sz="1000" baseline="30000" dirty="0">
                <a:solidFill>
                  <a:srgbClr val="290126"/>
                </a:solidFill>
                <a:latin typeface="+mj-lt"/>
              </a:rPr>
              <a:t>14</a:t>
            </a:r>
            <a:r>
              <a:rPr lang="sk-SK" sz="1000" dirty="0">
                <a:solidFill>
                  <a:srgbClr val="290126"/>
                </a:solidFill>
                <a:latin typeface="+mj-lt"/>
              </a:rPr>
              <a:t> </a:t>
            </a:r>
            <a:r>
              <a:rPr lang="en-US" sz="1000" dirty="0" err="1">
                <a:solidFill>
                  <a:srgbClr val="290126"/>
                </a:solidFill>
                <a:latin typeface="+mj-lt"/>
              </a:rPr>
              <a:t>Pajak</a:t>
            </a:r>
            <a:r>
              <a:rPr lang="en-US" sz="1000" dirty="0">
                <a:solidFill>
                  <a:srgbClr val="290126"/>
                </a:solidFill>
                <a:latin typeface="+mj-lt"/>
              </a:rPr>
              <a:t>, C. R., Ahmad, F., Jenney, A., Fisher, P., &amp; Chan, L. M. (2014). Survivor’s costs of saying no. Journal of Interpersonal Violence, 29(14), 2571-2591. https://doi.org/10.1177/0886260513520506</a:t>
            </a:r>
            <a:endParaRPr lang="sk-SK" sz="1000" dirty="0">
              <a:solidFill>
                <a:srgbClr val="290126"/>
              </a:solidFill>
              <a:latin typeface="+mj-lt"/>
            </a:endParaRPr>
          </a:p>
        </p:txBody>
      </p:sp>
      <p:sp>
        <p:nvSpPr>
          <p:cNvPr id="5" name="Obdĺžnik 4"/>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 name="Content Placeholder 2"/>
          <p:cNvSpPr txBox="1">
            <a:spLocks/>
          </p:cNvSpPr>
          <p:nvPr/>
        </p:nvSpPr>
        <p:spPr>
          <a:xfrm>
            <a:off x="152400" y="557064"/>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Teoretické východiská: Skúsenosti s verejnými inštitúciami</a:t>
            </a:r>
          </a:p>
        </p:txBody>
      </p:sp>
    </p:spTree>
    <p:extLst>
      <p:ext uri="{BB962C8B-B14F-4D97-AF65-F5344CB8AC3E}">
        <p14:creationId xmlns:p14="http://schemas.microsoft.com/office/powerpoint/2010/main" val="1485513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Teoretické východiská</a:t>
            </a:r>
          </a:p>
        </p:txBody>
      </p:sp>
      <p:sp>
        <p:nvSpPr>
          <p:cNvPr id="9" name="BlokTextu 8"/>
          <p:cNvSpPr txBox="1"/>
          <p:nvPr/>
        </p:nvSpPr>
        <p:spPr>
          <a:xfrm>
            <a:off x="107504" y="1772816"/>
            <a:ext cx="9018917" cy="4670509"/>
          </a:xfrm>
          <a:prstGeom prst="rect">
            <a:avLst/>
          </a:prstGeom>
          <a:noFill/>
        </p:spPr>
        <p:txBody>
          <a:bodyPr wrap="square" rtlCol="0">
            <a:spAutoFit/>
          </a:bodyPr>
          <a:lstStyle/>
          <a:p>
            <a:pPr marL="536575"/>
            <a:r>
              <a:rPr lang="sk-SK" b="1" dirty="0">
                <a:solidFill>
                  <a:srgbClr val="290126"/>
                </a:solidFill>
              </a:rPr>
              <a:t>Dôsledky: </a:t>
            </a:r>
          </a:p>
          <a:p>
            <a:pPr marL="536575"/>
            <a:endParaRPr lang="sk-SK" dirty="0">
              <a:solidFill>
                <a:srgbClr val="290126"/>
              </a:solidFill>
            </a:endParaRPr>
          </a:p>
          <a:p>
            <a:pPr marL="1160463" indent="-260350">
              <a:spcAft>
                <a:spcPts val="300"/>
              </a:spcAft>
              <a:buFontTx/>
              <a:buChar char="-"/>
            </a:pPr>
            <a:r>
              <a:rPr lang="sk-SK" dirty="0">
                <a:solidFill>
                  <a:srgbClr val="290126"/>
                </a:solidFill>
                <a:latin typeface="+mj-lt"/>
              </a:rPr>
              <a:t>strata perspektívy oslobodenia sa a dosiahnutia bezpečia</a:t>
            </a:r>
          </a:p>
          <a:p>
            <a:pPr marL="1160463" indent="-260350">
              <a:spcAft>
                <a:spcPts val="300"/>
              </a:spcAft>
              <a:buFontTx/>
              <a:buChar char="-"/>
            </a:pPr>
            <a:r>
              <a:rPr lang="sk-SK" dirty="0">
                <a:solidFill>
                  <a:srgbClr val="290126"/>
                </a:solidFill>
                <a:latin typeface="+mj-lt"/>
              </a:rPr>
              <a:t>vynútené „súhlasy“ a rodičovské „dohody“ </a:t>
            </a:r>
          </a:p>
          <a:p>
            <a:pPr marL="1160463" indent="-260350">
              <a:spcAft>
                <a:spcPts val="300"/>
              </a:spcAft>
              <a:buFontTx/>
              <a:buChar char="-"/>
            </a:pPr>
            <a:r>
              <a:rPr lang="sk-SK" dirty="0">
                <a:solidFill>
                  <a:srgbClr val="290126"/>
                </a:solidFill>
                <a:latin typeface="+mj-lt"/>
              </a:rPr>
              <a:t>pocit, že ich rodičovstvo je podkopávané; matky sú obviňované aj okolím, že nedokážu ochrániť deti pred násilím</a:t>
            </a:r>
          </a:p>
          <a:p>
            <a:pPr marL="1160463" indent="-260350">
              <a:spcAft>
                <a:spcPts val="300"/>
              </a:spcAft>
              <a:buFontTx/>
              <a:buChar char="-"/>
            </a:pPr>
            <a:r>
              <a:rPr lang="sk-SK" dirty="0">
                <a:solidFill>
                  <a:srgbClr val="290126"/>
                </a:solidFill>
                <a:latin typeface="+mj-lt"/>
              </a:rPr>
              <a:t>presvedčenie o nedostupnosti spravodlivosti</a:t>
            </a:r>
          </a:p>
          <a:p>
            <a:pPr marL="1160463" indent="-260350">
              <a:spcAft>
                <a:spcPts val="300"/>
              </a:spcAft>
              <a:buFontTx/>
              <a:buChar char="-"/>
            </a:pPr>
            <a:r>
              <a:rPr lang="sk-SK" dirty="0">
                <a:solidFill>
                  <a:srgbClr val="290126"/>
                </a:solidFill>
                <a:latin typeface="+mj-lt"/>
              </a:rPr>
              <a:t>pocit „inštitucionálnej zrady“</a:t>
            </a:r>
            <a:r>
              <a:rPr lang="sk-SK" baseline="30000" dirty="0">
                <a:solidFill>
                  <a:srgbClr val="290126"/>
                </a:solidFill>
                <a:latin typeface="+mj-lt"/>
              </a:rPr>
              <a:t>15</a:t>
            </a:r>
          </a:p>
          <a:p>
            <a:pPr marL="1160463" indent="-260350">
              <a:spcAft>
                <a:spcPts val="300"/>
              </a:spcAft>
              <a:buFontTx/>
              <a:buChar char="-"/>
            </a:pPr>
            <a:endParaRPr lang="sk-SK" dirty="0">
              <a:solidFill>
                <a:srgbClr val="290126"/>
              </a:solidFill>
            </a:endParaRPr>
          </a:p>
          <a:p>
            <a:pPr marL="900113">
              <a:spcAft>
                <a:spcPts val="300"/>
              </a:spcAft>
            </a:pPr>
            <a:endParaRPr lang="sk-SK" dirty="0">
              <a:solidFill>
                <a:srgbClr val="290126"/>
              </a:solidFill>
            </a:endParaRPr>
          </a:p>
          <a:p>
            <a:pPr marL="900113">
              <a:spcAft>
                <a:spcPts val="300"/>
              </a:spcAft>
            </a:pPr>
            <a:endParaRPr lang="sk-SK" dirty="0">
              <a:solidFill>
                <a:srgbClr val="290126"/>
              </a:solidFill>
            </a:endParaRPr>
          </a:p>
          <a:p>
            <a:pPr marL="900113">
              <a:spcAft>
                <a:spcPts val="300"/>
              </a:spcAft>
            </a:pPr>
            <a:r>
              <a:rPr lang="sk-SK" dirty="0">
                <a:solidFill>
                  <a:srgbClr val="290126"/>
                </a:solidFill>
              </a:rPr>
              <a:t>  </a:t>
            </a:r>
          </a:p>
          <a:p>
            <a:pPr marL="900113">
              <a:spcAft>
                <a:spcPts val="300"/>
              </a:spcAft>
            </a:pPr>
            <a:endParaRPr lang="sk-SK" dirty="0">
              <a:solidFill>
                <a:srgbClr val="290126"/>
              </a:solidFill>
            </a:endParaRPr>
          </a:p>
          <a:p>
            <a:pPr marL="1160463" indent="-260350">
              <a:spcAft>
                <a:spcPts val="300"/>
              </a:spcAft>
              <a:buFontTx/>
              <a:buChar char="-"/>
            </a:pPr>
            <a:endParaRPr lang="sk-SK" dirty="0">
              <a:solidFill>
                <a:srgbClr val="290126"/>
              </a:solidFill>
              <a:latin typeface="+mj-lt"/>
            </a:endParaRPr>
          </a:p>
          <a:p>
            <a:pPr>
              <a:spcAft>
                <a:spcPts val="300"/>
              </a:spcAft>
            </a:pPr>
            <a:r>
              <a:rPr lang="sk-SK" sz="1000" baseline="30000" dirty="0">
                <a:solidFill>
                  <a:srgbClr val="290126"/>
                </a:solidFill>
                <a:latin typeface="+mj-lt"/>
              </a:rPr>
              <a:t>15</a:t>
            </a:r>
            <a:r>
              <a:rPr lang="sk-SK" dirty="0">
                <a:solidFill>
                  <a:srgbClr val="290126"/>
                </a:solidFill>
                <a:latin typeface="+mj-lt"/>
              </a:rPr>
              <a:t> </a:t>
            </a:r>
            <a:r>
              <a:rPr lang="en-US" sz="1000" dirty="0">
                <a:solidFill>
                  <a:srgbClr val="290126"/>
                </a:solidFill>
                <a:latin typeface="+mj-lt"/>
              </a:rPr>
              <a:t>Smith, C. P., </a:t>
            </a:r>
            <a:r>
              <a:rPr lang="en-US" sz="1000" dirty="0" err="1">
                <a:solidFill>
                  <a:srgbClr val="290126"/>
                </a:solidFill>
                <a:latin typeface="+mj-lt"/>
              </a:rPr>
              <a:t>Freyd</a:t>
            </a:r>
            <a:r>
              <a:rPr lang="en-US" sz="1000" dirty="0">
                <a:solidFill>
                  <a:srgbClr val="290126"/>
                </a:solidFill>
                <a:latin typeface="+mj-lt"/>
              </a:rPr>
              <a:t>, J. J.( 2014). Institutional betrayal. American Psychologist, 69(6), 575–587. https://doi.org/10.1037/a0037564</a:t>
            </a:r>
            <a:endParaRPr lang="sk-SK" sz="1000" dirty="0">
              <a:solidFill>
                <a:srgbClr val="290126"/>
              </a:solidFill>
              <a:latin typeface="+mj-lt"/>
            </a:endParaRPr>
          </a:p>
        </p:txBody>
      </p:sp>
      <p:sp>
        <p:nvSpPr>
          <p:cNvPr id="5" name="Obdĺžnik 4"/>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 name="Content Placeholder 2"/>
          <p:cNvSpPr txBox="1">
            <a:spLocks/>
          </p:cNvSpPr>
          <p:nvPr/>
        </p:nvSpPr>
        <p:spPr>
          <a:xfrm>
            <a:off x="152400" y="557064"/>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Teoretické východiská: Skúsenosti s verejnými inštitúciami</a:t>
            </a:r>
          </a:p>
        </p:txBody>
      </p:sp>
    </p:spTree>
    <p:extLst>
      <p:ext uri="{BB962C8B-B14F-4D97-AF65-F5344CB8AC3E}">
        <p14:creationId xmlns:p14="http://schemas.microsoft.com/office/powerpoint/2010/main" val="3812518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Výsledky výskumu na Slovensku</a:t>
            </a:r>
            <a:r>
              <a:rPr lang="sk-SK" sz="2700" dirty="0">
                <a:solidFill>
                  <a:schemeClr val="bg1"/>
                </a:solidFill>
              </a:rPr>
              <a:t>: SLUŽBY</a:t>
            </a:r>
          </a:p>
        </p:txBody>
      </p:sp>
      <p:sp>
        <p:nvSpPr>
          <p:cNvPr id="9" name="BlokTextu 8"/>
          <p:cNvSpPr txBox="1"/>
          <p:nvPr/>
        </p:nvSpPr>
        <p:spPr>
          <a:xfrm>
            <a:off x="-1" y="1890958"/>
            <a:ext cx="9126421" cy="4670509"/>
          </a:xfrm>
          <a:prstGeom prst="rect">
            <a:avLst/>
          </a:prstGeom>
          <a:noFill/>
        </p:spPr>
        <p:txBody>
          <a:bodyPr wrap="square" rtlCol="0">
            <a:spAutoFit/>
          </a:bodyPr>
          <a:lstStyle/>
          <a:p>
            <a:pPr marL="536575">
              <a:spcAft>
                <a:spcPts val="300"/>
              </a:spcAft>
            </a:pPr>
            <a:r>
              <a:rPr lang="sk-SK" b="1" dirty="0">
                <a:solidFill>
                  <a:srgbClr val="290126"/>
                </a:solidFill>
              </a:rPr>
              <a:t>Informácie o existencii služieb: </a:t>
            </a:r>
          </a:p>
          <a:p>
            <a:pPr marL="1243013" indent="-342900">
              <a:spcAft>
                <a:spcPts val="300"/>
              </a:spcAft>
              <a:buFont typeface="+mj-lt"/>
              <a:buAutoNum type="arabicPeriod"/>
            </a:pPr>
            <a:r>
              <a:rPr lang="sk-SK" dirty="0">
                <a:solidFill>
                  <a:srgbClr val="290126"/>
                </a:solidFill>
                <a:latin typeface="+mj-lt"/>
              </a:rPr>
              <a:t>takmer 50% žien od iných inštitúcií (úrady práce, či mestské úrady alebo iné profesie z oblasti psychológie, práva, medicíny alebo mediácie)</a:t>
            </a:r>
          </a:p>
          <a:p>
            <a:pPr marL="1243013" indent="-342900">
              <a:spcAft>
                <a:spcPts val="300"/>
              </a:spcAft>
              <a:buFont typeface="+mj-lt"/>
              <a:buAutoNum type="arabicPeriod"/>
            </a:pPr>
            <a:r>
              <a:rPr lang="sk-SK" dirty="0">
                <a:solidFill>
                  <a:srgbClr val="290126"/>
                </a:solidFill>
                <a:latin typeface="+mj-lt"/>
              </a:rPr>
              <a:t>okolie žien, ich rodina alebo iné ženy so skúsenosťou násilia</a:t>
            </a:r>
          </a:p>
          <a:p>
            <a:pPr marL="1243013" indent="-342900">
              <a:spcAft>
                <a:spcPts val="300"/>
              </a:spcAft>
              <a:buFont typeface="+mj-lt"/>
              <a:buAutoNum type="arabicPeriod"/>
            </a:pPr>
            <a:r>
              <a:rPr lang="sk-SK" dirty="0">
                <a:solidFill>
                  <a:srgbClr val="290126"/>
                </a:solidFill>
                <a:latin typeface="+mj-lt"/>
              </a:rPr>
              <a:t>vyhľadanie informácií na internete</a:t>
            </a:r>
          </a:p>
          <a:p>
            <a:pPr marL="900113">
              <a:spcAft>
                <a:spcPts val="300"/>
              </a:spcAft>
            </a:pPr>
            <a:endParaRPr lang="sk-SK" dirty="0">
              <a:solidFill>
                <a:srgbClr val="290126"/>
              </a:solidFill>
              <a:latin typeface="+mj-lt"/>
            </a:endParaRPr>
          </a:p>
          <a:p>
            <a:pPr marL="536575">
              <a:spcAft>
                <a:spcPts val="300"/>
              </a:spcAft>
            </a:pPr>
            <a:r>
              <a:rPr lang="sk-SK" b="1" dirty="0">
                <a:solidFill>
                  <a:srgbClr val="290126"/>
                </a:solidFill>
              </a:rPr>
              <a:t>Využívaná podpora v špecializovaných poradenských a ubytovacích službách:</a:t>
            </a:r>
          </a:p>
          <a:p>
            <a:pPr marL="1160463" indent="-260350">
              <a:spcAft>
                <a:spcPts val="300"/>
              </a:spcAft>
              <a:buFontTx/>
              <a:buChar char="-"/>
            </a:pPr>
            <a:r>
              <a:rPr lang="sk-SK" dirty="0">
                <a:solidFill>
                  <a:srgbClr val="290126"/>
                </a:solidFill>
                <a:latin typeface="+mj-lt"/>
              </a:rPr>
              <a:t>sociálne a psychologické </a:t>
            </a:r>
            <a:r>
              <a:rPr lang="sk-SK" dirty="0">
                <a:solidFill>
                  <a:srgbClr val="290126"/>
                </a:solidFill>
              </a:rPr>
              <a:t>poradenstvo </a:t>
            </a:r>
          </a:p>
          <a:p>
            <a:pPr marL="1160463" indent="-260350">
              <a:spcAft>
                <a:spcPts val="300"/>
              </a:spcAft>
              <a:buFontTx/>
              <a:buChar char="-"/>
            </a:pPr>
            <a:r>
              <a:rPr lang="sk-SK" dirty="0">
                <a:solidFill>
                  <a:srgbClr val="290126"/>
                </a:solidFill>
                <a:latin typeface="+mj-lt"/>
              </a:rPr>
              <a:t>právne poradenstvo, vrátane advokátskeho zastupovania – najmä v civilnej a poručenskej agende</a:t>
            </a:r>
          </a:p>
          <a:p>
            <a:pPr marL="1160463" indent="-260350">
              <a:spcAft>
                <a:spcPts val="300"/>
              </a:spcAft>
              <a:buFontTx/>
              <a:buChar char="-"/>
            </a:pPr>
            <a:r>
              <a:rPr lang="sk-SK" dirty="0">
                <a:solidFill>
                  <a:srgbClr val="290126"/>
                </a:solidFill>
                <a:latin typeface="+mj-lt"/>
              </a:rPr>
              <a:t>finančná a materiálna pomoc poskytnutá alebo sprostredkovaná</a:t>
            </a:r>
          </a:p>
          <a:p>
            <a:pPr marL="1160463" indent="-260350">
              <a:spcAft>
                <a:spcPts val="300"/>
              </a:spcAft>
              <a:buFontTx/>
              <a:buChar char="-"/>
            </a:pPr>
            <a:r>
              <a:rPr lang="sk-SK" dirty="0">
                <a:solidFill>
                  <a:srgbClr val="290126"/>
                </a:solidFill>
                <a:latin typeface="+mj-lt"/>
              </a:rPr>
              <a:t>posilnenie: nespochybňovanie skúseností, porozumenie dynamike a následkom partnerského násilia</a:t>
            </a:r>
          </a:p>
          <a:p>
            <a:pPr marL="1160463" indent="-260350">
              <a:spcAft>
                <a:spcPts val="300"/>
              </a:spcAft>
              <a:buFontTx/>
              <a:buChar char="-"/>
            </a:pPr>
            <a:r>
              <a:rPr lang="sk-SK" dirty="0">
                <a:solidFill>
                  <a:srgbClr val="290126"/>
                </a:solidFill>
                <a:latin typeface="+mj-lt"/>
              </a:rPr>
              <a:t>praktické rady </a:t>
            </a:r>
          </a:p>
          <a:p>
            <a:pPr marL="900113">
              <a:spcAft>
                <a:spcPts val="300"/>
              </a:spcAft>
            </a:pPr>
            <a:endParaRPr lang="sk-SK" b="1" dirty="0">
              <a:solidFill>
                <a:srgbClr val="290126"/>
              </a:solidFill>
              <a:latin typeface="+mj-lt"/>
            </a:endParaRPr>
          </a:p>
        </p:txBody>
      </p:sp>
    </p:spTree>
    <p:extLst>
      <p:ext uri="{BB962C8B-B14F-4D97-AF65-F5344CB8AC3E}">
        <p14:creationId xmlns:p14="http://schemas.microsoft.com/office/powerpoint/2010/main" val="109098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Výsledky výskumu na Slovensku: SLUŽBY</a:t>
            </a:r>
          </a:p>
        </p:txBody>
      </p:sp>
      <p:sp>
        <p:nvSpPr>
          <p:cNvPr id="9" name="BlokTextu 8"/>
          <p:cNvSpPr txBox="1"/>
          <p:nvPr/>
        </p:nvSpPr>
        <p:spPr>
          <a:xfrm>
            <a:off x="0" y="1890958"/>
            <a:ext cx="9144000" cy="4947508"/>
          </a:xfrm>
          <a:prstGeom prst="rect">
            <a:avLst/>
          </a:prstGeom>
          <a:noFill/>
        </p:spPr>
        <p:txBody>
          <a:bodyPr wrap="square" rtlCol="0">
            <a:spAutoFit/>
          </a:bodyPr>
          <a:lstStyle/>
          <a:p>
            <a:pPr marL="536575">
              <a:spcAft>
                <a:spcPts val="300"/>
              </a:spcAft>
            </a:pPr>
            <a:r>
              <a:rPr lang="sk-SK" b="1" dirty="0">
                <a:solidFill>
                  <a:srgbClr val="290126"/>
                </a:solidFill>
              </a:rPr>
              <a:t>Miesto validácie skúseností a priestor pre znovuzískania sebadôvery </a:t>
            </a:r>
          </a:p>
          <a:p>
            <a:pPr marL="900113">
              <a:spcAft>
                <a:spcPts val="300"/>
              </a:spcAft>
            </a:pPr>
            <a:r>
              <a:rPr lang="sk-SK" i="1" dirty="0">
                <a:solidFill>
                  <a:srgbClr val="290126"/>
                </a:solidFill>
                <a:latin typeface="+mj-lt"/>
              </a:rPr>
              <a:t>„...po prvý krát som mala pocit, že nemusím niekomu niečo vysvetľovať a </a:t>
            </a:r>
            <a:r>
              <a:rPr lang="sk-SK" b="1" i="1" dirty="0">
                <a:solidFill>
                  <a:srgbClr val="290126"/>
                </a:solidFill>
                <a:latin typeface="+mj-lt"/>
              </a:rPr>
              <a:t>nemusím sa obhajovať.</a:t>
            </a:r>
            <a:r>
              <a:rPr lang="sk-SK" i="1" dirty="0">
                <a:solidFill>
                  <a:srgbClr val="290126"/>
                </a:solidFill>
                <a:latin typeface="+mj-lt"/>
              </a:rPr>
              <a:t>“</a:t>
            </a:r>
          </a:p>
          <a:p>
            <a:pPr marL="900113">
              <a:spcAft>
                <a:spcPts val="300"/>
              </a:spcAft>
            </a:pPr>
            <a:r>
              <a:rPr lang="sk-SK" i="1" dirty="0">
                <a:solidFill>
                  <a:srgbClr val="290126"/>
                </a:solidFill>
                <a:latin typeface="+mj-lt"/>
              </a:rPr>
              <a:t>„Ja som vlastne získala ubezpečenie, že </a:t>
            </a:r>
            <a:r>
              <a:rPr lang="sk-SK" b="1" i="1" dirty="0">
                <a:solidFill>
                  <a:srgbClr val="290126"/>
                </a:solidFill>
                <a:latin typeface="+mj-lt"/>
              </a:rPr>
              <a:t>ja nie som nenormálna</a:t>
            </a:r>
            <a:r>
              <a:rPr lang="sk-SK" i="1" dirty="0">
                <a:solidFill>
                  <a:srgbClr val="290126"/>
                </a:solidFill>
                <a:latin typeface="+mj-lt"/>
              </a:rPr>
              <a:t>...“</a:t>
            </a:r>
          </a:p>
          <a:p>
            <a:pPr marL="536575">
              <a:spcAft>
                <a:spcPts val="300"/>
              </a:spcAft>
            </a:pPr>
            <a:r>
              <a:rPr lang="sk-SK" b="1" dirty="0">
                <a:solidFill>
                  <a:srgbClr val="290126"/>
                </a:solidFill>
              </a:rPr>
              <a:t>Miesto pochopenia dynamiky partnerského násilia</a:t>
            </a:r>
          </a:p>
          <a:p>
            <a:pPr marL="900113">
              <a:spcAft>
                <a:spcPts val="300"/>
              </a:spcAft>
            </a:pPr>
            <a:r>
              <a:rPr lang="sk-SK" i="1" dirty="0">
                <a:solidFill>
                  <a:srgbClr val="290126"/>
                </a:solidFill>
                <a:latin typeface="+mj-lt"/>
              </a:rPr>
              <a:t>„...ona mi aj presne tá žienka vysvetlila, </a:t>
            </a:r>
            <a:r>
              <a:rPr lang="sk-SK" b="1" i="1" dirty="0">
                <a:solidFill>
                  <a:srgbClr val="290126"/>
                </a:solidFill>
                <a:latin typeface="+mj-lt"/>
              </a:rPr>
              <a:t>prečo sa to dialo</a:t>
            </a:r>
            <a:r>
              <a:rPr lang="sk-SK" i="1" dirty="0">
                <a:solidFill>
                  <a:srgbClr val="290126"/>
                </a:solidFill>
                <a:latin typeface="+mj-lt"/>
              </a:rPr>
              <a:t>, že ... tá špirála sa proste zužovala a zužovala a zužovala.“</a:t>
            </a:r>
          </a:p>
          <a:p>
            <a:pPr marL="536575">
              <a:spcAft>
                <a:spcPts val="300"/>
              </a:spcAft>
            </a:pPr>
            <a:r>
              <a:rPr lang="sk-SK" b="1" dirty="0">
                <a:solidFill>
                  <a:srgbClr val="290126"/>
                </a:solidFill>
              </a:rPr>
              <a:t>Miesto hľadania stratégií zvládania a riešenia</a:t>
            </a:r>
          </a:p>
          <a:p>
            <a:pPr marL="900113">
              <a:spcAft>
                <a:spcPts val="300"/>
              </a:spcAft>
            </a:pPr>
            <a:r>
              <a:rPr lang="sk-SK" i="1" dirty="0">
                <a:solidFill>
                  <a:srgbClr val="290126"/>
                </a:solidFill>
                <a:latin typeface="+mj-lt"/>
              </a:rPr>
              <a:t>„</a:t>
            </a:r>
            <a:r>
              <a:rPr lang="sk-SK" b="1" i="1" dirty="0">
                <a:solidFill>
                  <a:srgbClr val="290126"/>
                </a:solidFill>
                <a:latin typeface="+mj-lt"/>
              </a:rPr>
              <a:t>Nenaliehali</a:t>
            </a:r>
            <a:r>
              <a:rPr lang="sk-SK" i="1" dirty="0">
                <a:solidFill>
                  <a:srgbClr val="290126"/>
                </a:solidFill>
                <a:latin typeface="+mj-lt"/>
              </a:rPr>
              <a:t> ..., že musíte odísť, </a:t>
            </a:r>
            <a:r>
              <a:rPr lang="sk-SK" b="1" i="1" dirty="0">
                <a:solidFill>
                  <a:srgbClr val="290126"/>
                </a:solidFill>
                <a:latin typeface="+mj-lt"/>
              </a:rPr>
              <a:t>ale pochopila som ..., že naozaj iná šanca nie je</a:t>
            </a:r>
            <a:r>
              <a:rPr lang="sk-SK" i="1" dirty="0">
                <a:solidFill>
                  <a:srgbClr val="290126"/>
                </a:solidFill>
                <a:latin typeface="+mj-lt"/>
              </a:rPr>
              <a:t>.“ </a:t>
            </a:r>
          </a:p>
          <a:p>
            <a:pPr marL="900113">
              <a:spcAft>
                <a:spcPts val="300"/>
              </a:spcAft>
            </a:pPr>
            <a:r>
              <a:rPr lang="sk-SK" i="1" dirty="0">
                <a:solidFill>
                  <a:srgbClr val="290126"/>
                </a:solidFill>
                <a:latin typeface="+mj-lt"/>
              </a:rPr>
              <a:t>„...som ho konfrontovala s niečím, čo mi povedali deti, tak zase som dala deti do toho. </a:t>
            </a:r>
            <a:r>
              <a:rPr lang="sk-SK" b="1" i="1" dirty="0">
                <a:solidFill>
                  <a:srgbClr val="290126"/>
                </a:solidFill>
                <a:latin typeface="+mj-lt"/>
              </a:rPr>
              <a:t>Čo už nechcem robiť. Ani to nerobím</a:t>
            </a:r>
            <a:r>
              <a:rPr lang="sk-SK" i="1" dirty="0">
                <a:solidFill>
                  <a:srgbClr val="290126"/>
                </a:solidFill>
                <a:latin typeface="+mj-lt"/>
              </a:rPr>
              <a:t>.“</a:t>
            </a:r>
          </a:p>
          <a:p>
            <a:pPr marL="536575">
              <a:spcAft>
                <a:spcPts val="300"/>
              </a:spcAft>
            </a:pPr>
            <a:r>
              <a:rPr lang="sk-SK" b="1" dirty="0">
                <a:solidFill>
                  <a:srgbClr val="290126"/>
                </a:solidFill>
              </a:rPr>
              <a:t>Miesto praktických rád a sprevádzania</a:t>
            </a:r>
          </a:p>
          <a:p>
            <a:pPr marL="900113">
              <a:spcAft>
                <a:spcPts val="300"/>
              </a:spcAft>
            </a:pPr>
            <a:r>
              <a:rPr lang="sk-SK" i="1" dirty="0">
                <a:solidFill>
                  <a:srgbClr val="290126"/>
                </a:solidFill>
                <a:latin typeface="+mj-lt"/>
              </a:rPr>
              <a:t>„...čo treba zbaliť, čo treba zobrať, ako to riešiť, ... jedno s druhým. </a:t>
            </a:r>
            <a:r>
              <a:rPr lang="sk-SK" b="1" i="1" dirty="0">
                <a:solidFill>
                  <a:srgbClr val="290126"/>
                </a:solidFill>
                <a:latin typeface="+mj-lt"/>
              </a:rPr>
              <a:t>Bežný človek nevie, čo mu treba.</a:t>
            </a:r>
            <a:r>
              <a:rPr lang="sk-SK" i="1" dirty="0">
                <a:solidFill>
                  <a:srgbClr val="290126"/>
                </a:solidFill>
                <a:latin typeface="+mj-lt"/>
              </a:rPr>
              <a:t>“</a:t>
            </a:r>
          </a:p>
          <a:p>
            <a:pPr marL="900113" indent="-363538">
              <a:spcAft>
                <a:spcPts val="300"/>
              </a:spcAft>
            </a:pPr>
            <a:endParaRPr lang="sk-SK" i="1" dirty="0">
              <a:solidFill>
                <a:srgbClr val="290126"/>
              </a:solidFill>
              <a:latin typeface="+mj-lt"/>
            </a:endParaRPr>
          </a:p>
          <a:p>
            <a:pPr marL="900113">
              <a:spcAft>
                <a:spcPts val="300"/>
              </a:spcAft>
            </a:pPr>
            <a:endParaRPr lang="sk-SK" b="1" dirty="0">
              <a:solidFill>
                <a:srgbClr val="290126"/>
              </a:solidFill>
              <a:latin typeface="+mj-lt"/>
            </a:endParaRPr>
          </a:p>
        </p:txBody>
      </p:sp>
    </p:spTree>
    <p:extLst>
      <p:ext uri="{BB962C8B-B14F-4D97-AF65-F5344CB8AC3E}">
        <p14:creationId xmlns:p14="http://schemas.microsoft.com/office/powerpoint/2010/main" val="335011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Výsledky výskumu na Slovensku: Osobitosti BŽD</a:t>
            </a:r>
          </a:p>
        </p:txBody>
      </p:sp>
      <p:sp>
        <p:nvSpPr>
          <p:cNvPr id="9" name="BlokTextu 8"/>
          <p:cNvSpPr txBox="1"/>
          <p:nvPr/>
        </p:nvSpPr>
        <p:spPr>
          <a:xfrm>
            <a:off x="-1" y="1890958"/>
            <a:ext cx="9126421" cy="4685898"/>
          </a:xfrm>
          <a:prstGeom prst="rect">
            <a:avLst/>
          </a:prstGeom>
          <a:noFill/>
        </p:spPr>
        <p:txBody>
          <a:bodyPr wrap="square" rtlCol="0">
            <a:spAutoFit/>
          </a:bodyPr>
          <a:lstStyle/>
          <a:p>
            <a:pPr marL="536575">
              <a:spcAft>
                <a:spcPts val="300"/>
              </a:spcAft>
            </a:pPr>
            <a:r>
              <a:rPr lang="sk-SK" b="1" dirty="0">
                <a:solidFill>
                  <a:srgbClr val="290126"/>
                </a:solidFill>
                <a:latin typeface="+mj-lt"/>
              </a:rPr>
              <a:t>Bezpečný ženský dom: typicky ZNB vyhradené len pre ŽZN a ich deti</a:t>
            </a:r>
          </a:p>
          <a:p>
            <a:pPr marL="536575">
              <a:spcAft>
                <a:spcPts val="300"/>
              </a:spcAft>
            </a:pPr>
            <a:endParaRPr lang="sk-SK" sz="700" dirty="0">
              <a:solidFill>
                <a:srgbClr val="290126"/>
              </a:solidFill>
              <a:latin typeface="+mj-lt"/>
            </a:endParaRPr>
          </a:p>
          <a:p>
            <a:pPr marL="536575">
              <a:spcAft>
                <a:spcPts val="300"/>
              </a:spcAft>
            </a:pPr>
            <a:r>
              <a:rPr lang="sk-SK" dirty="0">
                <a:solidFill>
                  <a:srgbClr val="290126"/>
                </a:solidFill>
                <a:latin typeface="+mj-lt"/>
              </a:rPr>
              <a:t>POZITÍVA:</a:t>
            </a:r>
          </a:p>
          <a:p>
            <a:pPr marL="1160463" indent="-260350">
              <a:spcAft>
                <a:spcPts val="300"/>
              </a:spcAft>
              <a:buFontTx/>
              <a:buChar char="-"/>
            </a:pPr>
            <a:r>
              <a:rPr lang="sk-SK" dirty="0">
                <a:solidFill>
                  <a:srgbClr val="290126"/>
                </a:solidFill>
                <a:latin typeface="+mj-lt"/>
              </a:rPr>
              <a:t>riešenie ekonomickej núdze /zabezpečenie ubytovania </a:t>
            </a:r>
          </a:p>
          <a:p>
            <a:pPr marL="1160463" indent="-260350">
              <a:spcAft>
                <a:spcPts val="300"/>
              </a:spcAft>
              <a:buFontTx/>
              <a:buChar char="-"/>
            </a:pPr>
            <a:r>
              <a:rPr lang="sk-SK" dirty="0">
                <a:solidFill>
                  <a:srgbClr val="290126"/>
                </a:solidFill>
                <a:latin typeface="+mj-lt"/>
              </a:rPr>
              <a:t>riešenie bezpečia a ochrany pred násilím a prenasledovaním (aj deti)</a:t>
            </a:r>
          </a:p>
          <a:p>
            <a:pPr marL="1160463" indent="-260350">
              <a:spcAft>
                <a:spcPts val="300"/>
              </a:spcAft>
              <a:buFontTx/>
              <a:buChar char="-"/>
            </a:pPr>
            <a:r>
              <a:rPr lang="sk-SK" dirty="0">
                <a:solidFill>
                  <a:srgbClr val="290126"/>
                </a:solidFill>
                <a:latin typeface="+mj-lt"/>
              </a:rPr>
              <a:t>pomoc pri zotavovaní sa detí (psychologické služby a aktivity pre deti)</a:t>
            </a:r>
          </a:p>
          <a:p>
            <a:pPr marL="1160463" indent="-260350">
              <a:spcAft>
                <a:spcPts val="300"/>
              </a:spcAft>
              <a:buFontTx/>
              <a:buChar char="-"/>
            </a:pPr>
            <a:r>
              <a:rPr lang="sk-SK" dirty="0">
                <a:solidFill>
                  <a:srgbClr val="290126"/>
                </a:solidFill>
                <a:latin typeface="+mj-lt"/>
              </a:rPr>
              <a:t>získanie pokoja a času na zotavenie (aj deti) </a:t>
            </a:r>
          </a:p>
          <a:p>
            <a:pPr marL="1160463" indent="-260350">
              <a:spcAft>
                <a:spcPts val="300"/>
              </a:spcAft>
              <a:buFontTx/>
              <a:buChar char="-"/>
            </a:pPr>
            <a:r>
              <a:rPr lang="sk-SK" dirty="0">
                <a:solidFill>
                  <a:srgbClr val="290126"/>
                </a:solidFill>
                <a:latin typeface="+mj-lt"/>
              </a:rPr>
              <a:t>dostupnosť poradenských pracovníčok a vzťahy s nimi</a:t>
            </a:r>
          </a:p>
          <a:p>
            <a:pPr marL="536575">
              <a:spcAft>
                <a:spcPts val="300"/>
              </a:spcAft>
            </a:pPr>
            <a:endParaRPr lang="sk-SK" sz="600" dirty="0">
              <a:solidFill>
                <a:srgbClr val="290126"/>
              </a:solidFill>
              <a:latin typeface="+mj-lt"/>
            </a:endParaRPr>
          </a:p>
          <a:p>
            <a:pPr marL="536575">
              <a:spcAft>
                <a:spcPts val="300"/>
              </a:spcAft>
            </a:pPr>
            <a:r>
              <a:rPr lang="sk-SK" dirty="0">
                <a:solidFill>
                  <a:srgbClr val="290126"/>
                </a:solidFill>
                <a:latin typeface="+mj-lt"/>
              </a:rPr>
              <a:t>NEGATÍVA</a:t>
            </a:r>
          </a:p>
          <a:p>
            <a:pPr marL="1160463" indent="-260350">
              <a:spcAft>
                <a:spcPts val="300"/>
              </a:spcAft>
              <a:buFontTx/>
              <a:buChar char="-"/>
            </a:pPr>
            <a:r>
              <a:rPr lang="sk-SK" dirty="0">
                <a:solidFill>
                  <a:srgbClr val="290126"/>
                </a:solidFill>
                <a:latin typeface="+mj-lt"/>
              </a:rPr>
              <a:t>zníženie ekonomického štandardu</a:t>
            </a:r>
          </a:p>
          <a:p>
            <a:pPr marL="1160463" indent="-260350">
              <a:spcAft>
                <a:spcPts val="300"/>
              </a:spcAft>
              <a:buFontTx/>
              <a:buChar char="-"/>
            </a:pPr>
            <a:r>
              <a:rPr lang="sk-SK" dirty="0">
                <a:solidFill>
                  <a:srgbClr val="290126"/>
                </a:solidFill>
                <a:latin typeface="+mj-lt"/>
              </a:rPr>
              <a:t>nedostatok súkromia (aj deti)</a:t>
            </a:r>
          </a:p>
          <a:p>
            <a:pPr marL="1160463" indent="-260350">
              <a:spcAft>
                <a:spcPts val="300"/>
              </a:spcAft>
              <a:buFontTx/>
              <a:buChar char="-"/>
            </a:pPr>
            <a:r>
              <a:rPr lang="sk-SK" dirty="0">
                <a:solidFill>
                  <a:srgbClr val="290126"/>
                </a:solidFill>
                <a:latin typeface="+mj-lt"/>
              </a:rPr>
              <a:t>obmedzujúce pravidlá v konkrétnych BŽD (užívanie spoločných priestorov alebo kontrola príchodov/odchodov)</a:t>
            </a:r>
          </a:p>
          <a:p>
            <a:pPr marL="1160463" indent="-260350">
              <a:spcAft>
                <a:spcPts val="300"/>
              </a:spcAft>
              <a:buFontTx/>
              <a:buChar char="-"/>
            </a:pPr>
            <a:r>
              <a:rPr lang="sk-SK" dirty="0">
                <a:solidFill>
                  <a:srgbClr val="290126"/>
                </a:solidFill>
                <a:latin typeface="+mj-lt"/>
              </a:rPr>
              <a:t>staršie deti: nedostatok priestoru na zmysluplné využívanie voľného času a obmedzujúce pravidlá</a:t>
            </a:r>
          </a:p>
        </p:txBody>
      </p:sp>
    </p:spTree>
    <p:extLst>
      <p:ext uri="{BB962C8B-B14F-4D97-AF65-F5344CB8AC3E}">
        <p14:creationId xmlns:p14="http://schemas.microsoft.com/office/powerpoint/2010/main" val="145122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562788"/>
          </a:xfrm>
          <a:prstGeom prst="rect">
            <a:avLst/>
          </a:prstGeom>
          <a:noFill/>
        </p:spPr>
        <p:txBody>
          <a:bodyPr wrap="square" rtlCol="0">
            <a:spAutoFit/>
          </a:bodyPr>
          <a:lstStyle/>
          <a:p>
            <a:pPr marL="536575">
              <a:spcAft>
                <a:spcPts val="300"/>
              </a:spcAft>
            </a:pPr>
            <a:r>
              <a:rPr lang="sk-SK" b="1" dirty="0">
                <a:solidFill>
                  <a:srgbClr val="290126"/>
                </a:solidFill>
                <a:latin typeface="+mj-lt"/>
              </a:rPr>
              <a:t>Skúsenosti s verejnými inštitúciami</a:t>
            </a:r>
          </a:p>
          <a:p>
            <a:pPr marL="1160463" indent="-260350">
              <a:spcAft>
                <a:spcPts val="300"/>
              </a:spcAft>
              <a:buFontTx/>
              <a:buChar char="-"/>
            </a:pPr>
            <a:r>
              <a:rPr lang="sk-SK" dirty="0">
                <a:solidFill>
                  <a:srgbClr val="290126"/>
                </a:solidFill>
                <a:latin typeface="+mj-lt"/>
              </a:rPr>
              <a:t>najčastejšie s políciou, orgánmi sociálnoprávnej ochrany detí a sociálnou kuratelou a súdmi, najmä v oblasti rodinného práva – rodičovskej starostlivosti</a:t>
            </a:r>
          </a:p>
          <a:p>
            <a:pPr marL="536575">
              <a:spcAft>
                <a:spcPts val="300"/>
              </a:spcAft>
            </a:pPr>
            <a:endParaRPr lang="sk-SK" sz="600" dirty="0">
              <a:solidFill>
                <a:srgbClr val="290126"/>
              </a:solidFill>
              <a:latin typeface="+mj-lt"/>
            </a:endParaRPr>
          </a:p>
          <a:p>
            <a:pPr marL="536575">
              <a:spcAft>
                <a:spcPts val="300"/>
              </a:spcAft>
            </a:pPr>
            <a:r>
              <a:rPr lang="sk-SK" dirty="0">
                <a:solidFill>
                  <a:srgbClr val="290126"/>
                </a:solidFill>
                <a:latin typeface="+mj-lt"/>
              </a:rPr>
              <a:t>CHARAKTERISTIKA</a:t>
            </a:r>
          </a:p>
          <a:p>
            <a:pPr marL="900113" indent="-363538">
              <a:spcAft>
                <a:spcPts val="300"/>
              </a:spcAft>
              <a:buFont typeface="Wingdings" panose="05000000000000000000" pitchFamily="2" charset="2"/>
              <a:buChar char="Ø"/>
            </a:pPr>
            <a:r>
              <a:rPr lang="sk-SK" dirty="0">
                <a:solidFill>
                  <a:srgbClr val="290126"/>
                </a:solidFill>
                <a:latin typeface="+mj-lt"/>
              </a:rPr>
              <a:t>systémová nesúrodosť = nejednotnosť postupov</a:t>
            </a:r>
          </a:p>
          <a:p>
            <a:pPr marL="900113" indent="-363538">
              <a:spcAft>
                <a:spcPts val="300"/>
              </a:spcAft>
              <a:buFont typeface="Wingdings" panose="05000000000000000000" pitchFamily="2" charset="2"/>
              <a:buChar char="Ø"/>
            </a:pPr>
            <a:r>
              <a:rPr lang="sk-SK" dirty="0">
                <a:solidFill>
                  <a:srgbClr val="290126"/>
                </a:solidFill>
                <a:latin typeface="+mj-lt"/>
              </a:rPr>
              <a:t>nedostatok koordinácie medzi jednotlivými inštitúciami </a:t>
            </a:r>
          </a:p>
          <a:p>
            <a:pPr marL="900113">
              <a:spcAft>
                <a:spcPts val="300"/>
              </a:spcAft>
            </a:pPr>
            <a:endParaRPr lang="sk-SK" dirty="0">
              <a:solidFill>
                <a:srgbClr val="290126"/>
              </a:solidFill>
              <a:latin typeface="+mj-lt"/>
            </a:endParaRPr>
          </a:p>
          <a:p>
            <a:pPr marL="1611313" indent="-711200">
              <a:spcAft>
                <a:spcPts val="300"/>
              </a:spcAft>
            </a:pPr>
            <a:r>
              <a:rPr lang="sk-SK" dirty="0">
                <a:solidFill>
                  <a:srgbClr val="290126"/>
                </a:solidFill>
                <a:latin typeface="+mj-lt"/>
              </a:rPr>
              <a:t>POZITÍVNE SKÚSENOSTI</a:t>
            </a:r>
          </a:p>
          <a:p>
            <a:pPr marL="1436688" indent="-361950">
              <a:spcAft>
                <a:spcPts val="300"/>
              </a:spcAft>
              <a:buFontTx/>
              <a:buChar char="-"/>
            </a:pPr>
            <a:r>
              <a:rPr lang="sk-SK" dirty="0">
                <a:solidFill>
                  <a:srgbClr val="290126"/>
                </a:solidFill>
                <a:latin typeface="+mj-lt"/>
              </a:rPr>
              <a:t>empatický prístup </a:t>
            </a:r>
          </a:p>
          <a:p>
            <a:pPr marL="1436688" indent="-361950">
              <a:spcAft>
                <a:spcPts val="300"/>
              </a:spcAft>
              <a:buFontTx/>
              <a:buChar char="-"/>
            </a:pPr>
            <a:r>
              <a:rPr lang="sk-SK" dirty="0">
                <a:solidFill>
                  <a:srgbClr val="290126"/>
                </a:solidFill>
                <a:latin typeface="+mj-lt"/>
              </a:rPr>
              <a:t>profesionálny postup </a:t>
            </a:r>
          </a:p>
          <a:p>
            <a:pPr marL="1611313" indent="-711200">
              <a:spcAft>
                <a:spcPts val="300"/>
              </a:spcAft>
              <a:buFontTx/>
              <a:buChar char="-"/>
            </a:pPr>
            <a:endParaRPr lang="sk-SK" dirty="0">
              <a:solidFill>
                <a:srgbClr val="290126"/>
              </a:solidFill>
              <a:latin typeface="+mj-lt"/>
            </a:endParaRPr>
          </a:p>
          <a:p>
            <a:pPr marL="1611313" indent="-711200">
              <a:spcAft>
                <a:spcPts val="300"/>
              </a:spcAft>
            </a:pPr>
            <a:r>
              <a:rPr lang="sk-SK" dirty="0">
                <a:solidFill>
                  <a:srgbClr val="290126"/>
                </a:solidFill>
                <a:latin typeface="+mj-lt"/>
              </a:rPr>
              <a:t>NEGATÍVNE SKÚSENOSTI</a:t>
            </a:r>
          </a:p>
          <a:p>
            <a:pPr marL="1436688" indent="-361950">
              <a:spcAft>
                <a:spcPts val="300"/>
              </a:spcAft>
              <a:buFontTx/>
              <a:buChar char="-"/>
            </a:pPr>
            <a:r>
              <a:rPr lang="sk-SK" dirty="0">
                <a:solidFill>
                  <a:srgbClr val="290126"/>
                </a:solidFill>
                <a:latin typeface="+mj-lt"/>
              </a:rPr>
              <a:t>zľahčovanie alebo spochybnenie skúseností</a:t>
            </a:r>
          </a:p>
          <a:p>
            <a:pPr marL="1436688" indent="-361950">
              <a:spcAft>
                <a:spcPts val="300"/>
              </a:spcAft>
              <a:buFontTx/>
              <a:buChar char="-"/>
            </a:pPr>
            <a:r>
              <a:rPr lang="sk-SK" dirty="0">
                <a:solidFill>
                  <a:srgbClr val="290126"/>
                </a:solidFill>
                <a:latin typeface="+mj-lt"/>
              </a:rPr>
              <a:t>retraumatizácia</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4229738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516621"/>
          </a:xfrm>
          <a:prstGeom prst="rect">
            <a:avLst/>
          </a:prstGeom>
          <a:noFill/>
        </p:spPr>
        <p:txBody>
          <a:bodyPr wrap="square" rtlCol="0">
            <a:spAutoFit/>
          </a:bodyPr>
          <a:lstStyle/>
          <a:p>
            <a:pPr marL="536575">
              <a:spcAft>
                <a:spcPts val="300"/>
              </a:spcAft>
            </a:pPr>
            <a:r>
              <a:rPr lang="sk-SK" b="1" dirty="0">
                <a:solidFill>
                  <a:srgbClr val="290126"/>
                </a:solidFill>
              </a:rPr>
              <a:t>Empatia (polícia)</a:t>
            </a:r>
          </a:p>
          <a:p>
            <a:pPr marL="900113">
              <a:spcAft>
                <a:spcPts val="300"/>
              </a:spcAft>
            </a:pPr>
            <a:r>
              <a:rPr lang="sk-SK" i="1" dirty="0">
                <a:solidFill>
                  <a:srgbClr val="290126"/>
                </a:solidFill>
                <a:latin typeface="+mj-lt"/>
              </a:rPr>
              <a:t>„ale dokonca aj ten pán policajt alebo policajtka ... </a:t>
            </a:r>
            <a:r>
              <a:rPr lang="sk-SK" b="1" i="1" dirty="0">
                <a:solidFill>
                  <a:srgbClr val="290126"/>
                </a:solidFill>
                <a:latin typeface="+mj-lt"/>
              </a:rPr>
              <a:t>vedeli to pochopiť</a:t>
            </a:r>
            <a:r>
              <a:rPr lang="sk-SK" i="1" dirty="0">
                <a:solidFill>
                  <a:srgbClr val="290126"/>
                </a:solidFill>
                <a:latin typeface="+mj-lt"/>
              </a:rPr>
              <a:t>, že čím si asi prechádzam ... a že toto bude na dlho ... ale vždy stáli na mojej strane.“</a:t>
            </a:r>
          </a:p>
          <a:p>
            <a:pPr marL="536575" indent="-1588">
              <a:spcAft>
                <a:spcPts val="300"/>
              </a:spcAft>
            </a:pPr>
            <a:r>
              <a:rPr lang="sk-SK" b="1" dirty="0" err="1">
                <a:solidFill>
                  <a:srgbClr val="290126"/>
                </a:solidFill>
              </a:rPr>
              <a:t>Bagatelizácia</a:t>
            </a:r>
            <a:r>
              <a:rPr lang="sk-SK" b="1" dirty="0">
                <a:solidFill>
                  <a:srgbClr val="290126"/>
                </a:solidFill>
              </a:rPr>
              <a:t> (polícia)</a:t>
            </a:r>
          </a:p>
          <a:p>
            <a:pPr marL="900113" indent="-7938">
              <a:spcAft>
                <a:spcPts val="300"/>
              </a:spcAft>
            </a:pPr>
            <a:r>
              <a:rPr lang="sk-SK" i="1" dirty="0">
                <a:solidFill>
                  <a:srgbClr val="290126"/>
                </a:solidFill>
                <a:latin typeface="+mj-lt"/>
              </a:rPr>
              <a:t>„Také otázky mi dávali. „Joj, pani, viete, </a:t>
            </a:r>
            <a:r>
              <a:rPr lang="sk-SK" b="1" i="1" dirty="0">
                <a:solidFill>
                  <a:srgbClr val="290126"/>
                </a:solidFill>
                <a:latin typeface="+mj-lt"/>
              </a:rPr>
              <a:t>cigáni oni horšie žijú, čo vám sa deje to </a:t>
            </a:r>
            <a:r>
              <a:rPr lang="sk-SK" b="1" i="1" dirty="0" err="1">
                <a:solidFill>
                  <a:srgbClr val="290126"/>
                </a:solidFill>
                <a:latin typeface="+mj-lt"/>
              </a:rPr>
              <a:t>neni</a:t>
            </a:r>
            <a:r>
              <a:rPr lang="sk-SK" b="1" i="1" dirty="0">
                <a:solidFill>
                  <a:srgbClr val="290126"/>
                </a:solidFill>
                <a:latin typeface="+mj-lt"/>
              </a:rPr>
              <a:t> až také zlé</a:t>
            </a:r>
            <a:r>
              <a:rPr lang="sk-SK" i="1" dirty="0">
                <a:solidFill>
                  <a:srgbClr val="290126"/>
                </a:solidFill>
                <a:latin typeface="+mj-lt"/>
              </a:rPr>
              <a:t>.“ Som na nich pozerala, preboha, on ma celých dvadsaťdva rokov týra...“</a:t>
            </a:r>
          </a:p>
          <a:p>
            <a:pPr marL="536575" indent="-1588">
              <a:spcAft>
                <a:spcPts val="300"/>
              </a:spcAft>
            </a:pPr>
            <a:r>
              <a:rPr lang="sk-SK" b="1" dirty="0">
                <a:solidFill>
                  <a:srgbClr val="290126"/>
                </a:solidFill>
              </a:rPr>
              <a:t>Odhováranie od podania TO a extenzívne získavanie informácií pri podávaní TO (polícia)</a:t>
            </a:r>
          </a:p>
          <a:p>
            <a:pPr marL="900113" indent="-7938">
              <a:spcAft>
                <a:spcPts val="300"/>
              </a:spcAft>
            </a:pPr>
            <a:r>
              <a:rPr lang="sk-SK" i="1" dirty="0">
                <a:solidFill>
                  <a:srgbClr val="290126"/>
                </a:solidFill>
                <a:latin typeface="+mj-lt"/>
              </a:rPr>
              <a:t>„ ... ja som </a:t>
            </a:r>
            <a:r>
              <a:rPr lang="sk-SK" b="1" i="1" dirty="0">
                <a:solidFill>
                  <a:srgbClr val="290126"/>
                </a:solidFill>
                <a:latin typeface="+mj-lt"/>
              </a:rPr>
              <a:t>50 minút presviedčala kriminalistov </a:t>
            </a:r>
            <a:r>
              <a:rPr lang="sk-SK" i="1" dirty="0">
                <a:solidFill>
                  <a:srgbClr val="290126"/>
                </a:solidFill>
                <a:latin typeface="+mj-lt"/>
              </a:rPr>
              <a:t>o tom, že manžel mi vážne ubližuje, </a:t>
            </a:r>
            <a:r>
              <a:rPr lang="sk-SK" b="1" i="1" dirty="0">
                <a:solidFill>
                  <a:srgbClr val="290126"/>
                </a:solidFill>
                <a:latin typeface="+mj-lt"/>
              </a:rPr>
              <a:t>nechceli to spísať</a:t>
            </a:r>
            <a:r>
              <a:rPr lang="sk-SK" i="1" dirty="0">
                <a:solidFill>
                  <a:srgbClr val="290126"/>
                </a:solidFill>
                <a:latin typeface="+mj-lt"/>
              </a:rPr>
              <a:t>, viete si predstaviť 50 minút rozprávať, aby niečo spísali?“ </a:t>
            </a:r>
          </a:p>
          <a:p>
            <a:pPr marL="536575" indent="-1588">
              <a:spcAft>
                <a:spcPts val="300"/>
              </a:spcAft>
            </a:pPr>
            <a:r>
              <a:rPr lang="sk-SK" b="1" dirty="0">
                <a:solidFill>
                  <a:srgbClr val="290126"/>
                </a:solidFill>
              </a:rPr>
              <a:t>Dvojaký meter – lokálne väzby ex-partnerov (polícia)</a:t>
            </a:r>
          </a:p>
          <a:p>
            <a:pPr marL="900113" indent="-7938">
              <a:spcAft>
                <a:spcPts val="300"/>
              </a:spcAft>
            </a:pPr>
            <a:r>
              <a:rPr lang="sk-SK" i="1" dirty="0">
                <a:solidFill>
                  <a:srgbClr val="290126"/>
                </a:solidFill>
                <a:latin typeface="+mj-lt"/>
              </a:rPr>
              <a:t>„Na mňa </a:t>
            </a:r>
            <a:r>
              <a:rPr lang="sk-SK" b="1" i="1" dirty="0">
                <a:solidFill>
                  <a:srgbClr val="290126"/>
                </a:solidFill>
                <a:latin typeface="+mj-lt"/>
              </a:rPr>
              <a:t>bývalý podával toľko trestných oznámení</a:t>
            </a:r>
            <a:r>
              <a:rPr lang="sk-SK" i="1" dirty="0">
                <a:solidFill>
                  <a:srgbClr val="290126"/>
                </a:solidFill>
                <a:latin typeface="+mj-lt"/>
              </a:rPr>
              <a:t>, ... asi 15 ... </a:t>
            </a:r>
            <a:r>
              <a:rPr lang="sk-SK" b="1" i="1" dirty="0">
                <a:solidFill>
                  <a:srgbClr val="290126"/>
                </a:solidFill>
                <a:latin typeface="+mj-lt"/>
              </a:rPr>
              <a:t>Vždy mu to polícia vzala </a:t>
            </a:r>
            <a:r>
              <a:rPr lang="sk-SK" i="1" dirty="0">
                <a:solidFill>
                  <a:srgbClr val="290126"/>
                </a:solidFill>
                <a:latin typeface="+mj-lt"/>
              </a:rPr>
              <a:t>a to mi už len zavolali, ... že mám ísť vypovedať. Pričom </a:t>
            </a:r>
            <a:r>
              <a:rPr lang="sk-SK" b="1" i="1" dirty="0">
                <a:solidFill>
                  <a:srgbClr val="290126"/>
                </a:solidFill>
                <a:latin typeface="+mj-lt"/>
              </a:rPr>
              <a:t>keď ja som ... chcela podať trestné oznámenie, tak mi ho polícia neprebrala</a:t>
            </a:r>
            <a:r>
              <a:rPr lang="sk-SK" i="1" dirty="0">
                <a:solidFill>
                  <a:srgbClr val="290126"/>
                </a:solidFill>
                <a:latin typeface="+mj-lt"/>
              </a:rPr>
              <a:t>. Proste mi povedali, že to </a:t>
            </a:r>
            <a:r>
              <a:rPr lang="sk-SK" b="1" i="1" dirty="0">
                <a:solidFill>
                  <a:srgbClr val="290126"/>
                </a:solidFill>
                <a:latin typeface="+mj-lt"/>
              </a:rPr>
              <a:t>budem ľutovať</a:t>
            </a:r>
            <a:r>
              <a:rPr lang="sk-SK" i="1" dirty="0">
                <a:solidFill>
                  <a:srgbClr val="290126"/>
                </a:solidFill>
                <a:latin typeface="+mj-lt"/>
              </a:rPr>
              <a:t>, ešte budem </a:t>
            </a:r>
            <a:r>
              <a:rPr lang="sk-SK" b="1" i="1" dirty="0">
                <a:solidFill>
                  <a:srgbClr val="290126"/>
                </a:solidFill>
                <a:latin typeface="+mj-lt"/>
              </a:rPr>
              <a:t>nejaké poplatky platiť</a:t>
            </a:r>
            <a:r>
              <a:rPr lang="sk-SK" i="1" dirty="0">
                <a:solidFill>
                  <a:srgbClr val="290126"/>
                </a:solidFill>
                <a:latin typeface="+mj-lt"/>
              </a:rPr>
              <a:t>, </a:t>
            </a:r>
            <a:r>
              <a:rPr lang="sk-SK" i="1" u="sng" dirty="0">
                <a:solidFill>
                  <a:srgbClr val="290126"/>
                </a:solidFill>
                <a:latin typeface="+mj-lt"/>
              </a:rPr>
              <a:t>a to som len išla podať trestné oznámenie za neplatenie výživného</a:t>
            </a:r>
            <a:r>
              <a:rPr lang="sk-SK" i="1" dirty="0">
                <a:solidFill>
                  <a:srgbClr val="290126"/>
                </a:solidFill>
                <a:latin typeface="+mj-lt"/>
              </a:rPr>
              <a:t> na neho...“</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3502541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670509"/>
          </a:xfrm>
          <a:prstGeom prst="rect">
            <a:avLst/>
          </a:prstGeom>
          <a:noFill/>
        </p:spPr>
        <p:txBody>
          <a:bodyPr wrap="square" rtlCol="0">
            <a:spAutoFit/>
          </a:bodyPr>
          <a:lstStyle/>
          <a:p>
            <a:pPr marL="536575">
              <a:spcAft>
                <a:spcPts val="300"/>
              </a:spcAft>
            </a:pPr>
            <a:r>
              <a:rPr lang="sk-SK" b="1" dirty="0">
                <a:solidFill>
                  <a:srgbClr val="290126"/>
                </a:solidFill>
              </a:rPr>
              <a:t>Nasmerovanie do špecializovaných služieb (SPOSK)</a:t>
            </a:r>
          </a:p>
          <a:p>
            <a:pPr marL="900113">
              <a:spcAft>
                <a:spcPts val="300"/>
              </a:spcAft>
            </a:pPr>
            <a:r>
              <a:rPr lang="sk-SK" i="1" dirty="0">
                <a:solidFill>
                  <a:srgbClr val="290126"/>
                </a:solidFill>
                <a:latin typeface="+mj-lt"/>
              </a:rPr>
              <a:t>„Ono naozaj tie </a:t>
            </a:r>
            <a:r>
              <a:rPr lang="sk-SK" b="1" i="1" dirty="0">
                <a:solidFill>
                  <a:srgbClr val="290126"/>
                </a:solidFill>
                <a:latin typeface="+mj-lt"/>
              </a:rPr>
              <a:t>kurátorky vedia pomôcť, vysvetliť</a:t>
            </a:r>
            <a:r>
              <a:rPr lang="sk-SK" i="1" dirty="0">
                <a:solidFill>
                  <a:srgbClr val="290126"/>
                </a:solidFill>
                <a:latin typeface="+mj-lt"/>
              </a:rPr>
              <a:t>, ... vedela som, čo ma tu čaká, ako to tu bude, všetko mi </a:t>
            </a:r>
            <a:r>
              <a:rPr lang="sk-SK" b="1" i="1" dirty="0">
                <a:solidFill>
                  <a:srgbClr val="290126"/>
                </a:solidFill>
                <a:latin typeface="+mj-lt"/>
              </a:rPr>
              <a:t>pozisťovali</a:t>
            </a:r>
            <a:r>
              <a:rPr lang="sk-SK" i="1" dirty="0">
                <a:solidFill>
                  <a:srgbClr val="290126"/>
                </a:solidFill>
                <a:latin typeface="+mj-lt"/>
              </a:rPr>
              <a:t>, aký je tu režim, </a:t>
            </a:r>
            <a:r>
              <a:rPr lang="sk-SK" b="1" i="1" dirty="0">
                <a:solidFill>
                  <a:srgbClr val="290126"/>
                </a:solidFill>
                <a:latin typeface="+mj-lt"/>
              </a:rPr>
              <a:t>všetko som vedela dopredu</a:t>
            </a:r>
            <a:r>
              <a:rPr lang="sk-SK" i="1" dirty="0">
                <a:solidFill>
                  <a:srgbClr val="290126"/>
                </a:solidFill>
                <a:latin typeface="+mj-lt"/>
              </a:rPr>
              <a:t>.“ </a:t>
            </a:r>
          </a:p>
          <a:p>
            <a:pPr marL="536575" indent="-1588">
              <a:spcAft>
                <a:spcPts val="300"/>
              </a:spcAft>
            </a:pPr>
            <a:r>
              <a:rPr lang="sk-SK" b="1" dirty="0">
                <a:solidFill>
                  <a:srgbClr val="290126"/>
                </a:solidFill>
              </a:rPr>
              <a:t>Profesionalita (SPOSK)</a:t>
            </a:r>
          </a:p>
          <a:p>
            <a:pPr marL="900113" indent="-7938">
              <a:spcAft>
                <a:spcPts val="300"/>
              </a:spcAft>
            </a:pPr>
            <a:r>
              <a:rPr lang="sk-SK" i="1" dirty="0">
                <a:solidFill>
                  <a:srgbClr val="290126"/>
                </a:solidFill>
                <a:latin typeface="+mj-lt"/>
              </a:rPr>
              <a:t>„ (SPOSK) ona ... </a:t>
            </a:r>
            <a:r>
              <a:rPr lang="sk-SK" b="1" i="1" dirty="0">
                <a:solidFill>
                  <a:srgbClr val="290126"/>
                </a:solidFill>
                <a:latin typeface="+mj-lt"/>
              </a:rPr>
              <a:t>vedela, že na to nemám odvahu, tak to urobila ona</a:t>
            </a:r>
            <a:r>
              <a:rPr lang="sk-SK" i="1" dirty="0">
                <a:solidFill>
                  <a:srgbClr val="290126"/>
                </a:solidFill>
                <a:latin typeface="+mj-lt"/>
              </a:rPr>
              <a:t>. Ona povedala, že či mám to spraviť, ja som hej v tej rýchlosti iba tak odpovedala áno ... A potom to odoslala vlastne, ona to o dvanástej odoslala, o druhej boli u nás.“</a:t>
            </a:r>
          </a:p>
          <a:p>
            <a:pPr marL="536575" indent="-1588">
              <a:spcAft>
                <a:spcPts val="300"/>
              </a:spcAft>
            </a:pPr>
            <a:r>
              <a:rPr lang="sk-SK" b="1" dirty="0">
                <a:solidFill>
                  <a:srgbClr val="290126"/>
                </a:solidFill>
              </a:rPr>
              <a:t>Podpora (SPOSK)</a:t>
            </a:r>
          </a:p>
          <a:p>
            <a:pPr marL="900113" indent="-7938">
              <a:spcAft>
                <a:spcPts val="300"/>
              </a:spcAft>
            </a:pPr>
            <a:r>
              <a:rPr lang="sk-SK" i="1" dirty="0">
                <a:solidFill>
                  <a:srgbClr val="290126"/>
                </a:solidFill>
                <a:latin typeface="+mj-lt"/>
              </a:rPr>
              <a:t>„Ja mám dobrý vzťah s kuratelou, lebo </a:t>
            </a:r>
            <a:r>
              <a:rPr lang="sk-SK" b="1" i="1" dirty="0">
                <a:solidFill>
                  <a:srgbClr val="290126"/>
                </a:solidFill>
                <a:latin typeface="+mj-lt"/>
              </a:rPr>
              <a:t>oni proste videli, že sa celý čas snažím. A keď som proste nejakú chybu, alebo niečo, tak sa snažili mi pomôcť a naštartovať to</a:t>
            </a:r>
            <a:r>
              <a:rPr lang="sk-SK" i="1" dirty="0">
                <a:solidFill>
                  <a:srgbClr val="290126"/>
                </a:solidFill>
                <a:latin typeface="+mj-lt"/>
              </a:rPr>
              <a:t>. Dokonca jedna pani kurátorka mi povedala, že keď to pokašlem, doslovne, tak že príde a nakope mi riť, hej? Je tam jedna taká kurátorka proste.“</a:t>
            </a:r>
          </a:p>
          <a:p>
            <a:pPr marL="900113" indent="-7938">
              <a:spcAft>
                <a:spcPts val="300"/>
              </a:spcAft>
            </a:pPr>
            <a:endParaRPr lang="sk-SK" sz="1000" i="1" dirty="0">
              <a:solidFill>
                <a:srgbClr val="290126"/>
              </a:solidFill>
              <a:latin typeface="+mj-lt"/>
            </a:endParaRPr>
          </a:p>
          <a:p>
            <a:pPr marL="900113" indent="-7938">
              <a:spcAft>
                <a:spcPts val="300"/>
              </a:spcAft>
            </a:pPr>
            <a:r>
              <a:rPr lang="sk-SK" i="1" dirty="0">
                <a:solidFill>
                  <a:srgbClr val="290126"/>
                </a:solidFill>
                <a:latin typeface="+mj-lt"/>
              </a:rPr>
              <a:t>„de </a:t>
            </a:r>
            <a:r>
              <a:rPr lang="sk-SK" i="1" dirty="0" err="1">
                <a:solidFill>
                  <a:srgbClr val="290126"/>
                </a:solidFill>
                <a:latin typeface="+mj-lt"/>
              </a:rPr>
              <a:t>facto</a:t>
            </a:r>
            <a:r>
              <a:rPr lang="sk-SK" i="1" dirty="0">
                <a:solidFill>
                  <a:srgbClr val="290126"/>
                </a:solidFill>
                <a:latin typeface="+mj-lt"/>
              </a:rPr>
              <a:t> (SPOSK) </a:t>
            </a:r>
            <a:r>
              <a:rPr lang="sk-SK" b="1" i="1" dirty="0">
                <a:solidFill>
                  <a:srgbClr val="290126"/>
                </a:solidFill>
                <a:latin typeface="+mj-lt"/>
              </a:rPr>
              <a:t>povedala</a:t>
            </a:r>
            <a:r>
              <a:rPr lang="sk-SK" i="1" dirty="0">
                <a:solidFill>
                  <a:srgbClr val="290126"/>
                </a:solidFill>
                <a:latin typeface="+mj-lt"/>
              </a:rPr>
              <a:t>, lebo on sa nechcel rozviesť, </a:t>
            </a:r>
            <a:r>
              <a:rPr lang="sk-SK" b="1" i="1" dirty="0">
                <a:solidFill>
                  <a:srgbClr val="290126"/>
                </a:solidFill>
                <a:latin typeface="+mj-lt"/>
              </a:rPr>
              <a:t>... že to manželstvo ... neplní funkciu a že ... dieťa nemá vyrastať v takom prostredí</a:t>
            </a:r>
            <a:r>
              <a:rPr lang="sk-SK" i="1" dirty="0">
                <a:solidFill>
                  <a:srgbClr val="290126"/>
                </a:solidFill>
                <a:latin typeface="+mj-lt"/>
              </a:rPr>
              <a:t>, kde sú hádky, kde je stres a proste toto tu všetko, čo bolo. Čiže mala som pocit, že aj tá sociálna pracovníčka to pochopila.“ </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4153029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3985706"/>
          </a:xfrm>
          <a:prstGeom prst="rect">
            <a:avLst/>
          </a:prstGeom>
          <a:noFill/>
        </p:spPr>
        <p:txBody>
          <a:bodyPr wrap="square" rtlCol="0">
            <a:spAutoFit/>
          </a:bodyPr>
          <a:lstStyle/>
          <a:p>
            <a:pPr marL="536575" indent="-7938">
              <a:spcAft>
                <a:spcPts val="300"/>
              </a:spcAft>
            </a:pPr>
            <a:r>
              <a:rPr lang="sk-SK" b="1" dirty="0">
                <a:solidFill>
                  <a:srgbClr val="290126"/>
                </a:solidFill>
                <a:latin typeface="+mj-lt"/>
              </a:rPr>
              <a:t>Obviňovanie zo strany ďalších zapojených profesionálov*</a:t>
            </a:r>
            <a:r>
              <a:rPr lang="sk-SK" b="1" dirty="0" err="1">
                <a:solidFill>
                  <a:srgbClr val="290126"/>
                </a:solidFill>
                <a:latin typeface="+mj-lt"/>
              </a:rPr>
              <a:t>ok</a:t>
            </a:r>
            <a:r>
              <a:rPr lang="sk-SK" b="1" dirty="0">
                <a:solidFill>
                  <a:srgbClr val="290126"/>
                </a:solidFill>
                <a:latin typeface="+mj-lt"/>
              </a:rPr>
              <a:t> (postoj znalkyne v TK)</a:t>
            </a:r>
            <a:endParaRPr lang="sk-SK" sz="900" i="1" dirty="0">
              <a:solidFill>
                <a:srgbClr val="290126"/>
              </a:solidFill>
              <a:latin typeface="+mj-lt"/>
            </a:endParaRPr>
          </a:p>
          <a:p>
            <a:pPr marL="900113" indent="-7938">
              <a:spcAft>
                <a:spcPts val="300"/>
              </a:spcAft>
            </a:pPr>
            <a:r>
              <a:rPr lang="sk-SK" i="1" dirty="0">
                <a:solidFill>
                  <a:srgbClr val="290126"/>
                </a:solidFill>
                <a:latin typeface="+mj-lt"/>
              </a:rPr>
              <a:t>„... </a:t>
            </a:r>
            <a:r>
              <a:rPr lang="sk-SK" b="1" i="1" dirty="0">
                <a:solidFill>
                  <a:srgbClr val="290126"/>
                </a:solidFill>
                <a:latin typeface="+mj-lt"/>
              </a:rPr>
              <a:t>vyčítala mi</a:t>
            </a:r>
            <a:r>
              <a:rPr lang="sk-SK" i="1" dirty="0">
                <a:solidFill>
                  <a:srgbClr val="290126"/>
                </a:solidFill>
                <a:latin typeface="+mj-lt"/>
              </a:rPr>
              <a:t>, prečo som spôsobila to, čo som mu spôsobila, že </a:t>
            </a:r>
            <a:r>
              <a:rPr lang="sk-SK" b="1" i="1" dirty="0">
                <a:solidFill>
                  <a:srgbClr val="290126"/>
                </a:solidFill>
                <a:latin typeface="+mj-lt"/>
              </a:rPr>
              <a:t>on je vlastne chudák, ktorý skončil kvôli mne niekde vo väzení </a:t>
            </a:r>
            <a:r>
              <a:rPr lang="sk-SK" i="1" dirty="0">
                <a:solidFill>
                  <a:srgbClr val="290126"/>
                </a:solidFill>
                <a:latin typeface="+mj-lt"/>
              </a:rPr>
              <a:t>a že za to všetko môžem ja a prečo som to takto urobila, </a:t>
            </a:r>
            <a:r>
              <a:rPr lang="sk-SK" b="1" i="1" dirty="0">
                <a:solidFill>
                  <a:srgbClr val="290126"/>
                </a:solidFill>
                <a:latin typeface="+mj-lt"/>
              </a:rPr>
              <a:t>prečo som s ním neostala žiť a podobne</a:t>
            </a:r>
            <a:r>
              <a:rPr lang="sk-SK" i="1" dirty="0">
                <a:solidFill>
                  <a:srgbClr val="290126"/>
                </a:solidFill>
                <a:latin typeface="+mj-lt"/>
              </a:rPr>
              <a:t>.“</a:t>
            </a:r>
          </a:p>
          <a:p>
            <a:pPr marL="900113">
              <a:spcAft>
                <a:spcPts val="300"/>
              </a:spcAft>
            </a:pPr>
            <a:endParaRPr lang="sk-SK" sz="900" i="1" dirty="0">
              <a:solidFill>
                <a:srgbClr val="290126"/>
              </a:solidFill>
              <a:latin typeface="+mj-lt"/>
            </a:endParaRPr>
          </a:p>
          <a:p>
            <a:pPr marL="536575" indent="-7938">
              <a:spcAft>
                <a:spcPts val="300"/>
              </a:spcAft>
            </a:pPr>
            <a:r>
              <a:rPr lang="sk-SK" b="1" dirty="0">
                <a:solidFill>
                  <a:srgbClr val="290126"/>
                </a:solidFill>
                <a:latin typeface="+mj-lt"/>
              </a:rPr>
              <a:t>Úkony / opatrenia neúmerne zaťažujú ženy (výchovné opatrenie pre zbližovanie detí s otcom)</a:t>
            </a:r>
          </a:p>
          <a:p>
            <a:pPr marL="536575" indent="-7938">
              <a:spcAft>
                <a:spcPts val="300"/>
              </a:spcAft>
            </a:pPr>
            <a:r>
              <a:rPr lang="sk-SK" i="1" dirty="0">
                <a:solidFill>
                  <a:srgbClr val="290126"/>
                </a:solidFill>
                <a:latin typeface="+mj-lt"/>
              </a:rPr>
              <a:t>„Ja som tam tie deti musela vždy priniesť, bola som tam skôr ako prišiel on ... Lebo aj tá pani hovorila, že by to bolo veľmi nebezpečné pre mňa, ak by som sa s ním stretla. A keď som si pre </a:t>
            </a:r>
            <a:r>
              <a:rPr lang="sk-SK" i="1" dirty="0" err="1">
                <a:solidFill>
                  <a:srgbClr val="290126"/>
                </a:solidFill>
                <a:latin typeface="+mj-lt"/>
              </a:rPr>
              <a:t>ne</a:t>
            </a:r>
            <a:r>
              <a:rPr lang="sk-SK" i="1" dirty="0">
                <a:solidFill>
                  <a:srgbClr val="290126"/>
                </a:solidFill>
                <a:latin typeface="+mj-lt"/>
              </a:rPr>
              <a:t> chodila, tak mi vždy pani zavolala, že už odišiel... </a:t>
            </a:r>
            <a:r>
              <a:rPr lang="sk-SK" b="1" i="1" dirty="0">
                <a:solidFill>
                  <a:srgbClr val="290126"/>
                </a:solidFill>
                <a:latin typeface="+mj-lt"/>
              </a:rPr>
              <a:t>Ja som sa vždy musela riadiť tým rozhodnutím, presne časom</a:t>
            </a:r>
            <a:r>
              <a:rPr lang="sk-SK" i="1" dirty="0">
                <a:solidFill>
                  <a:srgbClr val="290126"/>
                </a:solidFill>
                <a:latin typeface="+mj-lt"/>
              </a:rPr>
              <a:t>. A on </a:t>
            </a:r>
            <a:r>
              <a:rPr lang="sk-SK" b="1" i="1" dirty="0">
                <a:solidFill>
                  <a:srgbClr val="290126"/>
                </a:solidFill>
                <a:latin typeface="+mj-lt"/>
              </a:rPr>
              <a:t>keď chcel byť s nimi 3 hodiny, tak bol 3 hodiny a pani to predĺžila</a:t>
            </a:r>
            <a:r>
              <a:rPr lang="sk-SK" i="1" dirty="0">
                <a:solidFill>
                  <a:srgbClr val="290126"/>
                </a:solidFill>
                <a:latin typeface="+mj-lt"/>
              </a:rPr>
              <a:t>, lebo však oni ho dlho nevideli a on má na to právo ich vidieť. Takže to </a:t>
            </a:r>
            <a:r>
              <a:rPr lang="sk-SK" b="1" i="1" dirty="0">
                <a:solidFill>
                  <a:srgbClr val="290126"/>
                </a:solidFill>
                <a:latin typeface="+mj-lt"/>
              </a:rPr>
              <a:t>som veľakrát čakala v zime neďaleko budovy na to, kedy sa pani ozve </a:t>
            </a:r>
            <a:r>
              <a:rPr lang="sk-SK" i="1" dirty="0">
                <a:solidFill>
                  <a:srgbClr val="290126"/>
                </a:solidFill>
                <a:latin typeface="+mj-lt"/>
              </a:rPr>
              <a:t>a povie mi prípadne, čo </a:t>
            </a:r>
            <a:r>
              <a:rPr lang="sk-SK" b="1" i="1" dirty="0">
                <a:solidFill>
                  <a:srgbClr val="290126"/>
                </a:solidFill>
                <a:latin typeface="+mj-lt"/>
              </a:rPr>
              <a:t>sa často stávalo, že mi zavolala už po 5 minútach stretnutia, že to ukončila</a:t>
            </a:r>
            <a:r>
              <a:rPr lang="sk-SK" i="1" dirty="0">
                <a:solidFill>
                  <a:srgbClr val="290126"/>
                </a:solidFill>
                <a:latin typeface="+mj-lt"/>
              </a:rPr>
              <a:t>, lebo kričal na deti, alebo plakali a podobne. Takže to bolo nepríjemné.“ </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4150452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0000" lnSpcReduction="20000"/>
          </a:bodyPr>
          <a:lstStyle/>
          <a:p>
            <a:pPr marL="358775" indent="0">
              <a:spcBef>
                <a:spcPct val="0"/>
              </a:spcBef>
              <a:buNone/>
            </a:pPr>
            <a:r>
              <a:rPr lang="sk-SK" sz="2700" dirty="0">
                <a:solidFill>
                  <a:schemeClr val="bg1"/>
                </a:solidFill>
                <a:latin typeface="+mj-lt"/>
                <a:ea typeface="+mj-ea"/>
                <a:cs typeface="+mj-cs"/>
              </a:rPr>
              <a:t>Výsledky výskumu na Slovensku: VEREJNÉ INŠTITÚCIE V POSTSEPARAČNEJ FÁZE</a:t>
            </a:r>
          </a:p>
        </p:txBody>
      </p:sp>
      <p:sp>
        <p:nvSpPr>
          <p:cNvPr id="9" name="BlokTextu 8"/>
          <p:cNvSpPr txBox="1"/>
          <p:nvPr/>
        </p:nvSpPr>
        <p:spPr>
          <a:xfrm>
            <a:off x="0" y="1890958"/>
            <a:ext cx="9144000" cy="3931846"/>
          </a:xfrm>
          <a:prstGeom prst="rect">
            <a:avLst/>
          </a:prstGeom>
          <a:noFill/>
        </p:spPr>
        <p:txBody>
          <a:bodyPr wrap="square" rtlCol="0">
            <a:spAutoFit/>
          </a:bodyPr>
          <a:lstStyle/>
          <a:p>
            <a:pPr marL="1160463" indent="-260350">
              <a:spcAft>
                <a:spcPts val="300"/>
              </a:spcAft>
              <a:buFontTx/>
              <a:buChar char="-"/>
            </a:pPr>
            <a:r>
              <a:rPr lang="sk-SK" dirty="0">
                <a:solidFill>
                  <a:srgbClr val="290126"/>
                </a:solidFill>
                <a:latin typeface="+mj-lt"/>
              </a:rPr>
              <a:t>nútenie do kontaktu s </a:t>
            </a:r>
            <a:r>
              <a:rPr lang="sk-SK" dirty="0" err="1">
                <a:solidFill>
                  <a:srgbClr val="290126"/>
                </a:solidFill>
                <a:latin typeface="+mj-lt"/>
              </a:rPr>
              <a:t>expartnerom</a:t>
            </a:r>
            <a:endParaRPr lang="sk-SK" dirty="0">
              <a:solidFill>
                <a:srgbClr val="290126"/>
              </a:solidFill>
              <a:latin typeface="+mj-lt"/>
            </a:endParaRPr>
          </a:p>
          <a:p>
            <a:pPr marL="1160463" indent="-260350">
              <a:spcAft>
                <a:spcPts val="300"/>
              </a:spcAft>
              <a:buFontTx/>
              <a:buChar char="-"/>
            </a:pPr>
            <a:r>
              <a:rPr lang="sk-SK" dirty="0">
                <a:solidFill>
                  <a:srgbClr val="290126"/>
                </a:solidFill>
                <a:latin typeface="+mj-lt"/>
              </a:rPr>
              <a:t>neschopnosť identifikovať psychické násilie a manipuláciu</a:t>
            </a:r>
          </a:p>
          <a:p>
            <a:pPr marL="1160463" indent="-260350">
              <a:spcAft>
                <a:spcPts val="300"/>
              </a:spcAft>
              <a:buFontTx/>
              <a:buChar char="-"/>
            </a:pPr>
            <a:r>
              <a:rPr lang="sk-SK" dirty="0">
                <a:solidFill>
                  <a:srgbClr val="290126"/>
                </a:solidFill>
                <a:latin typeface="+mj-lt"/>
              </a:rPr>
              <a:t>opakované organizovanie spoločných stretnutí, spoločného poradenstva a mediácie</a:t>
            </a:r>
          </a:p>
          <a:p>
            <a:pPr marL="1160463" indent="-260350">
              <a:spcAft>
                <a:spcPts val="300"/>
              </a:spcAft>
              <a:buFontTx/>
              <a:buChar char="-"/>
            </a:pPr>
            <a:r>
              <a:rPr lang="sk-SK" dirty="0">
                <a:solidFill>
                  <a:srgbClr val="290126"/>
                </a:solidFill>
                <a:latin typeface="+mj-lt"/>
              </a:rPr>
              <a:t>prehliadanie právneho násilia a procesného prenasledovania, aj krivými obvineniami žien na polícii</a:t>
            </a:r>
          </a:p>
          <a:p>
            <a:pPr marL="1160463" indent="-260350">
              <a:spcAft>
                <a:spcPts val="300"/>
              </a:spcAft>
              <a:buFontTx/>
              <a:buChar char="-"/>
            </a:pPr>
            <a:r>
              <a:rPr lang="sk-SK" dirty="0">
                <a:solidFill>
                  <a:srgbClr val="290126"/>
                </a:solidFill>
                <a:latin typeface="+mj-lt"/>
              </a:rPr>
              <a:t>opakované predvolávanie a (aj formálne) kontroly u žien a detí</a:t>
            </a:r>
          </a:p>
          <a:p>
            <a:pPr marL="1160463" indent="-260350">
              <a:spcAft>
                <a:spcPts val="300"/>
              </a:spcAft>
              <a:buFontTx/>
              <a:buChar char="-"/>
            </a:pPr>
            <a:r>
              <a:rPr lang="sk-SK" dirty="0">
                <a:solidFill>
                  <a:srgbClr val="290126"/>
                </a:solidFill>
                <a:latin typeface="+mj-lt"/>
              </a:rPr>
              <a:t>presun zodpovednosti za procesné prenasledovanie na ženy</a:t>
            </a:r>
          </a:p>
          <a:p>
            <a:pPr marL="536575">
              <a:spcAft>
                <a:spcPts val="300"/>
              </a:spcAft>
            </a:pPr>
            <a:endParaRPr lang="sk-SK" sz="600" dirty="0">
              <a:solidFill>
                <a:srgbClr val="290126"/>
              </a:solidFill>
              <a:latin typeface="+mj-lt"/>
            </a:endParaRPr>
          </a:p>
          <a:p>
            <a:pPr marL="536575">
              <a:spcAft>
                <a:spcPts val="300"/>
              </a:spcAft>
            </a:pPr>
            <a:r>
              <a:rPr lang="sk-SK" dirty="0">
                <a:solidFill>
                  <a:srgbClr val="290126"/>
                </a:solidFill>
                <a:latin typeface="+mj-lt"/>
              </a:rPr>
              <a:t>DÔSLEDKY</a:t>
            </a:r>
          </a:p>
          <a:p>
            <a:pPr marL="900113" indent="-363538">
              <a:spcAft>
                <a:spcPts val="300"/>
              </a:spcAft>
              <a:buFont typeface="Wingdings" panose="05000000000000000000" pitchFamily="2" charset="2"/>
              <a:buChar char="Ø"/>
            </a:pPr>
            <a:r>
              <a:rPr lang="sk-SK" dirty="0">
                <a:solidFill>
                  <a:srgbClr val="290126"/>
                </a:solidFill>
                <a:latin typeface="+mj-lt"/>
              </a:rPr>
              <a:t>akceptácia nevýhodných podmienok a „dohôd“</a:t>
            </a:r>
          </a:p>
          <a:p>
            <a:pPr marL="900113" indent="-363538">
              <a:spcAft>
                <a:spcPts val="300"/>
              </a:spcAft>
              <a:buFont typeface="Wingdings" panose="05000000000000000000" pitchFamily="2" charset="2"/>
              <a:buChar char="Ø"/>
            </a:pPr>
            <a:r>
              <a:rPr lang="sk-SK" dirty="0">
                <a:solidFill>
                  <a:srgbClr val="290126"/>
                </a:solidFill>
                <a:latin typeface="+mj-lt"/>
              </a:rPr>
              <a:t>nutnosť po úkonoch vyhľadať psychologickú pomoc (ženy aj deti)</a:t>
            </a:r>
          </a:p>
          <a:p>
            <a:pPr marL="900113" indent="-363538">
              <a:spcAft>
                <a:spcPts val="300"/>
              </a:spcAft>
              <a:buFont typeface="Wingdings" panose="05000000000000000000" pitchFamily="2" charset="2"/>
              <a:buChar char="Ø"/>
            </a:pPr>
            <a:r>
              <a:rPr lang="sk-SK" dirty="0">
                <a:solidFill>
                  <a:srgbClr val="290126"/>
                </a:solidFill>
                <a:latin typeface="+mj-lt"/>
              </a:rPr>
              <a:t>prehliadanie najlepšieho záujmu dieťaťa – ochrany jeho psychického bezpečia</a:t>
            </a:r>
          </a:p>
          <a:p>
            <a:pPr marL="900113" indent="-363538">
              <a:spcAft>
                <a:spcPts val="300"/>
              </a:spcAft>
              <a:buFont typeface="Wingdings" panose="05000000000000000000" pitchFamily="2" charset="2"/>
              <a:buChar char="Ø"/>
            </a:pPr>
            <a:r>
              <a:rPr lang="sk-SK" dirty="0">
                <a:solidFill>
                  <a:srgbClr val="290126"/>
                </a:solidFill>
                <a:latin typeface="+mj-lt"/>
              </a:rPr>
              <a:t>pocit nespravodlivosti a nedôvery voči inštitúciám</a:t>
            </a:r>
          </a:p>
        </p:txBody>
      </p:sp>
    </p:spTree>
    <p:extLst>
      <p:ext uri="{BB962C8B-B14F-4D97-AF65-F5344CB8AC3E}">
        <p14:creationId xmlns:p14="http://schemas.microsoft.com/office/powerpoint/2010/main" val="7003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O výskume </a:t>
            </a:r>
          </a:p>
        </p:txBody>
      </p:sp>
      <p:sp>
        <p:nvSpPr>
          <p:cNvPr id="9" name="BlokTextu 8"/>
          <p:cNvSpPr txBox="1"/>
          <p:nvPr/>
        </p:nvSpPr>
        <p:spPr>
          <a:xfrm>
            <a:off x="0" y="1889448"/>
            <a:ext cx="9144000" cy="5024452"/>
          </a:xfrm>
          <a:prstGeom prst="rect">
            <a:avLst/>
          </a:prstGeom>
          <a:noFill/>
        </p:spPr>
        <p:txBody>
          <a:bodyPr wrap="square" rtlCol="0">
            <a:spAutoFit/>
          </a:bodyPr>
          <a:lstStyle/>
          <a:p>
            <a:pPr marL="358775">
              <a:spcAft>
                <a:spcPts val="600"/>
              </a:spcAft>
            </a:pPr>
            <a:r>
              <a:rPr lang="sk-SK" b="1" dirty="0">
                <a:solidFill>
                  <a:srgbClr val="290126"/>
                </a:solidFill>
              </a:rPr>
              <a:t>Ciele:</a:t>
            </a:r>
          </a:p>
          <a:p>
            <a:pPr marL="900113" indent="-363538">
              <a:buFont typeface="Wingdings" panose="05000000000000000000" pitchFamily="2" charset="2"/>
              <a:buChar char="Ø"/>
            </a:pPr>
            <a:r>
              <a:rPr lang="sk-SK" b="1" dirty="0">
                <a:solidFill>
                  <a:srgbClr val="290126"/>
                </a:solidFill>
              </a:rPr>
              <a:t>Zmapovať</a:t>
            </a:r>
            <a:r>
              <a:rPr lang="sk-SK" dirty="0">
                <a:solidFill>
                  <a:srgbClr val="290126"/>
                </a:solidFill>
              </a:rPr>
              <a:t> skúsenosti žien a ich detí s využívaním </a:t>
            </a:r>
          </a:p>
          <a:p>
            <a:pPr marL="1160463" indent="-260350">
              <a:buFontTx/>
              <a:buChar char="-"/>
            </a:pPr>
            <a:r>
              <a:rPr lang="sk-SK" dirty="0">
                <a:solidFill>
                  <a:srgbClr val="290126"/>
                </a:solidFill>
              </a:rPr>
              <a:t>špecializovaných poradenských centier (PC) a ubytovacích služieb (ZNB – BŽD), </a:t>
            </a:r>
          </a:p>
          <a:p>
            <a:pPr marL="1160463" indent="-260350">
              <a:spcAft>
                <a:spcPts val="300"/>
              </a:spcAft>
              <a:buFontTx/>
              <a:buChar char="-"/>
            </a:pPr>
            <a:r>
              <a:rPr lang="sk-SK" dirty="0">
                <a:solidFill>
                  <a:srgbClr val="290126"/>
                </a:solidFill>
              </a:rPr>
              <a:t>iných verejných inštitúcií zapojených do </a:t>
            </a:r>
            <a:r>
              <a:rPr lang="sk-SK" dirty="0" smtClean="0">
                <a:solidFill>
                  <a:srgbClr val="290126"/>
                </a:solidFill>
              </a:rPr>
              <a:t>riešenia situácií</a:t>
            </a:r>
            <a:endParaRPr lang="sk-SK" dirty="0">
              <a:solidFill>
                <a:srgbClr val="290126"/>
              </a:solidFill>
            </a:endParaRPr>
          </a:p>
          <a:p>
            <a:pPr marL="900113" indent="-363538">
              <a:spcAft>
                <a:spcPts val="300"/>
              </a:spcAft>
              <a:buFont typeface="Wingdings" panose="05000000000000000000" pitchFamily="2" charset="2"/>
              <a:buChar char="Ø"/>
            </a:pPr>
            <a:r>
              <a:rPr lang="sk-SK" dirty="0">
                <a:solidFill>
                  <a:srgbClr val="290126"/>
                </a:solidFill>
              </a:rPr>
              <a:t>Poskytnúť </a:t>
            </a:r>
            <a:r>
              <a:rPr lang="sk-SK" b="1" dirty="0">
                <a:solidFill>
                  <a:srgbClr val="290126"/>
                </a:solidFill>
              </a:rPr>
              <a:t>priestor pre hlasy žien a </a:t>
            </a:r>
            <a:r>
              <a:rPr lang="sk-SK" b="1" dirty="0" smtClean="0">
                <a:solidFill>
                  <a:srgbClr val="290126"/>
                </a:solidFill>
              </a:rPr>
              <a:t>detí</a:t>
            </a:r>
            <a:endParaRPr lang="sk-SK" dirty="0">
              <a:solidFill>
                <a:srgbClr val="290126"/>
              </a:solidFill>
            </a:endParaRPr>
          </a:p>
          <a:p>
            <a:pPr marL="900113" indent="-363538">
              <a:spcAft>
                <a:spcPts val="300"/>
              </a:spcAft>
              <a:buFont typeface="Wingdings" panose="05000000000000000000" pitchFamily="2" charset="2"/>
              <a:buChar char="Ø"/>
            </a:pPr>
            <a:r>
              <a:rPr lang="sk-SK" dirty="0">
                <a:solidFill>
                  <a:srgbClr val="290126"/>
                </a:solidFill>
              </a:rPr>
              <a:t>Prispieť k </a:t>
            </a:r>
            <a:r>
              <a:rPr lang="sk-SK" b="1" dirty="0">
                <a:solidFill>
                  <a:srgbClr val="290126"/>
                </a:solidFill>
              </a:rPr>
              <a:t>reflexii slovenského systému ochrany a podpory</a:t>
            </a:r>
            <a:r>
              <a:rPr lang="sk-SK" dirty="0">
                <a:solidFill>
                  <a:srgbClr val="290126"/>
                </a:solidFill>
              </a:rPr>
              <a:t> žien so skúsenosťou s partnerským násilím a ich </a:t>
            </a:r>
            <a:r>
              <a:rPr lang="sk-SK" dirty="0" smtClean="0">
                <a:solidFill>
                  <a:srgbClr val="290126"/>
                </a:solidFill>
              </a:rPr>
              <a:t>detí</a:t>
            </a:r>
          </a:p>
          <a:p>
            <a:pPr marL="536575">
              <a:spcAft>
                <a:spcPts val="300"/>
              </a:spcAft>
            </a:pPr>
            <a:endParaRPr lang="sk-SK" dirty="0">
              <a:solidFill>
                <a:srgbClr val="290126"/>
              </a:solidFill>
            </a:endParaRPr>
          </a:p>
          <a:p>
            <a:pPr marL="536575">
              <a:spcAft>
                <a:spcPts val="300"/>
              </a:spcAft>
            </a:pPr>
            <a:r>
              <a:rPr lang="sk-SK" dirty="0">
                <a:solidFill>
                  <a:srgbClr val="290126"/>
                </a:solidFill>
              </a:rPr>
              <a:t>Dostupný na: </a:t>
            </a:r>
            <a:r>
              <a:rPr lang="sk-SK" dirty="0">
                <a:solidFill>
                  <a:srgbClr val="290126"/>
                </a:solidFill>
                <a:hlinkClick r:id="rId2"/>
              </a:rPr>
              <a:t>https://ivpr.gov.sk/ako-by-nasilie-s-tym-nic-nemalo-skusenosti-zien-zazivajucich-partnerske-nasilie-so-sluzbami-a-instituciami-zuzana-ocenasova-michaela-jankovicova-barbora-burajova-2024</a:t>
            </a:r>
            <a:r>
              <a:rPr lang="sk-SK" dirty="0" smtClean="0">
                <a:solidFill>
                  <a:srgbClr val="290126"/>
                </a:solidFill>
                <a:hlinkClick r:id="rId2"/>
              </a:rPr>
              <a:t>/</a:t>
            </a:r>
            <a:r>
              <a:rPr lang="sk-SK" dirty="0" smtClean="0">
                <a:solidFill>
                  <a:srgbClr val="290126"/>
                </a:solidFill>
              </a:rPr>
              <a:t> </a:t>
            </a:r>
            <a:endParaRPr lang="sk-SK" dirty="0">
              <a:solidFill>
                <a:srgbClr val="290126"/>
              </a:solidFill>
            </a:endParaRPr>
          </a:p>
          <a:p>
            <a:pPr marL="900113" indent="-363538">
              <a:spcAft>
                <a:spcPts val="300"/>
              </a:spcAft>
              <a:buFont typeface="Wingdings" panose="05000000000000000000" pitchFamily="2" charset="2"/>
              <a:buChar char="Ø"/>
            </a:pPr>
            <a:endParaRPr lang="sk-SK" dirty="0">
              <a:solidFill>
                <a:srgbClr val="290126"/>
              </a:solidFill>
            </a:endParaRPr>
          </a:p>
          <a:p>
            <a:pPr marL="358775">
              <a:spcAft>
                <a:spcPts val="300"/>
              </a:spcAft>
            </a:pPr>
            <a:r>
              <a:rPr lang="sk-SK" sz="1600" dirty="0">
                <a:solidFill>
                  <a:srgbClr val="290126"/>
                </a:solidFill>
              </a:rPr>
              <a:t>Projekt podporený grantom Nórskeho finančného mechanizmu</a:t>
            </a:r>
          </a:p>
          <a:p>
            <a:pPr marL="892175" indent="-358775">
              <a:buFont typeface="Arial" panose="020B0604020202020204" pitchFamily="34" charset="0"/>
              <a:buChar char="•"/>
            </a:pPr>
            <a:r>
              <a:rPr lang="sk-SK" sz="1600" dirty="0">
                <a:solidFill>
                  <a:srgbClr val="290126"/>
                </a:solidFill>
              </a:rPr>
              <a:t>Spolupráca s Nórskym centrom pre štúdium násilia a traumatického stresu</a:t>
            </a:r>
          </a:p>
          <a:p>
            <a:pPr marL="892175" indent="-358775">
              <a:buFont typeface="Arial" panose="020B0604020202020204" pitchFamily="34" charset="0"/>
              <a:buChar char="•"/>
            </a:pPr>
            <a:r>
              <a:rPr lang="sk-SK" sz="1600" dirty="0">
                <a:solidFill>
                  <a:srgbClr val="290126"/>
                </a:solidFill>
              </a:rPr>
              <a:t>Aut.: Zuzana </a:t>
            </a:r>
            <a:r>
              <a:rPr lang="sk-SK" sz="1600" dirty="0" err="1">
                <a:solidFill>
                  <a:srgbClr val="290126"/>
                </a:solidFill>
              </a:rPr>
              <a:t>Očenášová</a:t>
            </a:r>
            <a:r>
              <a:rPr lang="sk-SK" sz="1600" dirty="0">
                <a:solidFill>
                  <a:srgbClr val="290126"/>
                </a:solidFill>
              </a:rPr>
              <a:t>, Michaela Jankovičová, Barbora Burajová</a:t>
            </a:r>
          </a:p>
          <a:p>
            <a:pPr marL="892175" indent="-358775">
              <a:buFont typeface="Arial" panose="020B0604020202020204" pitchFamily="34" charset="0"/>
              <a:buChar char="•"/>
            </a:pPr>
            <a:r>
              <a:rPr lang="sk-SK" sz="1600" dirty="0" err="1">
                <a:solidFill>
                  <a:srgbClr val="290126"/>
                </a:solidFill>
              </a:rPr>
              <a:t>Opyt</a:t>
            </a:r>
            <a:r>
              <a:rPr lang="sk-SK" sz="1600" dirty="0">
                <a:solidFill>
                  <a:srgbClr val="290126"/>
                </a:solidFill>
              </a:rPr>
              <a:t>.: Sára </a:t>
            </a:r>
            <a:r>
              <a:rPr lang="sk-SK" sz="1600" dirty="0" err="1">
                <a:solidFill>
                  <a:srgbClr val="290126"/>
                </a:solidFill>
              </a:rPr>
              <a:t>Činčurová</a:t>
            </a:r>
            <a:r>
              <a:rPr lang="sk-SK" sz="1600" dirty="0">
                <a:solidFill>
                  <a:srgbClr val="290126"/>
                </a:solidFill>
              </a:rPr>
              <a:t>, Mária </a:t>
            </a:r>
            <a:r>
              <a:rPr lang="sk-SK" sz="1600" dirty="0" err="1">
                <a:solidFill>
                  <a:srgbClr val="290126"/>
                </a:solidFill>
              </a:rPr>
              <a:t>Hermanová</a:t>
            </a:r>
            <a:r>
              <a:rPr lang="sk-SK" sz="1600" dirty="0">
                <a:solidFill>
                  <a:srgbClr val="290126"/>
                </a:solidFill>
              </a:rPr>
              <a:t>, Paulína Kubicová, Patrícia Palkovičová</a:t>
            </a:r>
          </a:p>
          <a:p>
            <a:pPr marL="358775"/>
            <a:endParaRPr lang="en-GB" dirty="0">
              <a:solidFill>
                <a:srgbClr val="290126"/>
              </a:solidFill>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947508"/>
          </a:xfrm>
          <a:prstGeom prst="rect">
            <a:avLst/>
          </a:prstGeom>
          <a:noFill/>
        </p:spPr>
        <p:txBody>
          <a:bodyPr wrap="square" rtlCol="0">
            <a:spAutoFit/>
          </a:bodyPr>
          <a:lstStyle/>
          <a:p>
            <a:pPr marL="536575">
              <a:spcAft>
                <a:spcPts val="300"/>
              </a:spcAft>
            </a:pPr>
            <a:r>
              <a:rPr lang="sk-SK" b="1" dirty="0">
                <a:solidFill>
                  <a:srgbClr val="290126"/>
                </a:solidFill>
              </a:rPr>
              <a:t>Odhováranie od rozvodu (SPOSK)</a:t>
            </a:r>
          </a:p>
          <a:p>
            <a:pPr marL="900113">
              <a:spcAft>
                <a:spcPts val="300"/>
              </a:spcAft>
            </a:pPr>
            <a:r>
              <a:rPr lang="sk-SK" i="1" dirty="0">
                <a:solidFill>
                  <a:srgbClr val="290126"/>
                </a:solidFill>
                <a:latin typeface="+mj-lt"/>
              </a:rPr>
              <a:t>„ ... som z toho ostala v šoku vlastne, ... </a:t>
            </a:r>
            <a:r>
              <a:rPr lang="sk-SK" b="1" i="1" dirty="0">
                <a:solidFill>
                  <a:srgbClr val="290126"/>
                </a:solidFill>
                <a:latin typeface="+mj-lt"/>
              </a:rPr>
              <a:t>že mám s ním vlastne zostať</a:t>
            </a:r>
            <a:r>
              <a:rPr lang="sk-SK" i="1" dirty="0">
                <a:solidFill>
                  <a:srgbClr val="290126"/>
                </a:solidFill>
                <a:latin typeface="+mj-lt"/>
              </a:rPr>
              <a:t>, ... a nevedela som, jak im to mám vysvetliť, .. </a:t>
            </a:r>
            <a:r>
              <a:rPr lang="sk-SK" b="1" i="1" dirty="0">
                <a:solidFill>
                  <a:srgbClr val="290126"/>
                </a:solidFill>
                <a:latin typeface="+mj-lt"/>
              </a:rPr>
              <a:t>keď</a:t>
            </a:r>
            <a:r>
              <a:rPr lang="sk-SK" i="1" dirty="0">
                <a:solidFill>
                  <a:srgbClr val="290126"/>
                </a:solidFill>
                <a:latin typeface="+mj-lt"/>
              </a:rPr>
              <a:t> </a:t>
            </a:r>
            <a:r>
              <a:rPr lang="sk-SK" b="1" i="1" dirty="0">
                <a:solidFill>
                  <a:srgbClr val="290126"/>
                </a:solidFill>
                <a:latin typeface="+mj-lt"/>
              </a:rPr>
              <a:t>ja som s ním proste nemohla zostávať, lebo on mi nedal pokoj, kým nedostal to, čo chcel</a:t>
            </a:r>
            <a:r>
              <a:rPr lang="sk-SK" i="1" dirty="0">
                <a:solidFill>
                  <a:srgbClr val="290126"/>
                </a:solidFill>
                <a:latin typeface="+mj-lt"/>
              </a:rPr>
              <a:t>. A to bolo jedno v </a:t>
            </a:r>
            <a:r>
              <a:rPr lang="sk-SK" i="1" dirty="0" err="1">
                <a:solidFill>
                  <a:srgbClr val="290126"/>
                </a:solidFill>
                <a:latin typeface="+mj-lt"/>
              </a:rPr>
              <a:t>jakej</a:t>
            </a:r>
            <a:r>
              <a:rPr lang="sk-SK" i="1" dirty="0">
                <a:solidFill>
                  <a:srgbClr val="290126"/>
                </a:solidFill>
                <a:latin typeface="+mj-lt"/>
              </a:rPr>
              <a:t> oblasti.“ </a:t>
            </a:r>
          </a:p>
          <a:p>
            <a:pPr marL="900113" indent="-365125">
              <a:spcAft>
                <a:spcPts val="300"/>
              </a:spcAft>
            </a:pPr>
            <a:r>
              <a:rPr lang="sk-SK" b="1" dirty="0">
                <a:solidFill>
                  <a:srgbClr val="290126"/>
                </a:solidFill>
              </a:rPr>
              <a:t>Spochybnenie skúseností s partnerským násilím (SPOSK)</a:t>
            </a:r>
          </a:p>
          <a:p>
            <a:pPr marL="900113" indent="-7938">
              <a:spcAft>
                <a:spcPts val="300"/>
              </a:spcAft>
            </a:pPr>
            <a:r>
              <a:rPr lang="sk-SK" i="1" dirty="0">
                <a:solidFill>
                  <a:srgbClr val="290126"/>
                </a:solidFill>
                <a:latin typeface="+mj-lt"/>
              </a:rPr>
              <a:t>„ ... </a:t>
            </a:r>
            <a:r>
              <a:rPr lang="sk-SK" b="1" i="1" dirty="0">
                <a:solidFill>
                  <a:srgbClr val="290126"/>
                </a:solidFill>
                <a:latin typeface="+mj-lt"/>
              </a:rPr>
              <a:t>ak som len naznačila niečo</a:t>
            </a:r>
            <a:r>
              <a:rPr lang="sk-SK" i="1" dirty="0">
                <a:solidFill>
                  <a:srgbClr val="290126"/>
                </a:solidFill>
                <a:latin typeface="+mj-lt"/>
              </a:rPr>
              <a:t>, z toho, čo sa mi dialo alebo čo robí, </a:t>
            </a:r>
            <a:r>
              <a:rPr lang="sk-SK" b="1" i="1" dirty="0">
                <a:solidFill>
                  <a:srgbClr val="290126"/>
                </a:solidFill>
                <a:latin typeface="+mj-lt"/>
              </a:rPr>
              <a:t>pozerali na mňa, že ako z vrchu, že si to určite vymýšľam, lebo toto nie je možné</a:t>
            </a:r>
            <a:r>
              <a:rPr lang="sk-SK" i="1" dirty="0">
                <a:solidFill>
                  <a:srgbClr val="290126"/>
                </a:solidFill>
                <a:latin typeface="+mj-lt"/>
              </a:rPr>
              <a:t>. Oni sa ani nesnažili zamyslieť sa nad tým, čo hovorím. A len preto, že som vyzerala tak, ako som vyzerala.“ </a:t>
            </a:r>
          </a:p>
          <a:p>
            <a:pPr marL="534988">
              <a:spcAft>
                <a:spcPts val="300"/>
              </a:spcAft>
            </a:pPr>
            <a:r>
              <a:rPr lang="sk-SK" b="1" dirty="0">
                <a:solidFill>
                  <a:srgbClr val="290126"/>
                </a:solidFill>
              </a:rPr>
              <a:t>Organizácia SSR: prehliadanie násilia (SPOSK)</a:t>
            </a:r>
          </a:p>
          <a:p>
            <a:pPr marL="900113" indent="-7938">
              <a:spcAft>
                <a:spcPts val="300"/>
              </a:spcAft>
            </a:pPr>
            <a:r>
              <a:rPr lang="sk-SK" i="1" dirty="0">
                <a:solidFill>
                  <a:srgbClr val="290126"/>
                </a:solidFill>
                <a:latin typeface="+mj-lt"/>
              </a:rPr>
              <a:t>„Neustále na nás tlačili, ... že oni nás zaradili do nejakého projektu ... Ja som im nedokázala vysvetliť, že </a:t>
            </a:r>
            <a:r>
              <a:rPr lang="sk-SK" b="1" i="1" dirty="0">
                <a:solidFill>
                  <a:srgbClr val="290126"/>
                </a:solidFill>
                <a:latin typeface="+mj-lt"/>
              </a:rPr>
              <a:t>ja sa s ním nedokážem stretnúť </a:t>
            </a:r>
            <a:r>
              <a:rPr lang="sk-SK" i="1" dirty="0">
                <a:solidFill>
                  <a:srgbClr val="290126"/>
                </a:solidFill>
                <a:latin typeface="+mj-lt"/>
              </a:rPr>
              <a:t>... ja s ním komunikujem len </a:t>
            </a:r>
            <a:r>
              <a:rPr lang="sk-SK" i="1" dirty="0" err="1">
                <a:solidFill>
                  <a:srgbClr val="290126"/>
                </a:solidFill>
                <a:latin typeface="+mj-lt"/>
              </a:rPr>
              <a:t>mailami</a:t>
            </a:r>
            <a:r>
              <a:rPr lang="sk-SK" i="1" dirty="0">
                <a:solidFill>
                  <a:srgbClr val="290126"/>
                </a:solidFill>
                <a:latin typeface="+mj-lt"/>
              </a:rPr>
              <a:t>. ... </a:t>
            </a:r>
            <a:r>
              <a:rPr lang="sk-SK" b="1" i="1" dirty="0">
                <a:solidFill>
                  <a:srgbClr val="290126"/>
                </a:solidFill>
                <a:latin typeface="+mj-lt"/>
              </a:rPr>
              <a:t>A oni silou-mocou stále </a:t>
            </a:r>
            <a:r>
              <a:rPr lang="sk-SK" i="1" dirty="0">
                <a:solidFill>
                  <a:srgbClr val="290126"/>
                </a:solidFill>
                <a:latin typeface="+mj-lt"/>
              </a:rPr>
              <a:t>... práve oni na tomto bazírujú, </a:t>
            </a:r>
            <a:r>
              <a:rPr lang="sk-SK" b="1" i="1" dirty="0">
                <a:solidFill>
                  <a:srgbClr val="290126"/>
                </a:solidFill>
                <a:latin typeface="+mj-lt"/>
              </a:rPr>
              <a:t>aby sa tí rodičia spolu stretli, porozprávali a dohodli sa.</a:t>
            </a:r>
            <a:r>
              <a:rPr lang="sk-SK" i="1" dirty="0">
                <a:solidFill>
                  <a:srgbClr val="290126"/>
                </a:solidFill>
                <a:latin typeface="+mj-lt"/>
              </a:rPr>
              <a:t>“</a:t>
            </a:r>
          </a:p>
          <a:p>
            <a:pPr marL="900113" indent="-7938">
              <a:spcAft>
                <a:spcPts val="300"/>
              </a:spcAft>
            </a:pPr>
            <a:endParaRPr lang="sk-SK" sz="1000" i="1" dirty="0">
              <a:solidFill>
                <a:srgbClr val="290126"/>
              </a:solidFill>
              <a:latin typeface="+mj-lt"/>
            </a:endParaRPr>
          </a:p>
          <a:p>
            <a:pPr marL="900113" indent="-7938">
              <a:spcAft>
                <a:spcPts val="300"/>
              </a:spcAft>
            </a:pPr>
            <a:r>
              <a:rPr lang="sk-SK" i="1" dirty="0">
                <a:solidFill>
                  <a:srgbClr val="290126"/>
                </a:solidFill>
                <a:latin typeface="+mj-lt"/>
              </a:rPr>
              <a:t>„Keďže ja nie som ochotná chodiť, ale </a:t>
            </a:r>
            <a:r>
              <a:rPr lang="sk-SK" b="1" i="1" dirty="0">
                <a:solidFill>
                  <a:srgbClr val="290126"/>
                </a:solidFill>
                <a:latin typeface="+mj-lt"/>
              </a:rPr>
              <a:t>načo tu ja budem chodiť, žeby on vám tu ukázal, aký je perfektný a na všetko argument?</a:t>
            </a:r>
            <a:r>
              <a:rPr lang="sk-SK" i="1" dirty="0">
                <a:solidFill>
                  <a:srgbClr val="290126"/>
                </a:solidFill>
                <a:latin typeface="+mj-lt"/>
              </a:rPr>
              <a:t> ... </a:t>
            </a:r>
            <a:r>
              <a:rPr lang="pl-PL" b="1" i="1" dirty="0">
                <a:solidFill>
                  <a:srgbClr val="290126"/>
                </a:solidFill>
                <a:latin typeface="+mj-lt"/>
              </a:rPr>
              <a:t>Držal ma pod krkom a teraz sa mu pozriem do očí?</a:t>
            </a:r>
            <a:r>
              <a:rPr lang="pl-PL" i="1" dirty="0">
                <a:solidFill>
                  <a:srgbClr val="290126"/>
                </a:solidFill>
                <a:latin typeface="+mj-lt"/>
              </a:rPr>
              <a:t>“ </a:t>
            </a:r>
            <a:endParaRPr lang="sk-SK" i="1" dirty="0">
              <a:solidFill>
                <a:srgbClr val="290126"/>
              </a:solidFill>
              <a:latin typeface="+mj-lt"/>
            </a:endParaRP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323908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439677"/>
          </a:xfrm>
          <a:prstGeom prst="rect">
            <a:avLst/>
          </a:prstGeom>
          <a:noFill/>
        </p:spPr>
        <p:txBody>
          <a:bodyPr wrap="square" rtlCol="0">
            <a:spAutoFit/>
          </a:bodyPr>
          <a:lstStyle/>
          <a:p>
            <a:pPr marL="536575">
              <a:spcAft>
                <a:spcPts val="300"/>
              </a:spcAft>
            </a:pPr>
            <a:r>
              <a:rPr lang="sk-SK" b="1" dirty="0">
                <a:solidFill>
                  <a:srgbClr val="290126"/>
                </a:solidFill>
              </a:rPr>
              <a:t>Prehliadanie rizika </a:t>
            </a:r>
            <a:r>
              <a:rPr lang="sk-SK" b="1" dirty="0" err="1">
                <a:solidFill>
                  <a:srgbClr val="290126"/>
                </a:solidFill>
              </a:rPr>
              <a:t>retraumatizácie</a:t>
            </a:r>
            <a:r>
              <a:rPr lang="sk-SK" b="1" dirty="0">
                <a:solidFill>
                  <a:srgbClr val="290126"/>
                </a:solidFill>
              </a:rPr>
              <a:t> (psychologické poradenstvo sprostredkované SPOSK)</a:t>
            </a:r>
          </a:p>
          <a:p>
            <a:pPr marL="900113" indent="-7938">
              <a:spcAft>
                <a:spcPts val="300"/>
              </a:spcAft>
            </a:pPr>
            <a:r>
              <a:rPr lang="sk-SK" i="1" dirty="0">
                <a:solidFill>
                  <a:srgbClr val="290126"/>
                </a:solidFill>
                <a:latin typeface="+mj-lt"/>
              </a:rPr>
              <a:t>„ ... tak </a:t>
            </a:r>
            <a:r>
              <a:rPr lang="sk-SK" b="1" i="1" dirty="0">
                <a:solidFill>
                  <a:srgbClr val="290126"/>
                </a:solidFill>
                <a:latin typeface="+mj-lt"/>
              </a:rPr>
              <a:t>dvakrát som bola u tej psychologičky sama</a:t>
            </a:r>
            <a:r>
              <a:rPr lang="sk-SK" i="1" dirty="0">
                <a:solidFill>
                  <a:srgbClr val="290126"/>
                </a:solidFill>
                <a:latin typeface="+mj-lt"/>
              </a:rPr>
              <a:t>, nič som sa tam nedozvedela, na nič mi to nebolo ... A teda raz </a:t>
            </a:r>
            <a:r>
              <a:rPr lang="sk-SK" b="1" i="1" dirty="0">
                <a:solidFill>
                  <a:srgbClr val="290126"/>
                </a:solidFill>
                <a:latin typeface="+mj-lt"/>
              </a:rPr>
              <a:t>sme sa tam stretli aj spolu </a:t>
            </a:r>
            <a:r>
              <a:rPr lang="sk-SK" i="1" dirty="0">
                <a:solidFill>
                  <a:srgbClr val="290126"/>
                </a:solidFill>
                <a:latin typeface="+mj-lt"/>
              </a:rPr>
              <a:t>a to, ... </a:t>
            </a:r>
            <a:r>
              <a:rPr lang="sk-SK" b="1" i="1" dirty="0">
                <a:solidFill>
                  <a:srgbClr val="290126"/>
                </a:solidFill>
                <a:latin typeface="+mj-lt"/>
              </a:rPr>
              <a:t>že nás posadí za jeden výkres </a:t>
            </a:r>
            <a:r>
              <a:rPr lang="sk-SK" i="1" dirty="0">
                <a:solidFill>
                  <a:srgbClr val="290126"/>
                </a:solidFill>
                <a:latin typeface="+mj-lt"/>
              </a:rPr>
              <a:t>a že si spolu budeme kresliť, že pre mňa akože, ja mám pri ňom taký adrenalín, že </a:t>
            </a:r>
            <a:r>
              <a:rPr lang="sk-SK" b="1" i="1" dirty="0">
                <a:solidFill>
                  <a:srgbClr val="290126"/>
                </a:solidFill>
                <a:latin typeface="+mj-lt"/>
              </a:rPr>
              <a:t>moje telo je v takom strese, že tlačiť sa s ním niekde za výkresom, tak to je mimo úplne mojich kapacít.</a:t>
            </a:r>
            <a:r>
              <a:rPr lang="sk-SK" i="1" dirty="0">
                <a:solidFill>
                  <a:srgbClr val="290126"/>
                </a:solidFill>
                <a:latin typeface="+mj-lt"/>
              </a:rPr>
              <a:t>“</a:t>
            </a:r>
          </a:p>
          <a:p>
            <a:pPr marL="536575" indent="-7938">
              <a:spcAft>
                <a:spcPts val="300"/>
              </a:spcAft>
            </a:pPr>
            <a:r>
              <a:rPr lang="sk-SK" b="1" dirty="0">
                <a:solidFill>
                  <a:srgbClr val="290126"/>
                </a:solidFill>
              </a:rPr>
              <a:t>Nedostatočné znalosti kolíznych opatrovníčok (SPOSK)</a:t>
            </a:r>
          </a:p>
          <a:p>
            <a:pPr marL="900113" indent="-7938">
              <a:spcAft>
                <a:spcPts val="300"/>
              </a:spcAft>
            </a:pPr>
            <a:r>
              <a:rPr lang="sk-SK" i="1" dirty="0">
                <a:solidFill>
                  <a:srgbClr val="290126"/>
                </a:solidFill>
                <a:latin typeface="+mj-lt"/>
              </a:rPr>
              <a:t>„ (SPOSK) mi hovorila, že </a:t>
            </a:r>
            <a:r>
              <a:rPr lang="sk-SK" b="1" i="1" dirty="0">
                <a:solidFill>
                  <a:srgbClr val="290126"/>
                </a:solidFill>
                <a:latin typeface="+mj-lt"/>
              </a:rPr>
              <a:t>v tom posudku bolo, nejaké slovo, ktoré vôbec nepoznala</a:t>
            </a:r>
            <a:r>
              <a:rPr lang="sk-SK" i="1" dirty="0">
                <a:solidFill>
                  <a:srgbClr val="290126"/>
                </a:solidFill>
                <a:latin typeface="+mj-lt"/>
              </a:rPr>
              <a:t>, a ja že aké, a ona že, počkajte, že ja ho nájdem, </a:t>
            </a:r>
            <a:r>
              <a:rPr lang="sk-SK" b="1" i="1" dirty="0">
                <a:solidFill>
                  <a:srgbClr val="290126"/>
                </a:solidFill>
                <a:latin typeface="+mj-lt"/>
              </a:rPr>
              <a:t>a to bolo že vzťahová osoba a vzťahová väzba</a:t>
            </a:r>
            <a:r>
              <a:rPr lang="sk-SK" i="1" dirty="0">
                <a:solidFill>
                  <a:srgbClr val="290126"/>
                </a:solidFill>
                <a:latin typeface="+mj-lt"/>
              </a:rPr>
              <a:t>.“</a:t>
            </a:r>
          </a:p>
          <a:p>
            <a:pPr marL="536575" indent="-7938">
              <a:spcAft>
                <a:spcPts val="300"/>
              </a:spcAft>
            </a:pPr>
            <a:r>
              <a:rPr lang="sk-SK" b="1" dirty="0">
                <a:solidFill>
                  <a:srgbClr val="290126"/>
                </a:solidFill>
              </a:rPr>
              <a:t>Neúčelné kontroly na podnet otca (SPOSK)</a:t>
            </a:r>
          </a:p>
          <a:p>
            <a:pPr marL="900113" indent="-7938">
              <a:spcAft>
                <a:spcPts val="300"/>
              </a:spcAft>
            </a:pPr>
            <a:r>
              <a:rPr lang="sk-SK" i="1" dirty="0">
                <a:solidFill>
                  <a:srgbClr val="290126"/>
                </a:solidFill>
                <a:latin typeface="+mj-lt"/>
              </a:rPr>
              <a:t>„ ... ...keď ju (dcéru) ráno rozčesávam ... Nejakých 10 vláskov vypadne, ale to je normálne. No tak ona to povedala otcovi, tým pádom mi </a:t>
            </a:r>
            <a:r>
              <a:rPr lang="sk-SK" b="1" i="1" dirty="0">
                <a:solidFill>
                  <a:srgbClr val="290126"/>
                </a:solidFill>
                <a:latin typeface="+mj-lt"/>
              </a:rPr>
              <a:t>prišli zo </a:t>
            </a:r>
            <a:r>
              <a:rPr lang="sk-SK" b="1" i="1" dirty="0" err="1">
                <a:solidFill>
                  <a:srgbClr val="290126"/>
                </a:solidFill>
                <a:latin typeface="+mj-lt"/>
              </a:rPr>
              <a:t>sociálky</a:t>
            </a:r>
            <a:r>
              <a:rPr lang="sk-SK" b="1" i="1" dirty="0">
                <a:solidFill>
                  <a:srgbClr val="290126"/>
                </a:solidFill>
                <a:latin typeface="+mj-lt"/>
              </a:rPr>
              <a:t> večer o pol ôsmej na kontrolu</a:t>
            </a:r>
            <a:r>
              <a:rPr lang="sk-SK" i="1" dirty="0">
                <a:solidFill>
                  <a:srgbClr val="290126"/>
                </a:solidFill>
                <a:latin typeface="+mj-lt"/>
              </a:rPr>
              <a:t> ... Tak som jej tam prehrabla vo vlasoch, vypadli jej tri ... Povedali mi, že </a:t>
            </a:r>
            <a:r>
              <a:rPr lang="sk-SK" b="1" i="1" dirty="0">
                <a:solidFill>
                  <a:srgbClr val="290126"/>
                </a:solidFill>
                <a:latin typeface="+mj-lt"/>
              </a:rPr>
              <a:t>v každom prípade by bolo vhodné, aby teda bol aj otec spokojný</a:t>
            </a:r>
            <a:r>
              <a:rPr lang="sk-SK" i="1" dirty="0">
                <a:solidFill>
                  <a:srgbClr val="290126"/>
                </a:solidFill>
                <a:latin typeface="+mj-lt"/>
              </a:rPr>
              <a:t>, zmeniť šampón, </a:t>
            </a:r>
            <a:r>
              <a:rPr lang="sk-SK" b="1" i="1" dirty="0">
                <a:solidFill>
                  <a:srgbClr val="290126"/>
                </a:solidFill>
                <a:latin typeface="+mj-lt"/>
              </a:rPr>
              <a:t>nejaký kúpiť proti vypadávaniu vlasov</a:t>
            </a:r>
            <a:r>
              <a:rPr lang="sk-SK" i="1" dirty="0">
                <a:solidFill>
                  <a:srgbClr val="290126"/>
                </a:solidFill>
                <a:latin typeface="+mj-lt"/>
              </a:rPr>
              <a:t>, čiže som zase riešila vypadávanie vlasov.“</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3742002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162678"/>
          </a:xfrm>
          <a:prstGeom prst="rect">
            <a:avLst/>
          </a:prstGeom>
          <a:noFill/>
        </p:spPr>
        <p:txBody>
          <a:bodyPr wrap="square" rtlCol="0">
            <a:spAutoFit/>
          </a:bodyPr>
          <a:lstStyle/>
          <a:p>
            <a:pPr marL="536575">
              <a:spcAft>
                <a:spcPts val="300"/>
              </a:spcAft>
            </a:pPr>
            <a:r>
              <a:rPr lang="sk-SK" b="1" dirty="0">
                <a:solidFill>
                  <a:srgbClr val="290126"/>
                </a:solidFill>
              </a:rPr>
              <a:t>Nerovnomerná pozornosť (SPOSK)</a:t>
            </a:r>
          </a:p>
          <a:p>
            <a:pPr marL="900113" indent="-7938">
              <a:spcAft>
                <a:spcPts val="300"/>
              </a:spcAft>
            </a:pPr>
            <a:r>
              <a:rPr lang="sk-SK" i="1" dirty="0">
                <a:solidFill>
                  <a:srgbClr val="290126"/>
                </a:solidFill>
                <a:latin typeface="+mj-lt"/>
              </a:rPr>
              <a:t>„Ja som povedala, oni ho kontaktovali a povedali mu, ... že má prísť on na úrad práce na pohovor, porozprávať sa. </a:t>
            </a:r>
            <a:r>
              <a:rPr lang="sk-SK" b="1" i="1" dirty="0">
                <a:solidFill>
                  <a:srgbClr val="290126"/>
                </a:solidFill>
                <a:latin typeface="+mj-lt"/>
              </a:rPr>
              <a:t>On povedal, že nepríde ... on ani raz neprišiel</a:t>
            </a:r>
            <a:r>
              <a:rPr lang="sk-SK" i="1" dirty="0">
                <a:solidFill>
                  <a:srgbClr val="290126"/>
                </a:solidFill>
                <a:latin typeface="+mj-lt"/>
              </a:rPr>
              <a:t>. Ohľadom toho, čo som ja chcela riešiť. ... (SPOSK) </a:t>
            </a:r>
            <a:r>
              <a:rPr lang="sk-SK" b="1" i="1" dirty="0">
                <a:solidFill>
                  <a:srgbClr val="290126"/>
                </a:solidFill>
                <a:latin typeface="+mj-lt"/>
              </a:rPr>
              <a:t>Neriešila nič. Ale ku mne chodili ako na klavír.</a:t>
            </a:r>
            <a:r>
              <a:rPr lang="sk-SK" i="1" dirty="0">
                <a:solidFill>
                  <a:srgbClr val="290126"/>
                </a:solidFill>
                <a:latin typeface="+mj-lt"/>
              </a:rPr>
              <a:t>“ </a:t>
            </a:r>
          </a:p>
          <a:p>
            <a:pPr marL="900113" indent="-7938">
              <a:spcAft>
                <a:spcPts val="300"/>
              </a:spcAft>
            </a:pPr>
            <a:endParaRPr lang="sk-SK" sz="900" i="1" dirty="0">
              <a:solidFill>
                <a:srgbClr val="290126"/>
              </a:solidFill>
              <a:latin typeface="+mj-lt"/>
            </a:endParaRPr>
          </a:p>
          <a:p>
            <a:pPr marL="900113" indent="-7938">
              <a:spcAft>
                <a:spcPts val="300"/>
              </a:spcAft>
            </a:pPr>
            <a:r>
              <a:rPr lang="sk-SK" i="1" dirty="0">
                <a:solidFill>
                  <a:srgbClr val="290126"/>
                </a:solidFill>
                <a:latin typeface="+mj-lt"/>
              </a:rPr>
              <a:t>„... že oni vedia, že je to veľa, že furt chodím, ale musím prísť, lebo to potrebujú spísať do správy. Prišli ... </a:t>
            </a:r>
            <a:r>
              <a:rPr lang="sk-SK" b="1" i="1" dirty="0">
                <a:solidFill>
                  <a:srgbClr val="290126"/>
                </a:solidFill>
                <a:latin typeface="+mj-lt"/>
              </a:rPr>
              <a:t>videli, že deti majú perfektné prostredie na život</a:t>
            </a:r>
            <a:r>
              <a:rPr lang="sk-SK" i="1" dirty="0">
                <a:solidFill>
                  <a:srgbClr val="290126"/>
                </a:solidFill>
                <a:latin typeface="+mj-lt"/>
              </a:rPr>
              <a:t>, ... nič im nechýba, čo sa týka domácnosti, ale aj toho zázemia rodinného, že je všetko na poriadku. Tak tam </a:t>
            </a:r>
            <a:r>
              <a:rPr lang="sk-SK" b="1" i="1" dirty="0">
                <a:solidFill>
                  <a:srgbClr val="290126"/>
                </a:solidFill>
                <a:latin typeface="+mj-lt"/>
              </a:rPr>
              <a:t>mu vždy iba stručne odpísali, že nenašli žiadne pochybenia</a:t>
            </a:r>
            <a:r>
              <a:rPr lang="sk-SK" i="1" dirty="0">
                <a:solidFill>
                  <a:srgbClr val="290126"/>
                </a:solidFill>
                <a:latin typeface="+mj-lt"/>
              </a:rPr>
              <a:t>, čo sa týka mojej výchovy. Nejako to nerozvádzali, lebo </a:t>
            </a:r>
            <a:r>
              <a:rPr lang="sk-SK" b="1" i="1" dirty="0">
                <a:solidFill>
                  <a:srgbClr val="290126"/>
                </a:solidFill>
                <a:latin typeface="+mj-lt"/>
              </a:rPr>
              <a:t>vedeli, že on sa dosť často chytí nejakého slovíčka a znovu by niečo napísal</a:t>
            </a:r>
            <a:r>
              <a:rPr lang="sk-SK" i="1" dirty="0">
                <a:solidFill>
                  <a:srgbClr val="290126"/>
                </a:solidFill>
                <a:latin typeface="+mj-lt"/>
              </a:rPr>
              <a:t> ...“</a:t>
            </a:r>
          </a:p>
          <a:p>
            <a:pPr marL="900113" indent="-7938">
              <a:spcAft>
                <a:spcPts val="300"/>
              </a:spcAft>
            </a:pPr>
            <a:endParaRPr lang="sk-SK" sz="900" i="1" dirty="0">
              <a:solidFill>
                <a:srgbClr val="290126"/>
              </a:solidFill>
              <a:latin typeface="+mj-lt"/>
            </a:endParaRPr>
          </a:p>
          <a:p>
            <a:pPr marL="900113" indent="-7938">
              <a:spcAft>
                <a:spcPts val="300"/>
              </a:spcAft>
            </a:pPr>
            <a:r>
              <a:rPr lang="sk-SK" i="1" dirty="0">
                <a:solidFill>
                  <a:srgbClr val="290126"/>
                </a:solidFill>
                <a:latin typeface="+mj-lt"/>
              </a:rPr>
              <a:t>„ (SPOSK) mi minulý týždeň telefonovala, že jej telefonuje každý deň z väzenia. A že toto nechce aby robil, takže ..., </a:t>
            </a:r>
            <a:r>
              <a:rPr lang="sk-SK" b="1" i="1" dirty="0">
                <a:solidFill>
                  <a:srgbClr val="290126"/>
                </a:solidFill>
                <a:latin typeface="+mj-lt"/>
              </a:rPr>
              <a:t>aby on sa jej už neozýval, tak mám ja jeho dobrovoľne kontaktovať</a:t>
            </a:r>
            <a:r>
              <a:rPr lang="sk-SK" i="1" dirty="0">
                <a:solidFill>
                  <a:srgbClr val="290126"/>
                </a:solidFill>
                <a:latin typeface="+mj-lt"/>
              </a:rPr>
              <a:t> po tom všetkom a dávať mu nejaké informácie.“</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2847887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3393237"/>
          </a:xfrm>
          <a:prstGeom prst="rect">
            <a:avLst/>
          </a:prstGeom>
          <a:noFill/>
        </p:spPr>
        <p:txBody>
          <a:bodyPr wrap="square" rtlCol="0">
            <a:spAutoFit/>
          </a:bodyPr>
          <a:lstStyle/>
          <a:p>
            <a:pPr marL="536575">
              <a:spcAft>
                <a:spcPts val="300"/>
              </a:spcAft>
            </a:pPr>
            <a:r>
              <a:rPr lang="sk-SK" b="1" dirty="0">
                <a:solidFill>
                  <a:srgbClr val="290126"/>
                </a:solidFill>
              </a:rPr>
              <a:t>Nátlak, aby sa s ocom stretávali deti, voči ktorým bol otec násilný (SPOSK)</a:t>
            </a:r>
          </a:p>
          <a:p>
            <a:pPr marL="900113" indent="-7938">
              <a:spcAft>
                <a:spcPts val="300"/>
              </a:spcAft>
            </a:pPr>
            <a:r>
              <a:rPr lang="sk-SK" i="1" dirty="0">
                <a:solidFill>
                  <a:srgbClr val="290126"/>
                </a:solidFill>
                <a:latin typeface="+mj-lt"/>
              </a:rPr>
              <a:t>„(SPOSK) mi ešte potom povedala, že </a:t>
            </a:r>
            <a:r>
              <a:rPr lang="sk-SK" b="1" i="1" dirty="0">
                <a:solidFill>
                  <a:srgbClr val="290126"/>
                </a:solidFill>
                <a:latin typeface="+mj-lt"/>
              </a:rPr>
              <a:t>prečo som taká a to treba tie deti, aby sa s tým otcom stretávali</a:t>
            </a:r>
            <a:r>
              <a:rPr lang="sk-SK" i="1" dirty="0">
                <a:solidFill>
                  <a:srgbClr val="290126"/>
                </a:solidFill>
                <a:latin typeface="+mj-lt"/>
              </a:rPr>
              <a:t>. Hovorím, ja to viem, ale keď to dieťa jedno odmieta, </a:t>
            </a:r>
            <a:r>
              <a:rPr lang="sk-SK" b="1" i="1" dirty="0">
                <a:solidFill>
                  <a:srgbClr val="290126"/>
                </a:solidFill>
                <a:latin typeface="+mj-lt"/>
              </a:rPr>
              <a:t>tak hovorím a čo ho tam dám nasilu</a:t>
            </a:r>
            <a:r>
              <a:rPr lang="sk-SK" i="1" dirty="0">
                <a:solidFill>
                  <a:srgbClr val="290126"/>
                </a:solidFill>
                <a:latin typeface="+mj-lt"/>
              </a:rPr>
              <a:t>? Ale otec má také isté práva ako vy. Hovorím ja to viem, ale proste treba tam, vyšla tam z polície, ... </a:t>
            </a:r>
            <a:r>
              <a:rPr lang="sk-SK" i="1" u="sng" dirty="0">
                <a:solidFill>
                  <a:srgbClr val="290126"/>
                </a:solidFill>
                <a:latin typeface="+mj-lt"/>
              </a:rPr>
              <a:t>súdna znalkyňa ..., že u tej dcéry vyšla tá </a:t>
            </a:r>
            <a:r>
              <a:rPr lang="sk-SK" i="1" u="sng" dirty="0" err="1">
                <a:solidFill>
                  <a:srgbClr val="290126"/>
                </a:solidFill>
                <a:latin typeface="+mj-lt"/>
              </a:rPr>
              <a:t>posttrauma</a:t>
            </a:r>
            <a:r>
              <a:rPr lang="sk-SK" i="1" u="sng" dirty="0">
                <a:solidFill>
                  <a:srgbClr val="290126"/>
                </a:solidFill>
                <a:latin typeface="+mj-lt"/>
              </a:rPr>
              <a:t> aj, že lebo javí znaky týraného dieťaťa... </a:t>
            </a:r>
            <a:r>
              <a:rPr lang="sk-SK" b="1" i="1" dirty="0">
                <a:solidFill>
                  <a:srgbClr val="290126"/>
                </a:solidFill>
                <a:latin typeface="+mj-lt"/>
              </a:rPr>
              <a:t>A ona sa mňa opýta, tá kolízna, prečo bolo podané trestné? Ja kukám na ňu, však to úrad práce podal</a:t>
            </a:r>
            <a:r>
              <a:rPr lang="sk-SK" i="1" dirty="0">
                <a:solidFill>
                  <a:srgbClr val="290126"/>
                </a:solidFill>
                <a:latin typeface="+mj-lt"/>
              </a:rPr>
              <a:t>!“</a:t>
            </a:r>
          </a:p>
          <a:p>
            <a:pPr marL="900113" indent="-7938">
              <a:spcAft>
                <a:spcPts val="300"/>
              </a:spcAft>
            </a:pPr>
            <a:endParaRPr lang="sk-SK" sz="900" i="1" dirty="0">
              <a:solidFill>
                <a:srgbClr val="290126"/>
              </a:solidFill>
              <a:latin typeface="+mj-lt"/>
            </a:endParaRPr>
          </a:p>
          <a:p>
            <a:pPr marL="900113" indent="-7938">
              <a:spcAft>
                <a:spcPts val="300"/>
              </a:spcAft>
            </a:pPr>
            <a:r>
              <a:rPr lang="sk-SK" i="1" dirty="0">
                <a:solidFill>
                  <a:srgbClr val="290126"/>
                </a:solidFill>
                <a:latin typeface="+mj-lt"/>
              </a:rPr>
              <a:t>„</a:t>
            </a:r>
            <a:r>
              <a:rPr lang="sk-SK" b="1" i="1" dirty="0">
                <a:solidFill>
                  <a:srgbClr val="290126"/>
                </a:solidFill>
                <a:latin typeface="+mj-lt"/>
              </a:rPr>
              <a:t>mu musíte (deti) dať, aj keď revú, kričia</a:t>
            </a:r>
            <a:r>
              <a:rPr lang="sk-SK" i="1" dirty="0">
                <a:solidFill>
                  <a:srgbClr val="290126"/>
                </a:solidFill>
                <a:latin typeface="+mj-lt"/>
              </a:rPr>
              <a:t>… a potom to urobili tak, že kolízna prišla na </a:t>
            </a:r>
            <a:r>
              <a:rPr lang="sk-SK" i="1" dirty="0" err="1">
                <a:solidFill>
                  <a:srgbClr val="290126"/>
                </a:solidFill>
                <a:latin typeface="+mj-lt"/>
              </a:rPr>
              <a:t>odovzdávku</a:t>
            </a:r>
            <a:r>
              <a:rPr lang="sk-SK" i="1" dirty="0">
                <a:solidFill>
                  <a:srgbClr val="290126"/>
                </a:solidFill>
                <a:latin typeface="+mj-lt"/>
              </a:rPr>
              <a:t>. ... </a:t>
            </a:r>
            <a:r>
              <a:rPr lang="sk-SK" b="1" i="1" dirty="0">
                <a:solidFill>
                  <a:srgbClr val="290126"/>
                </a:solidFill>
                <a:latin typeface="+mj-lt"/>
              </a:rPr>
              <a:t>Ja som musela byť už 20 minút predtým vonku</a:t>
            </a:r>
            <a:r>
              <a:rPr lang="sk-SK" i="1" dirty="0">
                <a:solidFill>
                  <a:srgbClr val="290126"/>
                </a:solidFill>
                <a:latin typeface="+mj-lt"/>
              </a:rPr>
              <a:t>, aby to najmladšie dieťa nekričalo, nejačalo, nedržalo sa nábytku, že mamka, ja nikam nejdem. </a:t>
            </a:r>
            <a:r>
              <a:rPr lang="sk-SK" b="1" i="1" dirty="0">
                <a:solidFill>
                  <a:srgbClr val="290126"/>
                </a:solidFill>
                <a:latin typeface="+mj-lt"/>
              </a:rPr>
              <a:t>Aby v relatívnom kľude odišlo, aby ešte z toho nemalo traumu</a:t>
            </a:r>
            <a:r>
              <a:rPr lang="sk-SK" i="1" dirty="0">
                <a:solidFill>
                  <a:srgbClr val="290126"/>
                </a:solidFill>
                <a:latin typeface="+mj-lt"/>
              </a:rPr>
              <a:t>.“</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2852081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3547125"/>
          </a:xfrm>
          <a:prstGeom prst="rect">
            <a:avLst/>
          </a:prstGeom>
          <a:noFill/>
        </p:spPr>
        <p:txBody>
          <a:bodyPr wrap="square" rtlCol="0">
            <a:spAutoFit/>
          </a:bodyPr>
          <a:lstStyle/>
          <a:p>
            <a:pPr marL="536575">
              <a:spcAft>
                <a:spcPts val="300"/>
              </a:spcAft>
            </a:pPr>
            <a:r>
              <a:rPr lang="sk-SK" b="1" dirty="0">
                <a:solidFill>
                  <a:srgbClr val="290126"/>
                </a:solidFill>
              </a:rPr>
              <a:t>Časté zmeny úpravy styku a dĺžka konaní (súdy)</a:t>
            </a:r>
          </a:p>
          <a:p>
            <a:pPr marL="900113" indent="-7938">
              <a:spcAft>
                <a:spcPts val="300"/>
              </a:spcAft>
            </a:pPr>
            <a:r>
              <a:rPr lang="sk-SK" i="1" dirty="0">
                <a:solidFill>
                  <a:srgbClr val="290126"/>
                </a:solidFill>
                <a:latin typeface="+mj-lt"/>
              </a:rPr>
              <a:t>„Ani </a:t>
            </a:r>
            <a:r>
              <a:rPr lang="sk-SK" b="1" i="1" dirty="0">
                <a:solidFill>
                  <a:srgbClr val="290126"/>
                </a:solidFill>
                <a:latin typeface="+mj-lt"/>
              </a:rPr>
              <a:t>mi ho potom nedal </a:t>
            </a:r>
            <a:r>
              <a:rPr lang="sk-SK" i="1" dirty="0">
                <a:solidFill>
                  <a:srgbClr val="290126"/>
                </a:solidFill>
                <a:latin typeface="+mj-lt"/>
              </a:rPr>
              <a:t>... a potom on si dal neodkladné opatrenie o zverení dieťaťa do svojej starostlivosti ... pol roka sme sa súdili, kým dali tú </a:t>
            </a:r>
            <a:r>
              <a:rPr lang="sk-SK" i="1" dirty="0" err="1">
                <a:solidFill>
                  <a:srgbClr val="290126"/>
                </a:solidFill>
                <a:latin typeface="+mj-lt"/>
              </a:rPr>
              <a:t>striedavku</a:t>
            </a:r>
            <a:r>
              <a:rPr lang="sk-SK" i="1" dirty="0">
                <a:solidFill>
                  <a:srgbClr val="290126"/>
                </a:solidFill>
                <a:latin typeface="+mj-lt"/>
              </a:rPr>
              <a:t>, on sa odvolal, takže </a:t>
            </a:r>
            <a:r>
              <a:rPr lang="sk-SK" b="1" i="1" dirty="0">
                <a:solidFill>
                  <a:srgbClr val="290126"/>
                </a:solidFill>
                <a:latin typeface="+mj-lt"/>
              </a:rPr>
              <a:t>rok a pol bol (syn) v podstate v jeho starostlivosti</a:t>
            </a:r>
            <a:r>
              <a:rPr lang="sk-SK" i="1" dirty="0">
                <a:solidFill>
                  <a:srgbClr val="290126"/>
                </a:solidFill>
                <a:latin typeface="+mj-lt"/>
              </a:rPr>
              <a:t> ... “</a:t>
            </a:r>
          </a:p>
          <a:p>
            <a:pPr marL="900113" indent="-7938">
              <a:spcAft>
                <a:spcPts val="300"/>
              </a:spcAft>
            </a:pPr>
            <a:endParaRPr lang="sk-SK" sz="900" i="1" dirty="0">
              <a:solidFill>
                <a:srgbClr val="290126"/>
              </a:solidFill>
              <a:latin typeface="+mj-lt"/>
            </a:endParaRPr>
          </a:p>
          <a:p>
            <a:pPr marL="536575" indent="-7938">
              <a:spcAft>
                <a:spcPts val="300"/>
              </a:spcAft>
            </a:pPr>
            <a:r>
              <a:rPr lang="sk-SK" b="1" dirty="0">
                <a:solidFill>
                  <a:srgbClr val="290126"/>
                </a:solidFill>
              </a:rPr>
              <a:t>Negatívny vplyv rozhodovania a rozhodnutí na psychiku žien a detí </a:t>
            </a:r>
            <a:endParaRPr lang="sk-SK" sz="900" i="1" dirty="0">
              <a:solidFill>
                <a:srgbClr val="290126"/>
              </a:solidFill>
              <a:latin typeface="+mj-lt"/>
            </a:endParaRPr>
          </a:p>
          <a:p>
            <a:pPr marL="900113" indent="-7938">
              <a:spcAft>
                <a:spcPts val="300"/>
              </a:spcAft>
            </a:pPr>
            <a:endParaRPr lang="sk-SK" sz="900" i="1" dirty="0">
              <a:solidFill>
                <a:srgbClr val="290126"/>
              </a:solidFill>
              <a:latin typeface="+mj-lt"/>
            </a:endParaRPr>
          </a:p>
          <a:p>
            <a:pPr marL="900113" indent="-7938">
              <a:spcAft>
                <a:spcPts val="300"/>
              </a:spcAft>
            </a:pPr>
            <a:r>
              <a:rPr lang="sk-SK" i="1" dirty="0">
                <a:solidFill>
                  <a:srgbClr val="290126"/>
                </a:solidFill>
                <a:latin typeface="+mj-lt"/>
              </a:rPr>
              <a:t>„</a:t>
            </a:r>
            <a:r>
              <a:rPr lang="sk-SK" b="1" i="1" dirty="0">
                <a:solidFill>
                  <a:srgbClr val="290126"/>
                </a:solidFill>
                <a:latin typeface="+mj-lt"/>
              </a:rPr>
              <a:t>(ex-partner) tlačí na chlapca</a:t>
            </a:r>
            <a:r>
              <a:rPr lang="sk-SK" i="1" dirty="0">
                <a:solidFill>
                  <a:srgbClr val="290126"/>
                </a:solidFill>
                <a:latin typeface="+mj-lt"/>
              </a:rPr>
              <a:t>, neskutočne na neho tlačí ... A normálne </a:t>
            </a:r>
            <a:r>
              <a:rPr lang="sk-SK" b="1" i="1" dirty="0">
                <a:solidFill>
                  <a:srgbClr val="290126"/>
                </a:solidFill>
                <a:latin typeface="+mj-lt"/>
              </a:rPr>
              <a:t>chlapec</a:t>
            </a:r>
            <a:r>
              <a:rPr lang="sk-SK" i="1" dirty="0">
                <a:solidFill>
                  <a:srgbClr val="290126"/>
                </a:solidFill>
                <a:latin typeface="+mj-lt"/>
              </a:rPr>
              <a:t> je taký, že mamka ja si Ťa nezaslúžim, </a:t>
            </a:r>
            <a:r>
              <a:rPr lang="sk-SK" b="1" i="1" dirty="0">
                <a:solidFill>
                  <a:srgbClr val="290126"/>
                </a:solidFill>
                <a:latin typeface="+mj-lt"/>
              </a:rPr>
              <a:t>má výčitky</a:t>
            </a:r>
            <a:r>
              <a:rPr lang="sk-SK" i="1" dirty="0">
                <a:solidFill>
                  <a:srgbClr val="290126"/>
                </a:solidFill>
                <a:latin typeface="+mj-lt"/>
              </a:rPr>
              <a:t>. Ja neviem, čo mám robiť proste. Aj teraz sme mali súd, sudkyňa odročila, že však si počkáme. </a:t>
            </a:r>
            <a:r>
              <a:rPr lang="sk-SK" b="1" i="1" dirty="0">
                <a:solidFill>
                  <a:srgbClr val="290126"/>
                </a:solidFill>
                <a:latin typeface="+mj-lt"/>
              </a:rPr>
              <a:t>Ja neviem, koľko má to dieťa čakať</a:t>
            </a:r>
            <a:r>
              <a:rPr lang="sk-SK" i="1" dirty="0">
                <a:solidFill>
                  <a:srgbClr val="290126"/>
                </a:solidFill>
                <a:latin typeface="+mj-lt"/>
              </a:rPr>
              <a:t>.“</a:t>
            </a:r>
          </a:p>
          <a:p>
            <a:pPr marL="900113" indent="-7938">
              <a:spcAft>
                <a:spcPts val="300"/>
              </a:spcAft>
            </a:pPr>
            <a:endParaRPr lang="sk-SK" sz="900" i="1" dirty="0">
              <a:solidFill>
                <a:srgbClr val="290126"/>
              </a:solidFill>
              <a:latin typeface="+mj-lt"/>
            </a:endParaRPr>
          </a:p>
          <a:p>
            <a:pPr marL="900113" indent="-7938">
              <a:spcAft>
                <a:spcPts val="300"/>
              </a:spcAft>
            </a:pPr>
            <a:r>
              <a:rPr lang="sk-SK" i="1" dirty="0">
                <a:solidFill>
                  <a:srgbClr val="290126"/>
                </a:solidFill>
                <a:latin typeface="+mj-lt"/>
              </a:rPr>
              <a:t>„</a:t>
            </a:r>
            <a:r>
              <a:rPr lang="sk-SK" b="1" i="1" dirty="0">
                <a:solidFill>
                  <a:srgbClr val="290126"/>
                </a:solidFill>
                <a:latin typeface="+mj-lt"/>
              </a:rPr>
              <a:t>Napriek tomu, ja som išla na súd úplne odpojená od seba</a:t>
            </a:r>
            <a:r>
              <a:rPr lang="sk-SK" i="1" dirty="0">
                <a:solidFill>
                  <a:srgbClr val="290126"/>
                </a:solidFill>
                <a:latin typeface="+mj-lt"/>
              </a:rPr>
              <a:t>, aby mi to neublížilo, úplne. ... </a:t>
            </a:r>
            <a:r>
              <a:rPr lang="sk-SK" b="1" i="1" dirty="0">
                <a:solidFill>
                  <a:srgbClr val="290126"/>
                </a:solidFill>
                <a:latin typeface="+mj-lt"/>
              </a:rPr>
              <a:t>a som sa tri dni dávala dokopy</a:t>
            </a:r>
            <a:r>
              <a:rPr lang="sk-SK" i="1" dirty="0">
                <a:solidFill>
                  <a:srgbClr val="290126"/>
                </a:solidFill>
                <a:latin typeface="+mj-lt"/>
              </a:rPr>
              <a:t>, aby som sa vrátila naspäť sama k sebe.“</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4290564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5247590"/>
          </a:xfrm>
          <a:prstGeom prst="rect">
            <a:avLst/>
          </a:prstGeom>
          <a:noFill/>
        </p:spPr>
        <p:txBody>
          <a:bodyPr wrap="square" rtlCol="0">
            <a:spAutoFit/>
          </a:bodyPr>
          <a:lstStyle/>
          <a:p>
            <a:pPr marL="536575">
              <a:spcAft>
                <a:spcPts val="300"/>
              </a:spcAft>
            </a:pPr>
            <a:r>
              <a:rPr lang="sk-SK" b="1" dirty="0">
                <a:solidFill>
                  <a:srgbClr val="290126"/>
                </a:solidFill>
              </a:rPr>
              <a:t>Opakované vypovedanie o násilí (opakované znalecké posudzovanie)</a:t>
            </a:r>
          </a:p>
          <a:p>
            <a:pPr marL="900113" indent="-7938">
              <a:spcAft>
                <a:spcPts val="300"/>
              </a:spcAft>
            </a:pPr>
            <a:r>
              <a:rPr lang="sk-SK" i="1" dirty="0">
                <a:solidFill>
                  <a:srgbClr val="290126"/>
                </a:solidFill>
                <a:latin typeface="+mj-lt"/>
              </a:rPr>
              <a:t>„Potom som ešte musela ísť </a:t>
            </a:r>
            <a:r>
              <a:rPr lang="sk-SK" b="1" i="1" dirty="0">
                <a:solidFill>
                  <a:srgbClr val="290126"/>
                </a:solidFill>
                <a:latin typeface="+mj-lt"/>
              </a:rPr>
              <a:t>na súd vypovedať </a:t>
            </a:r>
            <a:r>
              <a:rPr lang="sk-SK" i="1" dirty="0">
                <a:solidFill>
                  <a:srgbClr val="290126"/>
                </a:solidFill>
                <a:latin typeface="+mj-lt"/>
              </a:rPr>
              <a:t>a rozprávať o tom istom a dookola, ... potom som mala </a:t>
            </a:r>
            <a:r>
              <a:rPr lang="sk-SK" b="1" i="1" dirty="0">
                <a:solidFill>
                  <a:srgbClr val="290126"/>
                </a:solidFill>
                <a:latin typeface="+mj-lt"/>
              </a:rPr>
              <a:t>psychologické vyšetrenie dvakrát</a:t>
            </a:r>
            <a:r>
              <a:rPr lang="sk-SK" i="1" dirty="0">
                <a:solidFill>
                  <a:srgbClr val="290126"/>
                </a:solidFill>
                <a:latin typeface="+mj-lt"/>
              </a:rPr>
              <a:t>, raz som mala </a:t>
            </a:r>
            <a:r>
              <a:rPr lang="sk-SK" b="1" i="1" dirty="0">
                <a:solidFill>
                  <a:srgbClr val="290126"/>
                </a:solidFill>
                <a:latin typeface="+mj-lt"/>
              </a:rPr>
              <a:t>psychiatrické vyšetrenie</a:t>
            </a:r>
            <a:r>
              <a:rPr lang="sk-SK" i="1" dirty="0">
                <a:solidFill>
                  <a:srgbClr val="290126"/>
                </a:solidFill>
                <a:latin typeface="+mj-lt"/>
              </a:rPr>
              <a:t>, to bolo ohľadom toho týrania a potom som mala </a:t>
            </a:r>
            <a:r>
              <a:rPr lang="sk-SK" b="1" i="1" dirty="0">
                <a:solidFill>
                  <a:srgbClr val="290126"/>
                </a:solidFill>
                <a:latin typeface="+mj-lt"/>
              </a:rPr>
              <a:t>ešte psychologické a psychiatrické ohľadom zverenia malej</a:t>
            </a:r>
            <a:r>
              <a:rPr lang="sk-SK" i="1" dirty="0">
                <a:solidFill>
                  <a:srgbClr val="290126"/>
                </a:solidFill>
                <a:latin typeface="+mj-lt"/>
              </a:rPr>
              <a:t>. ... </a:t>
            </a:r>
            <a:r>
              <a:rPr lang="sk-SK" b="1" i="1" dirty="0">
                <a:solidFill>
                  <a:srgbClr val="290126"/>
                </a:solidFill>
                <a:latin typeface="+mj-lt"/>
              </a:rPr>
              <a:t>človek je už v pohode, ako-tak funguje</a:t>
            </a:r>
            <a:r>
              <a:rPr lang="sk-SK" i="1" dirty="0">
                <a:solidFill>
                  <a:srgbClr val="290126"/>
                </a:solidFill>
                <a:latin typeface="+mj-lt"/>
              </a:rPr>
              <a:t> ... a týmto, že to mám stále rozprávať dookola, tak sa mi to stále vráti. Nielen tie myšlienky, ale pocity, emócie, nerobí mi to dobre, no proste nikomu to nerobí dobre ...“</a:t>
            </a:r>
          </a:p>
          <a:p>
            <a:pPr marL="900113" indent="-7938">
              <a:spcAft>
                <a:spcPts val="300"/>
              </a:spcAft>
            </a:pPr>
            <a:endParaRPr lang="sk-SK" sz="900" i="1" dirty="0">
              <a:solidFill>
                <a:srgbClr val="290126"/>
              </a:solidFill>
              <a:latin typeface="+mj-lt"/>
            </a:endParaRPr>
          </a:p>
          <a:p>
            <a:pPr marL="536575" indent="-7938">
              <a:spcAft>
                <a:spcPts val="300"/>
              </a:spcAft>
            </a:pPr>
            <a:r>
              <a:rPr lang="sk-SK" b="1" dirty="0">
                <a:solidFill>
                  <a:srgbClr val="290126"/>
                </a:solidFill>
              </a:rPr>
              <a:t>Pristúpenie na podmienky, ktoré si neželajú</a:t>
            </a:r>
          </a:p>
          <a:p>
            <a:pPr marL="900113" indent="-7938">
              <a:spcAft>
                <a:spcPts val="300"/>
              </a:spcAft>
            </a:pPr>
            <a:r>
              <a:rPr lang="sk-SK" i="1" dirty="0">
                <a:solidFill>
                  <a:srgbClr val="290126"/>
                </a:solidFill>
                <a:latin typeface="+mj-lt"/>
              </a:rPr>
              <a:t>„Lenže ja som to už nechcela späť ťahať. Ja som povedala, že ja sa tých peňazí aj vzdám, </a:t>
            </a:r>
            <a:r>
              <a:rPr lang="sk-SK" b="1" i="1" dirty="0">
                <a:solidFill>
                  <a:srgbClr val="290126"/>
                </a:solidFill>
                <a:latin typeface="+mj-lt"/>
              </a:rPr>
              <a:t>nech mi dá iba tých 120 euro na deti</a:t>
            </a:r>
            <a:r>
              <a:rPr lang="sk-SK" i="1" dirty="0">
                <a:solidFill>
                  <a:srgbClr val="290126"/>
                </a:solidFill>
                <a:latin typeface="+mj-lt"/>
              </a:rPr>
              <a:t>, ... tak nejak sa uskromníme. </a:t>
            </a:r>
            <a:r>
              <a:rPr lang="sk-SK" b="1" i="1" dirty="0">
                <a:solidFill>
                  <a:srgbClr val="290126"/>
                </a:solidFill>
                <a:latin typeface="+mj-lt"/>
              </a:rPr>
              <a:t>Ale nech nás rozvedie! </a:t>
            </a:r>
            <a:r>
              <a:rPr lang="sk-SK" i="1" dirty="0">
                <a:solidFill>
                  <a:srgbClr val="290126"/>
                </a:solidFill>
                <a:latin typeface="+mj-lt"/>
              </a:rPr>
              <a:t>Lebo ja som už nechcela späť to zažívať. ... ktovie kedy by bol súd, zas by sme to museli odznova.“</a:t>
            </a:r>
          </a:p>
          <a:p>
            <a:pPr marL="900113" indent="-7938">
              <a:spcAft>
                <a:spcPts val="300"/>
              </a:spcAft>
            </a:pPr>
            <a:endParaRPr lang="sk-SK" i="1" dirty="0">
              <a:solidFill>
                <a:srgbClr val="290126"/>
              </a:solidFill>
              <a:latin typeface="+mj-lt"/>
            </a:endParaRPr>
          </a:p>
          <a:p>
            <a:pPr marL="900113" indent="-7938">
              <a:spcAft>
                <a:spcPts val="300"/>
              </a:spcAft>
            </a:pPr>
            <a:r>
              <a:rPr lang="sk-SK" i="1" dirty="0">
                <a:solidFill>
                  <a:srgbClr val="290126"/>
                </a:solidFill>
                <a:latin typeface="+mj-lt"/>
              </a:rPr>
              <a:t>„Ja som s tým nesúhlasila, ... </a:t>
            </a:r>
            <a:r>
              <a:rPr lang="sk-SK" b="1" i="1" dirty="0">
                <a:solidFill>
                  <a:srgbClr val="290126"/>
                </a:solidFill>
                <a:latin typeface="+mj-lt"/>
              </a:rPr>
              <a:t>kurátorka hlavne bola rozhodnutá dať deti do striedavej starostlivosti, tak keď som si zvážila</a:t>
            </a:r>
            <a:r>
              <a:rPr lang="sk-SK" i="1" dirty="0">
                <a:solidFill>
                  <a:srgbClr val="290126"/>
                </a:solidFill>
                <a:latin typeface="+mj-lt"/>
              </a:rPr>
              <a:t> to ... tak som s tým potom súhlasila.“</a:t>
            </a:r>
          </a:p>
          <a:p>
            <a:pPr marL="900113" indent="-7938">
              <a:spcAft>
                <a:spcPts val="300"/>
              </a:spcAft>
            </a:pPr>
            <a:endParaRPr lang="sk-SK" i="1" dirty="0">
              <a:solidFill>
                <a:srgbClr val="290126"/>
              </a:solidFill>
              <a:latin typeface="+mj-lt"/>
            </a:endParaRPr>
          </a:p>
          <a:p>
            <a:pPr marL="900113" indent="-7938">
              <a:spcAft>
                <a:spcPts val="300"/>
              </a:spcAft>
            </a:pPr>
            <a:endParaRPr lang="sk-SK" i="1" dirty="0">
              <a:solidFill>
                <a:srgbClr val="290126"/>
              </a:solidFill>
              <a:latin typeface="+mj-lt"/>
            </a:endParaRP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3751721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4401205"/>
          </a:xfrm>
          <a:prstGeom prst="rect">
            <a:avLst/>
          </a:prstGeom>
          <a:noFill/>
        </p:spPr>
        <p:txBody>
          <a:bodyPr wrap="square" rtlCol="0">
            <a:spAutoFit/>
          </a:bodyPr>
          <a:lstStyle/>
          <a:p>
            <a:pPr marL="536575">
              <a:spcAft>
                <a:spcPts val="300"/>
              </a:spcAft>
            </a:pPr>
            <a:r>
              <a:rPr lang="sk-SK" b="1" dirty="0">
                <a:solidFill>
                  <a:srgbClr val="290126"/>
                </a:solidFill>
              </a:rPr>
              <a:t>Procesné prenasledovanie</a:t>
            </a:r>
          </a:p>
          <a:p>
            <a:pPr marL="900113" indent="-7938">
              <a:spcAft>
                <a:spcPts val="300"/>
              </a:spcAft>
            </a:pPr>
            <a:r>
              <a:rPr lang="sk-SK" i="1" dirty="0">
                <a:solidFill>
                  <a:srgbClr val="290126"/>
                </a:solidFill>
                <a:latin typeface="+mj-lt"/>
              </a:rPr>
              <a:t>„A keď </a:t>
            </a:r>
            <a:r>
              <a:rPr lang="sk-SK" b="1" i="1" dirty="0">
                <a:solidFill>
                  <a:srgbClr val="290126"/>
                </a:solidFill>
                <a:latin typeface="+mj-lt"/>
              </a:rPr>
              <a:t>zistil po dvoch rokoch, že sa nedostane ku mne, tak dal žiadosť na úpravu styku </a:t>
            </a:r>
            <a:r>
              <a:rPr lang="sk-SK" i="1" dirty="0">
                <a:solidFill>
                  <a:srgbClr val="290126"/>
                </a:solidFill>
                <a:latin typeface="+mj-lt"/>
              </a:rPr>
              <a:t>a tam sa to v podstate začalo.“ </a:t>
            </a:r>
          </a:p>
          <a:p>
            <a:pPr marL="900113" indent="-7938">
              <a:spcAft>
                <a:spcPts val="300"/>
              </a:spcAft>
            </a:pPr>
            <a:r>
              <a:rPr lang="sk-SK" i="1" dirty="0">
                <a:solidFill>
                  <a:srgbClr val="290126"/>
                </a:solidFill>
                <a:latin typeface="+mj-lt"/>
              </a:rPr>
              <a:t>„Ja som dostávala predvolania na sociálnu kuratelu veľmi často, </a:t>
            </a:r>
            <a:r>
              <a:rPr lang="sk-SK" b="1" i="1" dirty="0">
                <a:solidFill>
                  <a:srgbClr val="290126"/>
                </a:solidFill>
                <a:latin typeface="+mj-lt"/>
              </a:rPr>
              <a:t>bola som tam v priebehu roka minimálne desať krát a oni u nás na návšteve tiež asi desať krát, kvôli tomu, že on stále podával nejaké podnety</a:t>
            </a:r>
            <a:r>
              <a:rPr lang="sk-SK" i="1" dirty="0">
                <a:solidFill>
                  <a:srgbClr val="290126"/>
                </a:solidFill>
                <a:latin typeface="+mj-lt"/>
              </a:rPr>
              <a:t> ...“</a:t>
            </a:r>
          </a:p>
          <a:p>
            <a:pPr marL="900113" indent="-7938">
              <a:spcAft>
                <a:spcPts val="300"/>
              </a:spcAft>
            </a:pPr>
            <a:r>
              <a:rPr lang="sk-SK" i="1" dirty="0">
                <a:solidFill>
                  <a:srgbClr val="290126"/>
                </a:solidFill>
                <a:latin typeface="+mj-lt"/>
              </a:rPr>
              <a:t>„... </a:t>
            </a:r>
            <a:r>
              <a:rPr lang="sk-SK" b="1" i="1" dirty="0">
                <a:solidFill>
                  <a:srgbClr val="290126"/>
                </a:solidFill>
                <a:latin typeface="+mj-lt"/>
              </a:rPr>
              <a:t>keď ja nesúhlasím</a:t>
            </a:r>
            <a:r>
              <a:rPr lang="sk-SK" i="1" dirty="0">
                <a:solidFill>
                  <a:srgbClr val="290126"/>
                </a:solidFill>
                <a:latin typeface="+mj-lt"/>
              </a:rPr>
              <a:t>, že budeme v chate, kde je 12 stupňov, po čom ten malý aj na 2 týždne ochorel. Tak on už si ma natáča, </a:t>
            </a:r>
            <a:r>
              <a:rPr lang="sk-SK" b="1" i="1" dirty="0">
                <a:solidFill>
                  <a:srgbClr val="290126"/>
                </a:solidFill>
                <a:latin typeface="+mj-lt"/>
              </a:rPr>
              <a:t>že mu odopieram styk a ide na políciu </a:t>
            </a:r>
            <a:r>
              <a:rPr lang="sk-SK" i="1" dirty="0">
                <a:solidFill>
                  <a:srgbClr val="290126"/>
                </a:solidFill>
                <a:latin typeface="+mj-lt"/>
              </a:rPr>
              <a:t>... Potom </a:t>
            </a:r>
            <a:r>
              <a:rPr lang="sk-SK" b="1" i="1" dirty="0">
                <a:solidFill>
                  <a:srgbClr val="290126"/>
                </a:solidFill>
                <a:latin typeface="+mj-lt"/>
              </a:rPr>
              <a:t>si zrazu napríklad zmyslí</a:t>
            </a:r>
            <a:r>
              <a:rPr lang="sk-SK" i="1" dirty="0">
                <a:solidFill>
                  <a:srgbClr val="290126"/>
                </a:solidFill>
                <a:latin typeface="+mj-lt"/>
              </a:rPr>
              <a:t>, že už zrazu o 15tej hodine už chce mať styk, tak príde ...</a:t>
            </a:r>
            <a:r>
              <a:rPr lang="sk-SK" b="1" i="1" dirty="0">
                <a:solidFill>
                  <a:srgbClr val="290126"/>
                </a:solidFill>
                <a:latin typeface="+mj-lt"/>
              </a:rPr>
              <a:t>nechápe napríklad, že malý spí, tak zase polícia</a:t>
            </a:r>
            <a:r>
              <a:rPr lang="sk-SK" i="1" dirty="0">
                <a:solidFill>
                  <a:srgbClr val="290126"/>
                </a:solidFill>
                <a:latin typeface="+mj-lt"/>
              </a:rPr>
              <a:t>. ... My musíme chodiť na kriminálku ... 30 km chodiť zbytočne každý mesiac. </a:t>
            </a:r>
            <a:r>
              <a:rPr lang="sk-SK" i="1" u="sng" dirty="0">
                <a:solidFill>
                  <a:srgbClr val="290126"/>
                </a:solidFill>
                <a:latin typeface="+mj-lt"/>
              </a:rPr>
              <a:t>Tiež robotu si musím prispôsobovať tomu</a:t>
            </a:r>
            <a:r>
              <a:rPr lang="sk-SK" i="1" dirty="0">
                <a:solidFill>
                  <a:srgbClr val="290126"/>
                </a:solidFill>
                <a:latin typeface="+mj-lt"/>
              </a:rPr>
              <a:t>.“</a:t>
            </a:r>
          </a:p>
          <a:p>
            <a:pPr marL="900113" indent="-7938">
              <a:spcAft>
                <a:spcPts val="300"/>
              </a:spcAft>
            </a:pPr>
            <a:r>
              <a:rPr lang="sk-SK" i="1" dirty="0">
                <a:solidFill>
                  <a:srgbClr val="290126"/>
                </a:solidFill>
                <a:latin typeface="+mj-lt"/>
              </a:rPr>
              <a:t>„Veľa súdov som mala. ... Skôr to dopadlo tak, že </a:t>
            </a:r>
            <a:r>
              <a:rPr lang="sk-SK" b="1" i="1" dirty="0">
                <a:solidFill>
                  <a:srgbClr val="290126"/>
                </a:solidFill>
                <a:latin typeface="+mj-lt"/>
              </a:rPr>
              <a:t>začal obviňovať súd, že som ho podplatila, kurátorky že</a:t>
            </a:r>
            <a:r>
              <a:rPr lang="sk-SK" i="1" dirty="0">
                <a:solidFill>
                  <a:srgbClr val="290126"/>
                </a:solidFill>
                <a:latin typeface="+mj-lt"/>
              </a:rPr>
              <a:t> sú na mojej strane tak, </a:t>
            </a:r>
            <a:r>
              <a:rPr lang="sk-SK" b="1" i="1" dirty="0">
                <a:solidFill>
                  <a:srgbClr val="290126"/>
                </a:solidFill>
                <a:latin typeface="+mj-lt"/>
              </a:rPr>
              <a:t>že im diktujem </a:t>
            </a:r>
            <a:r>
              <a:rPr lang="sk-SK" i="1" dirty="0">
                <a:solidFill>
                  <a:srgbClr val="290126"/>
                </a:solidFill>
                <a:latin typeface="+mj-lt"/>
              </a:rPr>
              <a:t>čo majú písať, sociálnym pracovníčkam tiež diktujem čo majú písať a že proste všetkých mám otočených okolo prsta. Len za to, že nič na mňa nenašiel, kde by som zlyhala.“</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Výsledky výskumu na Slovensku: VEREJNÉ INŠTITÚCIE</a:t>
            </a:r>
          </a:p>
        </p:txBody>
      </p:sp>
    </p:spTree>
    <p:extLst>
      <p:ext uri="{BB962C8B-B14F-4D97-AF65-F5344CB8AC3E}">
        <p14:creationId xmlns:p14="http://schemas.microsoft.com/office/powerpoint/2010/main" val="2613508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lokTextu 8"/>
          <p:cNvSpPr txBox="1"/>
          <p:nvPr/>
        </p:nvSpPr>
        <p:spPr>
          <a:xfrm>
            <a:off x="0" y="1890958"/>
            <a:ext cx="9144000" cy="2977738"/>
          </a:xfrm>
          <a:prstGeom prst="rect">
            <a:avLst/>
          </a:prstGeom>
          <a:noFill/>
        </p:spPr>
        <p:txBody>
          <a:bodyPr wrap="square" rtlCol="0">
            <a:spAutoFit/>
          </a:bodyPr>
          <a:lstStyle/>
          <a:p>
            <a:pPr marL="536575">
              <a:spcAft>
                <a:spcPts val="300"/>
              </a:spcAft>
            </a:pPr>
            <a:r>
              <a:rPr lang="sk-SK" i="1" dirty="0">
                <a:solidFill>
                  <a:srgbClr val="290126"/>
                </a:solidFill>
                <a:latin typeface="+mj-lt"/>
              </a:rPr>
              <a:t>„Nie, myslím si, že, viete, </a:t>
            </a:r>
            <a:r>
              <a:rPr lang="sk-SK" b="1" i="1" dirty="0">
                <a:solidFill>
                  <a:srgbClr val="290126"/>
                </a:solidFill>
                <a:latin typeface="+mj-lt"/>
              </a:rPr>
              <a:t>ak som niečo povedala</a:t>
            </a:r>
            <a:r>
              <a:rPr lang="sk-SK" i="1" dirty="0">
                <a:solidFill>
                  <a:srgbClr val="290126"/>
                </a:solidFill>
                <a:latin typeface="+mj-lt"/>
              </a:rPr>
              <a:t>, vyzeralo to pre normál človeka, ktorý žije bežný život, tak fantasticky, že ono to </a:t>
            </a:r>
            <a:r>
              <a:rPr lang="sk-SK" b="1" i="1" dirty="0">
                <a:solidFill>
                  <a:srgbClr val="290126"/>
                </a:solidFill>
                <a:latin typeface="+mj-lt"/>
              </a:rPr>
              <a:t>vyzeralo naozaj mnohé veci jak z filmu</a:t>
            </a:r>
            <a:r>
              <a:rPr lang="sk-SK" i="1" dirty="0">
                <a:solidFill>
                  <a:srgbClr val="290126"/>
                </a:solidFill>
                <a:latin typeface="+mj-lt"/>
              </a:rPr>
              <a:t>. </a:t>
            </a:r>
          </a:p>
          <a:p>
            <a:pPr marL="536575">
              <a:spcAft>
                <a:spcPts val="300"/>
              </a:spcAft>
            </a:pPr>
            <a:r>
              <a:rPr lang="sk-SK" i="1" dirty="0">
                <a:solidFill>
                  <a:srgbClr val="290126"/>
                </a:solidFill>
                <a:latin typeface="+mj-lt"/>
              </a:rPr>
              <a:t>Že ja sama, naozaj priznávam, že </a:t>
            </a:r>
            <a:r>
              <a:rPr lang="sk-SK" b="1" i="1" dirty="0">
                <a:solidFill>
                  <a:srgbClr val="290126"/>
                </a:solidFill>
                <a:latin typeface="+mj-lt"/>
              </a:rPr>
              <a:t>bola som presne tá žena, ktorá keď pozerala nejaký film alebo niečo čítala o žene, ktorá popisovala, ako násilie prebiehalo, že čože, teda nie, to nie je možné.</a:t>
            </a:r>
            <a:r>
              <a:rPr lang="sk-SK" i="1" dirty="0">
                <a:solidFill>
                  <a:srgbClr val="290126"/>
                </a:solidFill>
                <a:latin typeface="+mj-lt"/>
              </a:rPr>
              <a:t> </a:t>
            </a:r>
          </a:p>
          <a:p>
            <a:pPr marL="536575">
              <a:spcAft>
                <a:spcPts val="300"/>
              </a:spcAft>
            </a:pPr>
            <a:r>
              <a:rPr lang="sk-SK" i="1" dirty="0">
                <a:solidFill>
                  <a:srgbClr val="290126"/>
                </a:solidFill>
                <a:latin typeface="+mj-lt"/>
              </a:rPr>
              <a:t>Že jednoducho, </a:t>
            </a:r>
            <a:r>
              <a:rPr lang="sk-SK" b="1" i="1" dirty="0">
                <a:solidFill>
                  <a:srgbClr val="290126"/>
                </a:solidFill>
                <a:latin typeface="+mj-lt"/>
              </a:rPr>
              <a:t>presne si pamätám jednu scénu z nejakého filmu, kde žena nevedela trafiť do zámku kľúčom a keď sa mi to prvý krát stalo, tak si hovorím a tak ti treba. Teraz presne vieš, aké to je. </a:t>
            </a:r>
          </a:p>
          <a:p>
            <a:pPr marL="536575">
              <a:spcAft>
                <a:spcPts val="300"/>
              </a:spcAft>
            </a:pPr>
            <a:r>
              <a:rPr lang="sk-SK" b="1" i="1" dirty="0">
                <a:solidFill>
                  <a:srgbClr val="290126"/>
                </a:solidFill>
                <a:latin typeface="+mj-lt"/>
              </a:rPr>
              <a:t>Tie inštitúcie, toto ako keby s tým nič nechceli mať, ako keby to oddeľovali, že toto k tomu nepatrí.</a:t>
            </a:r>
            <a:r>
              <a:rPr lang="sk-SK" i="1" dirty="0">
                <a:solidFill>
                  <a:srgbClr val="290126"/>
                </a:solidFill>
                <a:latin typeface="+mj-lt"/>
              </a:rPr>
              <a:t> A pritom je to hlavná a dôležitá zložka toho, čo sa s tou ženou deje.“ (Mira) </a:t>
            </a:r>
          </a:p>
        </p:txBody>
      </p:sp>
      <p:sp>
        <p:nvSpPr>
          <p:cNvPr id="8" name="Obdĺžnik 7"/>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Akoby násilie s tým nič nemalo</a:t>
            </a:r>
          </a:p>
        </p:txBody>
      </p:sp>
    </p:spTree>
    <p:extLst>
      <p:ext uri="{BB962C8B-B14F-4D97-AF65-F5344CB8AC3E}">
        <p14:creationId xmlns:p14="http://schemas.microsoft.com/office/powerpoint/2010/main" val="2499504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ĺžnik 4"/>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bg1"/>
              </a:solidFill>
            </a:endParaRPr>
          </a:p>
        </p:txBody>
      </p:sp>
      <p:sp>
        <p:nvSpPr>
          <p:cNvPr id="6"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Odporúčania - SPOSK</a:t>
            </a:r>
          </a:p>
        </p:txBody>
      </p:sp>
      <p:sp>
        <p:nvSpPr>
          <p:cNvPr id="7" name="BlokTextu 6"/>
          <p:cNvSpPr txBox="1"/>
          <p:nvPr/>
        </p:nvSpPr>
        <p:spPr>
          <a:xfrm>
            <a:off x="0" y="1890958"/>
            <a:ext cx="9144000" cy="5186035"/>
          </a:xfrm>
          <a:prstGeom prst="rect">
            <a:avLst/>
          </a:prstGeom>
          <a:noFill/>
        </p:spPr>
        <p:txBody>
          <a:bodyPr wrap="square" rtlCol="0">
            <a:spAutoFit/>
          </a:bodyPr>
          <a:lstStyle/>
          <a:p>
            <a:pPr marL="536575">
              <a:spcAft>
                <a:spcPts val="300"/>
              </a:spcAft>
            </a:pPr>
            <a:r>
              <a:rPr lang="sk-SK" b="1" dirty="0">
                <a:solidFill>
                  <a:srgbClr val="290126"/>
                </a:solidFill>
              </a:rPr>
              <a:t>Identifikácia domáceho násilia - imperatív v rodinnoprávnej agende</a:t>
            </a:r>
          </a:p>
          <a:p>
            <a:pPr marL="822325" indent="-285750">
              <a:spcAft>
                <a:spcPts val="300"/>
              </a:spcAft>
              <a:buFont typeface="Wingdings" panose="05000000000000000000" pitchFamily="2" charset="2"/>
              <a:buChar char="Ø"/>
            </a:pPr>
            <a:r>
              <a:rPr lang="sk-SK" dirty="0">
                <a:solidFill>
                  <a:srgbClr val="290126"/>
                </a:solidFill>
              </a:rPr>
              <a:t>využívanie štruktúrovaného skríningu domáceho násilia </a:t>
            </a:r>
            <a:r>
              <a:rPr lang="sk-SK" dirty="0">
                <a:solidFill>
                  <a:srgbClr val="290126"/>
                </a:solidFill>
                <a:hlinkClick r:id="rId2"/>
              </a:rPr>
              <a:t>https://vnimajme.sk/wp-content/uploads/sites/3/2024/09/Metodika-Identifikacia-domaceho-nasilia-Akt-5.pdf</a:t>
            </a:r>
            <a:endParaRPr lang="sk-SK" dirty="0">
              <a:solidFill>
                <a:srgbClr val="290126"/>
              </a:solidFill>
            </a:endParaRPr>
          </a:p>
          <a:p>
            <a:pPr marL="536575">
              <a:spcAft>
                <a:spcPts val="300"/>
              </a:spcAft>
            </a:pPr>
            <a:endParaRPr lang="sk-SK" b="1" dirty="0">
              <a:solidFill>
                <a:srgbClr val="290126"/>
              </a:solidFill>
            </a:endParaRPr>
          </a:p>
          <a:p>
            <a:pPr marL="536575">
              <a:spcAft>
                <a:spcPts val="300"/>
              </a:spcAft>
            </a:pPr>
            <a:r>
              <a:rPr lang="sk-SK" b="1" dirty="0">
                <a:solidFill>
                  <a:srgbClr val="290126"/>
                </a:solidFill>
              </a:rPr>
              <a:t>Zvýšiť pochopenie následkom násilia na ženy a ich deti</a:t>
            </a:r>
          </a:p>
          <a:p>
            <a:pPr marL="822325" indent="-285750">
              <a:spcAft>
                <a:spcPts val="300"/>
              </a:spcAft>
              <a:buFont typeface="Wingdings" panose="05000000000000000000" pitchFamily="2" charset="2"/>
              <a:buChar char="Ø"/>
            </a:pPr>
            <a:r>
              <a:rPr lang="sk-SK" dirty="0">
                <a:solidFill>
                  <a:srgbClr val="290126"/>
                </a:solidFill>
              </a:rPr>
              <a:t>princíp nestrannosti neznamená nevšímavosť voči nerovnováhe moci medzi účastníkmi </a:t>
            </a:r>
          </a:p>
          <a:p>
            <a:pPr marL="822325" indent="-285750">
              <a:spcAft>
                <a:spcPts val="300"/>
              </a:spcAft>
              <a:buFont typeface="Wingdings" panose="05000000000000000000" pitchFamily="2" charset="2"/>
              <a:buChar char="Ø"/>
            </a:pPr>
            <a:r>
              <a:rPr lang="sk-SK" dirty="0" err="1">
                <a:solidFill>
                  <a:srgbClr val="290126"/>
                </a:solidFill>
              </a:rPr>
              <a:t>facilitovať</a:t>
            </a:r>
            <a:r>
              <a:rPr lang="sk-SK" dirty="0">
                <a:solidFill>
                  <a:srgbClr val="290126"/>
                </a:solidFill>
              </a:rPr>
              <a:t> zmierne riešenie (rôznymi spôsobmi):</a:t>
            </a:r>
          </a:p>
          <a:p>
            <a:pPr marL="879475" indent="-342900">
              <a:spcAft>
                <a:spcPts val="300"/>
              </a:spcAft>
              <a:buAutoNum type="alphaUcParenR"/>
            </a:pPr>
            <a:r>
              <a:rPr lang="sk-SK" dirty="0">
                <a:solidFill>
                  <a:srgbClr val="290126"/>
                </a:solidFill>
              </a:rPr>
              <a:t>účastníci sa v porovnateľnej miere cítia bezpečne obhajovať svoje záujmy alebo</a:t>
            </a:r>
          </a:p>
          <a:p>
            <a:pPr marL="879475" indent="-342900">
              <a:spcAft>
                <a:spcPts val="300"/>
              </a:spcAft>
              <a:buAutoNum type="alphaUcParenR"/>
            </a:pPr>
            <a:r>
              <a:rPr lang="sk-SK" dirty="0">
                <a:solidFill>
                  <a:srgbClr val="290126"/>
                </a:solidFill>
              </a:rPr>
              <a:t>účastník ohrozený násilím si želá </a:t>
            </a:r>
            <a:r>
              <a:rPr lang="sk-SK" dirty="0" err="1">
                <a:solidFill>
                  <a:srgbClr val="290126"/>
                </a:solidFill>
              </a:rPr>
              <a:t>facilitáciu</a:t>
            </a:r>
            <a:r>
              <a:rPr lang="sk-SK" dirty="0">
                <a:solidFill>
                  <a:srgbClr val="290126"/>
                </a:solidFill>
              </a:rPr>
              <a:t> </a:t>
            </a:r>
            <a:r>
              <a:rPr lang="sk-SK" b="1" dirty="0">
                <a:solidFill>
                  <a:srgbClr val="290126"/>
                </a:solidFill>
              </a:rPr>
              <a:t>a</a:t>
            </a:r>
            <a:r>
              <a:rPr lang="sk-SK" dirty="0">
                <a:solidFill>
                  <a:srgbClr val="290126"/>
                </a:solidFill>
              </a:rPr>
              <a:t> okolnosti jej prípadu naznačujú, že </a:t>
            </a:r>
            <a:r>
              <a:rPr lang="sk-SK" dirty="0" err="1">
                <a:solidFill>
                  <a:srgbClr val="290126"/>
                </a:solidFill>
              </a:rPr>
              <a:t>facilitácia</a:t>
            </a:r>
            <a:r>
              <a:rPr lang="sk-SK" dirty="0">
                <a:solidFill>
                  <a:srgbClr val="290126"/>
                </a:solidFill>
              </a:rPr>
              <a:t> bude bezpečným a účinným nástrojom pre všetkých zainteresovaných </a:t>
            </a:r>
          </a:p>
          <a:p>
            <a:pPr marL="879475" indent="-342900">
              <a:spcAft>
                <a:spcPts val="300"/>
              </a:spcAft>
              <a:buAutoNum type="alphaUcParenR"/>
            </a:pPr>
            <a:endParaRPr lang="sk-SK" dirty="0">
              <a:solidFill>
                <a:srgbClr val="290126"/>
              </a:solidFill>
            </a:endParaRPr>
          </a:p>
          <a:p>
            <a:pPr marL="536575">
              <a:spcAft>
                <a:spcPts val="300"/>
              </a:spcAft>
            </a:pPr>
            <a:r>
              <a:rPr lang="sk-SK" i="1" dirty="0">
                <a:solidFill>
                  <a:srgbClr val="290126"/>
                </a:solidFill>
                <a:latin typeface="+mj-lt"/>
              </a:rPr>
              <a:t>„Používanie prístupu založeného na hodnotení najlepšieho záujmu dieťaťa v rozhodovaní znamená, že bezpečnosť a integrita dieťaťa sa musia posudzovať v danom čase; </a:t>
            </a:r>
            <a:r>
              <a:rPr lang="sk-SK" b="1" i="1" dirty="0">
                <a:solidFill>
                  <a:srgbClr val="290126"/>
                </a:solidFill>
                <a:latin typeface="+mj-lt"/>
              </a:rPr>
              <a:t>uplatňovanie zásady prevencie si však žiada aj posúdenie možnosti rizika a ublíženia v budúcnosti a ďalších následkov rozhodnutia pre bezpečnosť dieťaťa</a:t>
            </a:r>
            <a:r>
              <a:rPr lang="sk-SK" i="1" dirty="0">
                <a:solidFill>
                  <a:srgbClr val="290126"/>
                </a:solidFill>
                <a:latin typeface="+mj-lt"/>
              </a:rPr>
              <a:t>.“ </a:t>
            </a:r>
            <a:r>
              <a:rPr lang="sk-SK" dirty="0">
                <a:solidFill>
                  <a:srgbClr val="290126"/>
                </a:solidFill>
              </a:rPr>
              <a:t>(Výbor OSN pre práva dieťaťa Všeobecný komentár č. 14 (2013))</a:t>
            </a:r>
          </a:p>
          <a:p>
            <a:pPr marL="536575">
              <a:spcAft>
                <a:spcPts val="300"/>
              </a:spcAft>
            </a:pPr>
            <a:endParaRPr lang="sk-SK" b="1" dirty="0">
              <a:solidFill>
                <a:srgbClr val="290126"/>
              </a:solidFill>
            </a:endParaRPr>
          </a:p>
        </p:txBody>
      </p:sp>
    </p:spTree>
    <p:extLst>
      <p:ext uri="{BB962C8B-B14F-4D97-AF65-F5344CB8AC3E}">
        <p14:creationId xmlns:p14="http://schemas.microsoft.com/office/powerpoint/2010/main" val="2393600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ĺžnik 4"/>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bg1"/>
              </a:solidFill>
            </a:endParaRPr>
          </a:p>
        </p:txBody>
      </p:sp>
      <p:sp>
        <p:nvSpPr>
          <p:cNvPr id="6"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Odporúčania - SPOSK</a:t>
            </a:r>
          </a:p>
        </p:txBody>
      </p:sp>
      <p:sp>
        <p:nvSpPr>
          <p:cNvPr id="7" name="BlokTextu 6"/>
          <p:cNvSpPr txBox="1"/>
          <p:nvPr/>
        </p:nvSpPr>
        <p:spPr>
          <a:xfrm>
            <a:off x="0" y="1890958"/>
            <a:ext cx="9144000" cy="4870564"/>
          </a:xfrm>
          <a:prstGeom prst="rect">
            <a:avLst/>
          </a:prstGeom>
          <a:noFill/>
        </p:spPr>
        <p:txBody>
          <a:bodyPr wrap="square" rtlCol="0">
            <a:spAutoFit/>
          </a:bodyPr>
          <a:lstStyle/>
          <a:p>
            <a:pPr marL="536575">
              <a:spcAft>
                <a:spcPts val="300"/>
              </a:spcAft>
            </a:pPr>
            <a:r>
              <a:rPr lang="sk-SK" b="1" dirty="0">
                <a:solidFill>
                  <a:srgbClr val="290126"/>
                </a:solidFill>
              </a:rPr>
              <a:t>Minimálne vedomosti a zručnosti </a:t>
            </a:r>
          </a:p>
          <a:p>
            <a:pPr marL="536575">
              <a:spcAft>
                <a:spcPts val="300"/>
              </a:spcAft>
            </a:pPr>
            <a:endParaRPr lang="sk-SK" sz="900" b="1" dirty="0">
              <a:solidFill>
                <a:srgbClr val="290126"/>
              </a:solidFill>
            </a:endParaRPr>
          </a:p>
          <a:p>
            <a:pPr marL="822325" indent="-285750">
              <a:spcAft>
                <a:spcPts val="300"/>
              </a:spcAft>
              <a:buFont typeface="Wingdings" panose="05000000000000000000" pitchFamily="2" charset="2"/>
              <a:buChar char="Ø"/>
            </a:pPr>
            <a:r>
              <a:rPr lang="sk-SK" dirty="0">
                <a:solidFill>
                  <a:srgbClr val="290126"/>
                </a:solidFill>
              </a:rPr>
              <a:t>Téma č. 1 </a:t>
            </a:r>
            <a:r>
              <a:rPr lang="sk-SK" b="1" dirty="0">
                <a:solidFill>
                  <a:srgbClr val="290126"/>
                </a:solidFill>
              </a:rPr>
              <a:t>Vymedzenie domáceho násilia a jeho foriem </a:t>
            </a:r>
          </a:p>
          <a:p>
            <a:pPr marL="536575">
              <a:spcAft>
                <a:spcPts val="300"/>
              </a:spcAft>
            </a:pPr>
            <a:r>
              <a:rPr lang="sk-SK" dirty="0">
                <a:solidFill>
                  <a:srgbClr val="290126"/>
                </a:solidFill>
              </a:rPr>
              <a:t>rozdiel medzi násilím a konfliktným spolužitím, formy násilia - vrátane donucovacej (</a:t>
            </a:r>
            <a:r>
              <a:rPr lang="sk-SK" dirty="0" err="1">
                <a:solidFill>
                  <a:srgbClr val="290126"/>
                </a:solidFill>
              </a:rPr>
              <a:t>koercitívnej</a:t>
            </a:r>
            <a:r>
              <a:rPr lang="sk-SK" dirty="0">
                <a:solidFill>
                  <a:srgbClr val="290126"/>
                </a:solidFill>
              </a:rPr>
              <a:t>) kontroly a </a:t>
            </a:r>
            <a:r>
              <a:rPr lang="sk-SK" dirty="0" err="1">
                <a:solidFill>
                  <a:srgbClr val="290126"/>
                </a:solidFill>
              </a:rPr>
              <a:t>postseparačného</a:t>
            </a:r>
            <a:r>
              <a:rPr lang="sk-SK" dirty="0">
                <a:solidFill>
                  <a:srgbClr val="290126"/>
                </a:solidFill>
              </a:rPr>
              <a:t> násilia, rizikové faktory pre eskaláciu násilia, formy násilia na deťoch, vrátane situácie, kedy sú deti svedkami domáceho násilia na rodičovi</a:t>
            </a:r>
          </a:p>
          <a:p>
            <a:pPr marL="822325" indent="-285750">
              <a:spcAft>
                <a:spcPts val="300"/>
              </a:spcAft>
              <a:buFont typeface="Wingdings" panose="05000000000000000000" pitchFamily="2" charset="2"/>
              <a:buChar char="Ø"/>
            </a:pPr>
            <a:r>
              <a:rPr lang="sk-SK" dirty="0">
                <a:solidFill>
                  <a:srgbClr val="290126"/>
                </a:solidFill>
              </a:rPr>
              <a:t>Téma č. 2 </a:t>
            </a:r>
            <a:r>
              <a:rPr lang="sk-SK" b="1" dirty="0">
                <a:solidFill>
                  <a:srgbClr val="290126"/>
                </a:solidFill>
              </a:rPr>
              <a:t>Výskyt domáceho násilia </a:t>
            </a:r>
          </a:p>
          <a:p>
            <a:pPr marL="536575">
              <a:spcAft>
                <a:spcPts val="300"/>
              </a:spcAft>
            </a:pPr>
            <a:r>
              <a:rPr lang="sk-SK" dirty="0">
                <a:solidFill>
                  <a:srgbClr val="290126"/>
                </a:solidFill>
              </a:rPr>
              <a:t>faktory </a:t>
            </a:r>
            <a:r>
              <a:rPr lang="sk-SK" dirty="0" err="1">
                <a:solidFill>
                  <a:srgbClr val="290126"/>
                </a:solidFill>
              </a:rPr>
              <a:t>prispievajúce</a:t>
            </a:r>
            <a:r>
              <a:rPr lang="sk-SK" dirty="0">
                <a:solidFill>
                  <a:srgbClr val="290126"/>
                </a:solidFill>
              </a:rPr>
              <a:t> k latencii domáceho násilia, miera prieniku medzi násilím v párových vzťahoch a násilím na deťoch, vplyv tejto situácie na dieťa. </a:t>
            </a:r>
          </a:p>
          <a:p>
            <a:pPr marL="822325" indent="-285750">
              <a:spcAft>
                <a:spcPts val="300"/>
              </a:spcAft>
              <a:buFont typeface="Wingdings" panose="05000000000000000000" pitchFamily="2" charset="2"/>
              <a:buChar char="Ø"/>
            </a:pPr>
            <a:r>
              <a:rPr lang="sk-SK" dirty="0">
                <a:solidFill>
                  <a:srgbClr val="290126"/>
                </a:solidFill>
              </a:rPr>
              <a:t>Téma č. 3 </a:t>
            </a:r>
            <a:r>
              <a:rPr lang="sk-SK" b="1" dirty="0">
                <a:solidFill>
                  <a:srgbClr val="290126"/>
                </a:solidFill>
              </a:rPr>
              <a:t>Výskyt krivých obvinení týkajúcich sa domáceho násilia </a:t>
            </a:r>
          </a:p>
          <a:p>
            <a:pPr marL="536575">
              <a:spcAft>
                <a:spcPts val="300"/>
              </a:spcAft>
            </a:pPr>
            <a:r>
              <a:rPr lang="sk-SK" dirty="0">
                <a:solidFill>
                  <a:srgbClr val="290126"/>
                </a:solidFill>
              </a:rPr>
              <a:t>predsudky o domácom násilí, vlastné postoje</a:t>
            </a:r>
          </a:p>
          <a:p>
            <a:pPr marL="822325" indent="-285750">
              <a:spcAft>
                <a:spcPts val="300"/>
              </a:spcAft>
              <a:buFont typeface="Wingdings" panose="05000000000000000000" pitchFamily="2" charset="2"/>
              <a:buChar char="Ø"/>
            </a:pPr>
            <a:r>
              <a:rPr lang="sk-SK" dirty="0">
                <a:solidFill>
                  <a:srgbClr val="290126"/>
                </a:solidFill>
              </a:rPr>
              <a:t>Téma č. 4 </a:t>
            </a:r>
            <a:r>
              <a:rPr lang="sk-SK" b="1" dirty="0">
                <a:solidFill>
                  <a:srgbClr val="290126"/>
                </a:solidFill>
              </a:rPr>
              <a:t>Reakcie obetí na domáce násilie </a:t>
            </a:r>
          </a:p>
          <a:p>
            <a:pPr marL="536575">
              <a:spcAft>
                <a:spcPts val="300"/>
              </a:spcAft>
            </a:pPr>
            <a:r>
              <a:rPr lang="sk-SK" dirty="0">
                <a:solidFill>
                  <a:srgbClr val="290126"/>
                </a:solidFill>
              </a:rPr>
              <a:t>reakcie obetí, vrátane </a:t>
            </a:r>
            <a:r>
              <a:rPr lang="sk-SK" dirty="0" err="1">
                <a:solidFill>
                  <a:srgbClr val="290126"/>
                </a:solidFill>
              </a:rPr>
              <a:t>kontraintuitívnych</a:t>
            </a:r>
            <a:r>
              <a:rPr lang="sk-SK" dirty="0">
                <a:solidFill>
                  <a:srgbClr val="290126"/>
                </a:solidFill>
              </a:rPr>
              <a:t> reakcií, interné a externé faktory ovplyvňujúce reakcie obete a hľadanie pomoci, vplyv násilnej osoby na správanie obete, škála reakcií detí voči rodičom, dopúšťajúcim sa násilia na druhom rodičovi. </a:t>
            </a:r>
          </a:p>
        </p:txBody>
      </p:sp>
    </p:spTree>
    <p:extLst>
      <p:ext uri="{BB962C8B-B14F-4D97-AF65-F5344CB8AC3E}">
        <p14:creationId xmlns:p14="http://schemas.microsoft.com/office/powerpoint/2010/main" val="667686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O výskume</a:t>
            </a:r>
          </a:p>
        </p:txBody>
      </p:sp>
      <p:sp>
        <p:nvSpPr>
          <p:cNvPr id="9" name="BlokTextu 8"/>
          <p:cNvSpPr txBox="1"/>
          <p:nvPr/>
        </p:nvSpPr>
        <p:spPr>
          <a:xfrm>
            <a:off x="0" y="1855703"/>
            <a:ext cx="9144000" cy="3393237"/>
          </a:xfrm>
          <a:prstGeom prst="rect">
            <a:avLst/>
          </a:prstGeom>
          <a:noFill/>
        </p:spPr>
        <p:txBody>
          <a:bodyPr wrap="square" rtlCol="0">
            <a:spAutoFit/>
          </a:bodyPr>
          <a:lstStyle/>
          <a:p>
            <a:pPr marL="900113" indent="-363538">
              <a:buFont typeface="Arial" panose="020B0604020202020204" pitchFamily="34" charset="0"/>
              <a:buChar char="•"/>
            </a:pPr>
            <a:r>
              <a:rPr lang="sk-SK" dirty="0">
                <a:solidFill>
                  <a:srgbClr val="290126"/>
                </a:solidFill>
              </a:rPr>
              <a:t>Rôznorodosť potrieb žien zažívajúcich partnerské násilie a ich detí</a:t>
            </a:r>
          </a:p>
          <a:p>
            <a:pPr marL="1160463" indent="-260350">
              <a:spcAft>
                <a:spcPts val="300"/>
              </a:spcAft>
              <a:buFontTx/>
              <a:buChar char="-"/>
            </a:pPr>
            <a:r>
              <a:rPr lang="sk-SK" b="1" dirty="0">
                <a:solidFill>
                  <a:srgbClr val="290126"/>
                </a:solidFill>
              </a:rPr>
              <a:t>počas</a:t>
            </a:r>
            <a:r>
              <a:rPr lang="sk-SK" dirty="0">
                <a:solidFill>
                  <a:srgbClr val="290126"/>
                </a:solidFill>
              </a:rPr>
              <a:t> trvania spolužitia s násilníkom</a:t>
            </a:r>
          </a:p>
          <a:p>
            <a:pPr marL="1160463" indent="-260350">
              <a:spcAft>
                <a:spcPts val="300"/>
              </a:spcAft>
              <a:buFontTx/>
              <a:buChar char="-"/>
            </a:pPr>
            <a:r>
              <a:rPr lang="sk-SK" b="1" dirty="0">
                <a:solidFill>
                  <a:srgbClr val="290126"/>
                </a:solidFill>
              </a:rPr>
              <a:t>po</a:t>
            </a:r>
            <a:r>
              <a:rPr lang="sk-SK" dirty="0">
                <a:solidFill>
                  <a:srgbClr val="290126"/>
                </a:solidFill>
              </a:rPr>
              <a:t> fyzickej separácii </a:t>
            </a:r>
          </a:p>
          <a:p>
            <a:pPr marL="1185863" indent="-285750">
              <a:spcAft>
                <a:spcPts val="300"/>
              </a:spcAft>
              <a:buFont typeface="Wingdings" panose="05000000000000000000" pitchFamily="2" charset="2"/>
              <a:buChar char="Ø"/>
            </a:pPr>
            <a:r>
              <a:rPr lang="sk-SK" dirty="0">
                <a:solidFill>
                  <a:srgbClr val="290126"/>
                </a:solidFill>
              </a:rPr>
              <a:t>násilie často nekončí, menia sa jeho formy a často je intenzívnejšie</a:t>
            </a:r>
            <a:r>
              <a:rPr lang="sk-SK" baseline="30000" dirty="0">
                <a:solidFill>
                  <a:srgbClr val="290126"/>
                </a:solidFill>
              </a:rPr>
              <a:t>5, 6, 7</a:t>
            </a:r>
          </a:p>
          <a:p>
            <a:pPr marL="900113">
              <a:spcAft>
                <a:spcPts val="300"/>
              </a:spcAft>
            </a:pPr>
            <a:endParaRPr lang="sk-SK" baseline="30000" dirty="0">
              <a:solidFill>
                <a:srgbClr val="290126"/>
              </a:solidFill>
            </a:endParaRPr>
          </a:p>
          <a:p>
            <a:pPr marL="539750">
              <a:spcAft>
                <a:spcPts val="300"/>
              </a:spcAft>
            </a:pPr>
            <a:r>
              <a:rPr lang="sk-SK" dirty="0">
                <a:solidFill>
                  <a:srgbClr val="290126"/>
                </a:solidFill>
              </a:rPr>
              <a:t>OKRUHY:</a:t>
            </a:r>
          </a:p>
          <a:p>
            <a:pPr marL="900113" indent="-363538">
              <a:spcAft>
                <a:spcPts val="300"/>
              </a:spcAft>
              <a:buFont typeface="Wingdings" panose="05000000000000000000" pitchFamily="2" charset="2"/>
              <a:buChar char="Ø"/>
            </a:pPr>
            <a:r>
              <a:rPr lang="sk-SK" dirty="0">
                <a:solidFill>
                  <a:srgbClr val="290126"/>
                </a:solidFill>
              </a:rPr>
              <a:t>Identifikácia násilia, jeho foriem a dynamiky</a:t>
            </a:r>
          </a:p>
          <a:p>
            <a:pPr marL="900113" indent="-363538">
              <a:spcAft>
                <a:spcPts val="300"/>
              </a:spcAft>
              <a:buFont typeface="Wingdings" panose="05000000000000000000" pitchFamily="2" charset="2"/>
              <a:buChar char="Ø"/>
            </a:pPr>
            <a:r>
              <a:rPr lang="sk-SK" dirty="0">
                <a:solidFill>
                  <a:srgbClr val="290126"/>
                </a:solidFill>
              </a:rPr>
              <a:t>Identifikácia rizika pokračovania násilia a jeho eskalácie (hrozby rizík)</a:t>
            </a:r>
          </a:p>
          <a:p>
            <a:pPr marL="900113" indent="-363538">
              <a:spcAft>
                <a:spcPts val="300"/>
              </a:spcAft>
              <a:buFont typeface="Wingdings" panose="05000000000000000000" pitchFamily="2" charset="2"/>
              <a:buChar char="Ø"/>
            </a:pPr>
            <a:r>
              <a:rPr lang="sk-SK" dirty="0">
                <a:solidFill>
                  <a:srgbClr val="290126"/>
                </a:solidFill>
              </a:rPr>
              <a:t>? Posilnenia a psychickej podpory</a:t>
            </a:r>
          </a:p>
          <a:p>
            <a:pPr marL="900113" indent="-363538">
              <a:spcAft>
                <a:spcPts val="300"/>
              </a:spcAft>
              <a:buFont typeface="Wingdings" panose="05000000000000000000" pitchFamily="2" charset="2"/>
              <a:buChar char="Ø"/>
            </a:pPr>
            <a:r>
              <a:rPr lang="sk-SK" dirty="0">
                <a:solidFill>
                  <a:srgbClr val="290126"/>
                </a:solidFill>
              </a:rPr>
              <a:t>? Vytvárania bezpečnostných stratégií</a:t>
            </a:r>
          </a:p>
          <a:p>
            <a:pPr marL="900113" indent="-363538">
              <a:spcAft>
                <a:spcPts val="300"/>
              </a:spcAft>
              <a:buFont typeface="Wingdings" panose="05000000000000000000" pitchFamily="2" charset="2"/>
              <a:buChar char="Ø"/>
            </a:pPr>
            <a:r>
              <a:rPr lang="sk-SK" dirty="0">
                <a:solidFill>
                  <a:srgbClr val="290126"/>
                </a:solidFill>
              </a:rPr>
              <a:t>? Orientácie v systéme sociálneho zabezpečenia a trestnom/civilnom právnom systéme</a:t>
            </a:r>
          </a:p>
        </p:txBody>
      </p:sp>
      <p:sp>
        <p:nvSpPr>
          <p:cNvPr id="4" name="Obdĺžnik 3"/>
          <p:cNvSpPr/>
          <p:nvPr/>
        </p:nvSpPr>
        <p:spPr>
          <a:xfrm>
            <a:off x="328927" y="5652907"/>
            <a:ext cx="8491545" cy="1233671"/>
          </a:xfrm>
          <a:prstGeom prst="rect">
            <a:avLst/>
          </a:prstGeom>
        </p:spPr>
        <p:txBody>
          <a:bodyPr wrap="square">
            <a:spAutoFit/>
          </a:bodyPr>
          <a:lstStyle/>
          <a:p>
            <a:pPr>
              <a:spcAft>
                <a:spcPts val="300"/>
              </a:spcAft>
            </a:pPr>
            <a:r>
              <a:rPr lang="sk-SK" sz="1000" baseline="30000" dirty="0">
                <a:solidFill>
                  <a:srgbClr val="290126"/>
                </a:solidFill>
              </a:rPr>
              <a:t>5 </a:t>
            </a:r>
            <a:r>
              <a:rPr lang="sk-SK" sz="1000" dirty="0" err="1">
                <a:solidFill>
                  <a:srgbClr val="290126"/>
                </a:solidFill>
                <a:latin typeface="+mj-lt"/>
              </a:rPr>
              <a:t>Humphreys</a:t>
            </a:r>
            <a:r>
              <a:rPr lang="sk-SK" sz="1000" dirty="0">
                <a:solidFill>
                  <a:srgbClr val="290126"/>
                </a:solidFill>
                <a:latin typeface="+mj-lt"/>
              </a:rPr>
              <a:t>, C., </a:t>
            </a:r>
            <a:r>
              <a:rPr lang="sk-SK" sz="1000" dirty="0" err="1">
                <a:solidFill>
                  <a:srgbClr val="290126"/>
                </a:solidFill>
                <a:latin typeface="+mj-lt"/>
              </a:rPr>
              <a:t>Diemer</a:t>
            </a:r>
            <a:r>
              <a:rPr lang="sk-SK" sz="1000" dirty="0">
                <a:solidFill>
                  <a:srgbClr val="290126"/>
                </a:solidFill>
                <a:latin typeface="+mj-lt"/>
              </a:rPr>
              <a:t>, K., </a:t>
            </a:r>
            <a:r>
              <a:rPr lang="sk-SK" sz="1000" dirty="0" err="1">
                <a:solidFill>
                  <a:srgbClr val="290126"/>
                </a:solidFill>
                <a:latin typeface="+mj-lt"/>
              </a:rPr>
              <a:t>Bornemisza</a:t>
            </a:r>
            <a:r>
              <a:rPr lang="sk-SK" sz="1000" dirty="0">
                <a:solidFill>
                  <a:srgbClr val="290126"/>
                </a:solidFill>
                <a:latin typeface="+mj-lt"/>
              </a:rPr>
              <a:t>, A., </a:t>
            </a:r>
            <a:r>
              <a:rPr lang="sk-SK" sz="1000" dirty="0" err="1">
                <a:solidFill>
                  <a:srgbClr val="290126"/>
                </a:solidFill>
                <a:latin typeface="+mj-lt"/>
              </a:rPr>
              <a:t>Spiteri‐Staines</a:t>
            </a:r>
            <a:r>
              <a:rPr lang="sk-SK" sz="1000" dirty="0">
                <a:solidFill>
                  <a:srgbClr val="290126"/>
                </a:solidFill>
                <a:latin typeface="+mj-lt"/>
              </a:rPr>
              <a:t>, A., </a:t>
            </a:r>
            <a:r>
              <a:rPr lang="sk-SK" sz="1000" dirty="0" err="1">
                <a:solidFill>
                  <a:srgbClr val="290126"/>
                </a:solidFill>
                <a:latin typeface="+mj-lt"/>
              </a:rPr>
              <a:t>Kaspiew</a:t>
            </a:r>
            <a:r>
              <a:rPr lang="sk-SK" sz="1000" dirty="0">
                <a:solidFill>
                  <a:srgbClr val="290126"/>
                </a:solidFill>
                <a:latin typeface="+mj-lt"/>
              </a:rPr>
              <a:t>, R., &amp; </a:t>
            </a:r>
            <a:r>
              <a:rPr lang="sk-SK" sz="1000" dirty="0" err="1">
                <a:solidFill>
                  <a:srgbClr val="290126"/>
                </a:solidFill>
                <a:latin typeface="+mj-lt"/>
              </a:rPr>
              <a:t>Horsfall</a:t>
            </a:r>
            <a:r>
              <a:rPr lang="sk-SK" sz="1000" dirty="0">
                <a:solidFill>
                  <a:srgbClr val="290126"/>
                </a:solidFill>
                <a:latin typeface="+mj-lt"/>
              </a:rPr>
              <a:t>, B. (2018). More </a:t>
            </a:r>
            <a:r>
              <a:rPr lang="sk-SK" sz="1000" dirty="0" err="1">
                <a:solidFill>
                  <a:srgbClr val="290126"/>
                </a:solidFill>
                <a:latin typeface="+mj-lt"/>
              </a:rPr>
              <a:t>present</a:t>
            </a:r>
            <a:r>
              <a:rPr lang="sk-SK" sz="1000" dirty="0">
                <a:solidFill>
                  <a:srgbClr val="290126"/>
                </a:solidFill>
                <a:latin typeface="+mj-lt"/>
              </a:rPr>
              <a:t> </a:t>
            </a:r>
            <a:r>
              <a:rPr lang="sk-SK" sz="1000" dirty="0" err="1">
                <a:solidFill>
                  <a:srgbClr val="290126"/>
                </a:solidFill>
                <a:latin typeface="+mj-lt"/>
              </a:rPr>
              <a:t>than</a:t>
            </a:r>
            <a:r>
              <a:rPr lang="sk-SK" sz="1000" dirty="0">
                <a:solidFill>
                  <a:srgbClr val="290126"/>
                </a:solidFill>
                <a:latin typeface="+mj-lt"/>
              </a:rPr>
              <a:t> </a:t>
            </a:r>
            <a:r>
              <a:rPr lang="sk-SK" sz="1000" dirty="0" err="1">
                <a:solidFill>
                  <a:srgbClr val="290126"/>
                </a:solidFill>
                <a:latin typeface="+mj-lt"/>
              </a:rPr>
              <a:t>absent</a:t>
            </a:r>
            <a:r>
              <a:rPr lang="sk-SK" sz="1000" dirty="0">
                <a:solidFill>
                  <a:srgbClr val="290126"/>
                </a:solidFill>
                <a:latin typeface="+mj-lt"/>
              </a:rPr>
              <a:t>: </a:t>
            </a:r>
            <a:r>
              <a:rPr lang="sk-SK" sz="1000" dirty="0" err="1">
                <a:solidFill>
                  <a:srgbClr val="290126"/>
                </a:solidFill>
                <a:latin typeface="+mj-lt"/>
              </a:rPr>
              <a:t>Men</a:t>
            </a:r>
            <a:r>
              <a:rPr lang="sk-SK" sz="1000" dirty="0">
                <a:solidFill>
                  <a:srgbClr val="290126"/>
                </a:solidFill>
                <a:latin typeface="+mj-lt"/>
              </a:rPr>
              <a:t> </a:t>
            </a:r>
            <a:r>
              <a:rPr lang="sk-SK" sz="1000" dirty="0" err="1">
                <a:solidFill>
                  <a:srgbClr val="290126"/>
                </a:solidFill>
                <a:latin typeface="+mj-lt"/>
              </a:rPr>
              <a:t>who</a:t>
            </a:r>
            <a:r>
              <a:rPr lang="sk-SK" sz="1000" dirty="0">
                <a:solidFill>
                  <a:srgbClr val="290126"/>
                </a:solidFill>
                <a:latin typeface="+mj-lt"/>
              </a:rPr>
              <a:t> </a:t>
            </a:r>
            <a:r>
              <a:rPr lang="sk-SK" sz="1000" dirty="0" err="1">
                <a:solidFill>
                  <a:srgbClr val="290126"/>
                </a:solidFill>
                <a:latin typeface="+mj-lt"/>
              </a:rPr>
              <a:t>use</a:t>
            </a:r>
            <a:r>
              <a:rPr lang="sk-SK" sz="1000" dirty="0">
                <a:solidFill>
                  <a:srgbClr val="290126"/>
                </a:solidFill>
                <a:latin typeface="+mj-lt"/>
              </a:rPr>
              <a:t> </a:t>
            </a:r>
            <a:r>
              <a:rPr lang="sk-SK" sz="1000" dirty="0" err="1">
                <a:solidFill>
                  <a:srgbClr val="290126"/>
                </a:solidFill>
                <a:latin typeface="+mj-lt"/>
              </a:rPr>
              <a:t>domestic</a:t>
            </a:r>
            <a:r>
              <a:rPr lang="sk-SK" sz="1000" dirty="0">
                <a:solidFill>
                  <a:srgbClr val="290126"/>
                </a:solidFill>
                <a:latin typeface="+mj-lt"/>
              </a:rPr>
              <a:t> </a:t>
            </a:r>
            <a:r>
              <a:rPr lang="sk-SK" sz="1000" dirty="0" err="1">
                <a:solidFill>
                  <a:srgbClr val="290126"/>
                </a:solidFill>
                <a:latin typeface="+mj-lt"/>
              </a:rPr>
              <a:t>violence</a:t>
            </a:r>
            <a:r>
              <a:rPr lang="sk-SK" sz="1000" dirty="0">
                <a:solidFill>
                  <a:srgbClr val="290126"/>
                </a:solidFill>
                <a:latin typeface="+mj-lt"/>
              </a:rPr>
              <a:t> and </a:t>
            </a:r>
            <a:r>
              <a:rPr lang="sk-SK" sz="1000" dirty="0" err="1">
                <a:solidFill>
                  <a:srgbClr val="290126"/>
                </a:solidFill>
                <a:latin typeface="+mj-lt"/>
              </a:rPr>
              <a:t>their</a:t>
            </a:r>
            <a:r>
              <a:rPr lang="sk-SK" sz="1000" dirty="0">
                <a:solidFill>
                  <a:srgbClr val="290126"/>
                </a:solidFill>
                <a:latin typeface="+mj-lt"/>
              </a:rPr>
              <a:t> </a:t>
            </a:r>
            <a:r>
              <a:rPr lang="sk-SK" sz="1000" dirty="0" err="1">
                <a:solidFill>
                  <a:srgbClr val="290126"/>
                </a:solidFill>
                <a:latin typeface="+mj-lt"/>
              </a:rPr>
              <a:t>fathering</a:t>
            </a:r>
            <a:r>
              <a:rPr lang="sk-SK" sz="1000" dirty="0">
                <a:solidFill>
                  <a:srgbClr val="290126"/>
                </a:solidFill>
                <a:latin typeface="+mj-lt"/>
              </a:rPr>
              <a:t>. </a:t>
            </a:r>
            <a:r>
              <a:rPr lang="sk-SK" sz="1000" i="1" dirty="0" err="1">
                <a:solidFill>
                  <a:srgbClr val="290126"/>
                </a:solidFill>
                <a:latin typeface="+mj-lt"/>
              </a:rPr>
              <a:t>Child</a:t>
            </a:r>
            <a:r>
              <a:rPr lang="sk-SK" sz="1000" i="1" dirty="0">
                <a:solidFill>
                  <a:srgbClr val="290126"/>
                </a:solidFill>
                <a:latin typeface="+mj-lt"/>
              </a:rPr>
              <a:t> &amp; </a:t>
            </a:r>
            <a:r>
              <a:rPr lang="sk-SK" sz="1000" i="1" dirty="0" err="1">
                <a:solidFill>
                  <a:srgbClr val="290126"/>
                </a:solidFill>
                <a:latin typeface="+mj-lt"/>
              </a:rPr>
              <a:t>Family</a:t>
            </a:r>
            <a:r>
              <a:rPr lang="sk-SK" sz="1000" i="1" dirty="0">
                <a:solidFill>
                  <a:srgbClr val="290126"/>
                </a:solidFill>
                <a:latin typeface="+mj-lt"/>
              </a:rPr>
              <a:t> </a:t>
            </a:r>
            <a:r>
              <a:rPr lang="sk-SK" sz="1000" i="1" dirty="0" err="1">
                <a:solidFill>
                  <a:srgbClr val="290126"/>
                </a:solidFill>
                <a:latin typeface="+mj-lt"/>
              </a:rPr>
              <a:t>Social</a:t>
            </a:r>
            <a:r>
              <a:rPr lang="sk-SK" sz="1000" i="1" dirty="0">
                <a:solidFill>
                  <a:srgbClr val="290126"/>
                </a:solidFill>
                <a:latin typeface="+mj-lt"/>
              </a:rPr>
              <a:t> </a:t>
            </a:r>
            <a:r>
              <a:rPr lang="sk-SK" sz="1000" i="1" dirty="0" err="1">
                <a:solidFill>
                  <a:srgbClr val="290126"/>
                </a:solidFill>
                <a:latin typeface="+mj-lt"/>
              </a:rPr>
              <a:t>Work</a:t>
            </a:r>
            <a:r>
              <a:rPr lang="sk-SK" sz="1000" dirty="0">
                <a:solidFill>
                  <a:srgbClr val="290126"/>
                </a:solidFill>
                <a:latin typeface="+mj-lt"/>
              </a:rPr>
              <a:t>, </a:t>
            </a:r>
            <a:r>
              <a:rPr lang="sk-SK" sz="1000" i="1" dirty="0">
                <a:solidFill>
                  <a:srgbClr val="290126"/>
                </a:solidFill>
                <a:latin typeface="+mj-lt"/>
              </a:rPr>
              <a:t>24</a:t>
            </a:r>
            <a:r>
              <a:rPr lang="sk-SK" sz="1000" dirty="0">
                <a:solidFill>
                  <a:srgbClr val="290126"/>
                </a:solidFill>
                <a:latin typeface="+mj-lt"/>
              </a:rPr>
              <a:t>(2), 321-329. </a:t>
            </a:r>
            <a:r>
              <a:rPr lang="sk-SK" sz="1000" u="sng" dirty="0">
                <a:solidFill>
                  <a:srgbClr val="290126"/>
                </a:solidFill>
                <a:latin typeface="+mj-lt"/>
                <a:hlinkClick r:id="rId2"/>
              </a:rPr>
              <a:t>https://doi.org/10.1111/cfs.12617</a:t>
            </a:r>
            <a:endParaRPr lang="sk-SK" sz="1000" u="sng" dirty="0">
              <a:solidFill>
                <a:srgbClr val="290126"/>
              </a:solidFill>
              <a:latin typeface="+mj-lt"/>
            </a:endParaRPr>
          </a:p>
          <a:p>
            <a:pPr>
              <a:spcAft>
                <a:spcPts val="300"/>
              </a:spcAft>
            </a:pPr>
            <a:r>
              <a:rPr lang="sk-SK" sz="1000" baseline="30000" dirty="0">
                <a:solidFill>
                  <a:srgbClr val="290126"/>
                </a:solidFill>
                <a:latin typeface="+mj-lt"/>
              </a:rPr>
              <a:t>6 </a:t>
            </a:r>
            <a:r>
              <a:rPr lang="sk-SK" sz="1000" dirty="0" err="1">
                <a:solidFill>
                  <a:srgbClr val="290126"/>
                </a:solidFill>
                <a:latin typeface="+mj-lt"/>
              </a:rPr>
              <a:t>Monk</a:t>
            </a:r>
            <a:r>
              <a:rPr lang="sk-SK" sz="1000" dirty="0">
                <a:solidFill>
                  <a:srgbClr val="290126"/>
                </a:solidFill>
                <a:latin typeface="+mj-lt"/>
              </a:rPr>
              <a:t>, L. (2017). </a:t>
            </a:r>
            <a:r>
              <a:rPr lang="sk-SK" sz="1000" i="1" dirty="0" err="1">
                <a:solidFill>
                  <a:srgbClr val="290126"/>
                </a:solidFill>
                <a:latin typeface="+mj-lt"/>
              </a:rPr>
              <a:t>Improving</a:t>
            </a:r>
            <a:r>
              <a:rPr lang="sk-SK" sz="1000" i="1" dirty="0">
                <a:solidFill>
                  <a:srgbClr val="290126"/>
                </a:solidFill>
                <a:latin typeface="+mj-lt"/>
              </a:rPr>
              <a:t> </a:t>
            </a:r>
            <a:r>
              <a:rPr lang="sk-SK" sz="1000" i="1" dirty="0" err="1">
                <a:solidFill>
                  <a:srgbClr val="290126"/>
                </a:solidFill>
                <a:latin typeface="+mj-lt"/>
              </a:rPr>
              <a:t>Professionals</a:t>
            </a:r>
            <a:r>
              <a:rPr lang="sk-SK" sz="1000" i="1" dirty="0">
                <a:solidFill>
                  <a:srgbClr val="290126"/>
                </a:solidFill>
                <a:latin typeface="+mj-lt"/>
              </a:rPr>
              <a:t>' </a:t>
            </a:r>
            <a:r>
              <a:rPr lang="sk-SK" sz="1000" i="1" dirty="0" err="1">
                <a:solidFill>
                  <a:srgbClr val="290126"/>
                </a:solidFill>
                <a:latin typeface="+mj-lt"/>
              </a:rPr>
              <a:t>Responses</a:t>
            </a:r>
            <a:r>
              <a:rPr lang="sk-SK" sz="1000" i="1" dirty="0">
                <a:solidFill>
                  <a:srgbClr val="290126"/>
                </a:solidFill>
                <a:latin typeface="+mj-lt"/>
              </a:rPr>
              <a:t> to </a:t>
            </a:r>
            <a:r>
              <a:rPr lang="sk-SK" sz="1000" i="1" dirty="0" err="1">
                <a:solidFill>
                  <a:srgbClr val="290126"/>
                </a:solidFill>
                <a:latin typeface="+mj-lt"/>
              </a:rPr>
              <a:t>Mothers</a:t>
            </a:r>
            <a:r>
              <a:rPr lang="sk-SK" sz="1000" i="1" dirty="0">
                <a:solidFill>
                  <a:srgbClr val="290126"/>
                </a:solidFill>
                <a:latin typeface="+mj-lt"/>
              </a:rPr>
              <a:t> </a:t>
            </a:r>
            <a:r>
              <a:rPr lang="sk-SK" sz="1000" i="1" dirty="0" err="1">
                <a:solidFill>
                  <a:srgbClr val="290126"/>
                </a:solidFill>
                <a:latin typeface="+mj-lt"/>
              </a:rPr>
              <a:t>who</a:t>
            </a:r>
            <a:r>
              <a:rPr lang="sk-SK" sz="1000" i="1" dirty="0">
                <a:solidFill>
                  <a:srgbClr val="290126"/>
                </a:solidFill>
                <a:latin typeface="+mj-lt"/>
              </a:rPr>
              <a:t> </a:t>
            </a:r>
            <a:r>
              <a:rPr lang="sk-SK" sz="1000" i="1" dirty="0" err="1">
                <a:solidFill>
                  <a:srgbClr val="290126"/>
                </a:solidFill>
                <a:latin typeface="+mj-lt"/>
              </a:rPr>
              <a:t>Become</a:t>
            </a:r>
            <a:r>
              <a:rPr lang="sk-SK" sz="1000" i="1" dirty="0">
                <a:solidFill>
                  <a:srgbClr val="290126"/>
                </a:solidFill>
                <a:latin typeface="+mj-lt"/>
              </a:rPr>
              <a:t>, or are at Risk of </a:t>
            </a:r>
            <a:r>
              <a:rPr lang="sk-SK" sz="1000" i="1" dirty="0" err="1">
                <a:solidFill>
                  <a:srgbClr val="290126"/>
                </a:solidFill>
                <a:latin typeface="+mj-lt"/>
              </a:rPr>
              <a:t>Becoming</a:t>
            </a:r>
            <a:r>
              <a:rPr lang="sk-SK" sz="1000" i="1" dirty="0">
                <a:solidFill>
                  <a:srgbClr val="290126"/>
                </a:solidFill>
                <a:latin typeface="+mj-lt"/>
              </a:rPr>
              <a:t>, </a:t>
            </a:r>
            <a:r>
              <a:rPr lang="sk-SK" sz="1000" i="1" dirty="0" err="1">
                <a:solidFill>
                  <a:srgbClr val="290126"/>
                </a:solidFill>
                <a:latin typeface="+mj-lt"/>
              </a:rPr>
              <a:t>Separated</a:t>
            </a:r>
            <a:r>
              <a:rPr lang="sk-SK" sz="1000" i="1" dirty="0">
                <a:solidFill>
                  <a:srgbClr val="290126"/>
                </a:solidFill>
                <a:latin typeface="+mj-lt"/>
              </a:rPr>
              <a:t> </a:t>
            </a:r>
            <a:r>
              <a:rPr lang="sk-SK" sz="1000" i="1" dirty="0" err="1">
                <a:solidFill>
                  <a:srgbClr val="290126"/>
                </a:solidFill>
                <a:latin typeface="+mj-lt"/>
              </a:rPr>
              <a:t>from</a:t>
            </a:r>
            <a:r>
              <a:rPr lang="sk-SK" sz="1000" i="1" dirty="0">
                <a:solidFill>
                  <a:srgbClr val="290126"/>
                </a:solidFill>
                <a:latin typeface="+mj-lt"/>
              </a:rPr>
              <a:t> </a:t>
            </a:r>
            <a:r>
              <a:rPr lang="sk-SK" sz="1000" i="1" dirty="0" err="1">
                <a:solidFill>
                  <a:srgbClr val="290126"/>
                </a:solidFill>
                <a:latin typeface="+mj-lt"/>
              </a:rPr>
              <a:t>their</a:t>
            </a:r>
            <a:r>
              <a:rPr lang="sk-SK" sz="1000" i="1" dirty="0">
                <a:solidFill>
                  <a:srgbClr val="290126"/>
                </a:solidFill>
                <a:latin typeface="+mj-lt"/>
              </a:rPr>
              <a:t> </a:t>
            </a:r>
            <a:r>
              <a:rPr lang="sk-SK" sz="1000" i="1" dirty="0" err="1">
                <a:solidFill>
                  <a:srgbClr val="290126"/>
                </a:solidFill>
                <a:latin typeface="+mj-lt"/>
              </a:rPr>
              <a:t>Children</a:t>
            </a:r>
            <a:r>
              <a:rPr lang="sk-SK" sz="1000" i="1" dirty="0">
                <a:solidFill>
                  <a:srgbClr val="290126"/>
                </a:solidFill>
                <a:latin typeface="+mj-lt"/>
              </a:rPr>
              <a:t>, in </a:t>
            </a:r>
            <a:r>
              <a:rPr lang="sk-SK" sz="1000" i="1" dirty="0" err="1">
                <a:solidFill>
                  <a:srgbClr val="290126"/>
                </a:solidFill>
                <a:latin typeface="+mj-lt"/>
              </a:rPr>
              <a:t>Contexts</a:t>
            </a:r>
            <a:r>
              <a:rPr lang="sk-SK" sz="1000" i="1" dirty="0">
                <a:solidFill>
                  <a:srgbClr val="290126"/>
                </a:solidFill>
                <a:latin typeface="+mj-lt"/>
              </a:rPr>
              <a:t> of </a:t>
            </a:r>
            <a:r>
              <a:rPr lang="sk-SK" sz="1000" i="1" dirty="0" err="1">
                <a:solidFill>
                  <a:srgbClr val="290126"/>
                </a:solidFill>
                <a:latin typeface="+mj-lt"/>
              </a:rPr>
              <a:t>Violence</a:t>
            </a:r>
            <a:r>
              <a:rPr lang="sk-SK" sz="1000" i="1" dirty="0">
                <a:solidFill>
                  <a:srgbClr val="290126"/>
                </a:solidFill>
                <a:latin typeface="+mj-lt"/>
              </a:rPr>
              <a:t> and </a:t>
            </a:r>
            <a:r>
              <a:rPr lang="sk-SK" sz="1000" i="1" dirty="0" err="1">
                <a:solidFill>
                  <a:srgbClr val="290126"/>
                </a:solidFill>
                <a:latin typeface="+mj-lt"/>
              </a:rPr>
              <a:t>Abuse</a:t>
            </a:r>
            <a:r>
              <a:rPr lang="sk-SK" sz="1000" i="1" dirty="0">
                <a:solidFill>
                  <a:srgbClr val="290126"/>
                </a:solidFill>
                <a:latin typeface="+mj-lt"/>
              </a:rPr>
              <a:t>.</a:t>
            </a:r>
            <a:r>
              <a:rPr lang="sk-SK" sz="1000" dirty="0">
                <a:solidFill>
                  <a:srgbClr val="290126"/>
                </a:solidFill>
                <a:latin typeface="+mj-lt"/>
              </a:rPr>
              <a:t> Department of </a:t>
            </a:r>
            <a:r>
              <a:rPr lang="sk-SK" sz="1000" dirty="0" err="1">
                <a:solidFill>
                  <a:srgbClr val="290126"/>
                </a:solidFill>
                <a:latin typeface="+mj-lt"/>
              </a:rPr>
              <a:t>Psychology</a:t>
            </a:r>
            <a:r>
              <a:rPr lang="sk-SK" sz="1000" dirty="0">
                <a:solidFill>
                  <a:srgbClr val="290126"/>
                </a:solidFill>
                <a:latin typeface="+mj-lt"/>
              </a:rPr>
              <a:t> and </a:t>
            </a:r>
            <a:r>
              <a:rPr lang="sk-SK" sz="1000" dirty="0" err="1">
                <a:solidFill>
                  <a:srgbClr val="290126"/>
                </a:solidFill>
                <a:latin typeface="+mj-lt"/>
              </a:rPr>
              <a:t>Behavioural</a:t>
            </a:r>
            <a:r>
              <a:rPr lang="sk-SK" sz="1000" dirty="0">
                <a:solidFill>
                  <a:srgbClr val="290126"/>
                </a:solidFill>
                <a:latin typeface="+mj-lt"/>
              </a:rPr>
              <a:t> </a:t>
            </a:r>
            <a:r>
              <a:rPr lang="sk-SK" sz="1000" dirty="0" err="1">
                <a:solidFill>
                  <a:srgbClr val="290126"/>
                </a:solidFill>
                <a:latin typeface="+mj-lt"/>
              </a:rPr>
              <a:t>Sciences</a:t>
            </a:r>
            <a:r>
              <a:rPr lang="sk-SK" sz="1000" dirty="0">
                <a:solidFill>
                  <a:srgbClr val="290126"/>
                </a:solidFill>
                <a:latin typeface="+mj-lt"/>
              </a:rPr>
              <a:t>, </a:t>
            </a:r>
            <a:r>
              <a:rPr lang="sk-SK" sz="1000" dirty="0" err="1">
                <a:solidFill>
                  <a:srgbClr val="290126"/>
                </a:solidFill>
                <a:latin typeface="+mj-lt"/>
              </a:rPr>
              <a:t>Coventry</a:t>
            </a:r>
            <a:r>
              <a:rPr lang="sk-SK" sz="1000" dirty="0">
                <a:solidFill>
                  <a:srgbClr val="290126"/>
                </a:solidFill>
                <a:latin typeface="+mj-lt"/>
              </a:rPr>
              <a:t> </a:t>
            </a:r>
            <a:r>
              <a:rPr lang="sk-SK" sz="1000" dirty="0" err="1">
                <a:solidFill>
                  <a:srgbClr val="290126"/>
                </a:solidFill>
                <a:latin typeface="+mj-lt"/>
              </a:rPr>
              <a:t>University</a:t>
            </a:r>
            <a:r>
              <a:rPr lang="sk-SK" sz="1000" dirty="0">
                <a:solidFill>
                  <a:srgbClr val="290126"/>
                </a:solidFill>
                <a:latin typeface="+mj-lt"/>
              </a:rPr>
              <a:t>: </a:t>
            </a:r>
            <a:r>
              <a:rPr lang="sk-SK" sz="1000" dirty="0" err="1">
                <a:solidFill>
                  <a:srgbClr val="290126"/>
                </a:solidFill>
                <a:latin typeface="+mj-lt"/>
              </a:rPr>
              <a:t>Coventry</a:t>
            </a:r>
            <a:endParaRPr lang="sk-SK" sz="1000" dirty="0">
              <a:solidFill>
                <a:srgbClr val="290126"/>
              </a:solidFill>
              <a:latin typeface="+mj-lt"/>
            </a:endParaRPr>
          </a:p>
          <a:p>
            <a:pPr>
              <a:spcAft>
                <a:spcPts val="300"/>
              </a:spcAft>
            </a:pPr>
            <a:r>
              <a:rPr lang="sk-SK" sz="1000" baseline="30000" dirty="0">
                <a:solidFill>
                  <a:srgbClr val="290126"/>
                </a:solidFill>
              </a:rPr>
              <a:t>7 </a:t>
            </a:r>
            <a:r>
              <a:rPr lang="sk-SK" sz="1000" dirty="0" err="1">
                <a:solidFill>
                  <a:srgbClr val="290126"/>
                </a:solidFill>
                <a:latin typeface="+mj-lt"/>
              </a:rPr>
              <a:t>Thiara</a:t>
            </a:r>
            <a:r>
              <a:rPr lang="sk-SK" sz="1000" dirty="0">
                <a:solidFill>
                  <a:srgbClr val="290126"/>
                </a:solidFill>
                <a:latin typeface="+mj-lt"/>
              </a:rPr>
              <a:t> RK, </a:t>
            </a:r>
            <a:r>
              <a:rPr lang="sk-SK" sz="1000" dirty="0" err="1">
                <a:solidFill>
                  <a:srgbClr val="290126"/>
                </a:solidFill>
                <a:latin typeface="+mj-lt"/>
              </a:rPr>
              <a:t>Gill</a:t>
            </a:r>
            <a:r>
              <a:rPr lang="sk-SK" sz="1000" dirty="0">
                <a:solidFill>
                  <a:srgbClr val="290126"/>
                </a:solidFill>
                <a:latin typeface="+mj-lt"/>
              </a:rPr>
              <a:t> AK. (2012). </a:t>
            </a:r>
            <a:r>
              <a:rPr lang="sk-SK" sz="1000" i="1" dirty="0" err="1">
                <a:solidFill>
                  <a:srgbClr val="290126"/>
                </a:solidFill>
                <a:latin typeface="+mj-lt"/>
              </a:rPr>
              <a:t>Domestic</a:t>
            </a:r>
            <a:r>
              <a:rPr lang="sk-SK" sz="1000" i="1" dirty="0">
                <a:solidFill>
                  <a:srgbClr val="290126"/>
                </a:solidFill>
                <a:latin typeface="+mj-lt"/>
              </a:rPr>
              <a:t> </a:t>
            </a:r>
            <a:r>
              <a:rPr lang="sk-SK" sz="1000" i="1" dirty="0" err="1">
                <a:solidFill>
                  <a:srgbClr val="290126"/>
                </a:solidFill>
                <a:latin typeface="+mj-lt"/>
              </a:rPr>
              <a:t>violence</a:t>
            </a:r>
            <a:r>
              <a:rPr lang="sk-SK" sz="1000" i="1" dirty="0">
                <a:solidFill>
                  <a:srgbClr val="290126"/>
                </a:solidFill>
                <a:latin typeface="+mj-lt"/>
              </a:rPr>
              <a:t>, </a:t>
            </a:r>
            <a:r>
              <a:rPr lang="sk-SK" sz="1000" i="1" dirty="0" err="1">
                <a:solidFill>
                  <a:srgbClr val="290126"/>
                </a:solidFill>
                <a:latin typeface="+mj-lt"/>
              </a:rPr>
              <a:t>child</a:t>
            </a:r>
            <a:r>
              <a:rPr lang="sk-SK" sz="1000" i="1" dirty="0">
                <a:solidFill>
                  <a:srgbClr val="290126"/>
                </a:solidFill>
                <a:latin typeface="+mj-lt"/>
              </a:rPr>
              <a:t> </a:t>
            </a:r>
            <a:r>
              <a:rPr lang="sk-SK" sz="1000" i="1" dirty="0" err="1">
                <a:solidFill>
                  <a:srgbClr val="290126"/>
                </a:solidFill>
                <a:latin typeface="+mj-lt"/>
              </a:rPr>
              <a:t>contact</a:t>
            </a:r>
            <a:r>
              <a:rPr lang="sk-SK" sz="1000" i="1" dirty="0">
                <a:solidFill>
                  <a:srgbClr val="290126"/>
                </a:solidFill>
                <a:latin typeface="+mj-lt"/>
              </a:rPr>
              <a:t> and post-</a:t>
            </a:r>
            <a:r>
              <a:rPr lang="sk-SK" sz="1000" i="1" dirty="0" err="1">
                <a:solidFill>
                  <a:srgbClr val="290126"/>
                </a:solidFill>
                <a:latin typeface="+mj-lt"/>
              </a:rPr>
              <a:t>separation</a:t>
            </a:r>
            <a:r>
              <a:rPr lang="sk-SK" sz="1000" i="1" dirty="0">
                <a:solidFill>
                  <a:srgbClr val="290126"/>
                </a:solidFill>
                <a:latin typeface="+mj-lt"/>
              </a:rPr>
              <a:t> </a:t>
            </a:r>
            <a:r>
              <a:rPr lang="sk-SK" sz="1000" i="1" dirty="0" err="1">
                <a:solidFill>
                  <a:srgbClr val="290126"/>
                </a:solidFill>
                <a:latin typeface="+mj-lt"/>
              </a:rPr>
              <a:t>violence</a:t>
            </a:r>
            <a:r>
              <a:rPr lang="sk-SK" sz="1000" i="1" dirty="0">
                <a:solidFill>
                  <a:srgbClr val="290126"/>
                </a:solidFill>
                <a:latin typeface="+mj-lt"/>
              </a:rPr>
              <a:t> </a:t>
            </a:r>
            <a:r>
              <a:rPr lang="sk-SK" sz="1000" i="1" dirty="0" err="1">
                <a:solidFill>
                  <a:srgbClr val="290126"/>
                </a:solidFill>
                <a:latin typeface="+mj-lt"/>
              </a:rPr>
              <a:t>issues</a:t>
            </a:r>
            <a:r>
              <a:rPr lang="sk-SK" sz="1000" i="1" dirty="0">
                <a:solidFill>
                  <a:srgbClr val="290126"/>
                </a:solidFill>
                <a:latin typeface="+mj-lt"/>
              </a:rPr>
              <a:t> for South </a:t>
            </a:r>
            <a:r>
              <a:rPr lang="sk-SK" sz="1000" i="1" dirty="0" err="1">
                <a:solidFill>
                  <a:srgbClr val="290126"/>
                </a:solidFill>
                <a:latin typeface="+mj-lt"/>
              </a:rPr>
              <a:t>Asian</a:t>
            </a:r>
            <a:r>
              <a:rPr lang="sk-SK" sz="1000" i="1" dirty="0">
                <a:solidFill>
                  <a:srgbClr val="290126"/>
                </a:solidFill>
                <a:latin typeface="+mj-lt"/>
              </a:rPr>
              <a:t> and </a:t>
            </a:r>
            <a:r>
              <a:rPr lang="sk-SK" sz="1000" i="1" dirty="0" err="1">
                <a:solidFill>
                  <a:srgbClr val="290126"/>
                </a:solidFill>
                <a:latin typeface="+mj-lt"/>
              </a:rPr>
              <a:t>African-Caribbean</a:t>
            </a:r>
            <a:r>
              <a:rPr lang="sk-SK" sz="1000" i="1" dirty="0">
                <a:solidFill>
                  <a:srgbClr val="290126"/>
                </a:solidFill>
                <a:latin typeface="+mj-lt"/>
              </a:rPr>
              <a:t> </a:t>
            </a:r>
            <a:r>
              <a:rPr lang="sk-SK" sz="1000" i="1" dirty="0" err="1">
                <a:solidFill>
                  <a:srgbClr val="290126"/>
                </a:solidFill>
                <a:latin typeface="+mj-lt"/>
              </a:rPr>
              <a:t>women</a:t>
            </a:r>
            <a:r>
              <a:rPr lang="sk-SK" sz="1000" i="1" dirty="0">
                <a:solidFill>
                  <a:srgbClr val="290126"/>
                </a:solidFill>
                <a:latin typeface="+mj-lt"/>
              </a:rPr>
              <a:t> and </a:t>
            </a:r>
            <a:r>
              <a:rPr lang="sk-SK" sz="1000" i="1" dirty="0" err="1">
                <a:solidFill>
                  <a:srgbClr val="290126"/>
                </a:solidFill>
                <a:latin typeface="+mj-lt"/>
              </a:rPr>
              <a:t>children</a:t>
            </a:r>
            <a:r>
              <a:rPr lang="sk-SK" sz="1000" i="1" dirty="0">
                <a:solidFill>
                  <a:srgbClr val="290126"/>
                </a:solidFill>
                <a:latin typeface="+mj-lt"/>
              </a:rPr>
              <a:t>: A report of </a:t>
            </a:r>
            <a:r>
              <a:rPr lang="sk-SK" sz="1000" i="1" dirty="0" err="1">
                <a:solidFill>
                  <a:srgbClr val="290126"/>
                </a:solidFill>
                <a:latin typeface="+mj-lt"/>
              </a:rPr>
              <a:t>findings</a:t>
            </a:r>
            <a:r>
              <a:rPr lang="sk-SK" sz="1000" i="1" dirty="0">
                <a:solidFill>
                  <a:srgbClr val="290126"/>
                </a:solidFill>
                <a:latin typeface="+mj-lt"/>
              </a:rPr>
              <a:t>.</a:t>
            </a:r>
            <a:r>
              <a:rPr lang="sk-SK" sz="1000" dirty="0">
                <a:solidFill>
                  <a:srgbClr val="290126"/>
                </a:solidFill>
                <a:latin typeface="+mj-lt"/>
              </a:rPr>
              <a:t> NSPCC: </a:t>
            </a:r>
            <a:r>
              <a:rPr lang="sk-SK" sz="1000" dirty="0" err="1">
                <a:solidFill>
                  <a:srgbClr val="290126"/>
                </a:solidFill>
                <a:latin typeface="+mj-lt"/>
              </a:rPr>
              <a:t>London</a:t>
            </a:r>
            <a:endParaRPr lang="sk-SK" sz="1000" dirty="0">
              <a:solidFill>
                <a:srgbClr val="290126"/>
              </a:solidFill>
              <a:latin typeface="+mj-lt"/>
            </a:endParaRPr>
          </a:p>
          <a:p>
            <a:pPr>
              <a:spcAft>
                <a:spcPts val="300"/>
              </a:spcAft>
            </a:pPr>
            <a:endParaRPr lang="sk-SK" sz="1000" baseline="30000" dirty="0">
              <a:solidFill>
                <a:srgbClr val="290126"/>
              </a:solidFill>
              <a:latin typeface="+mj-lt"/>
            </a:endParaRPr>
          </a:p>
        </p:txBody>
      </p:sp>
    </p:spTree>
    <p:extLst>
      <p:ext uri="{BB962C8B-B14F-4D97-AF65-F5344CB8AC3E}">
        <p14:creationId xmlns:p14="http://schemas.microsoft.com/office/powerpoint/2010/main" val="5075609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ĺžnik 4"/>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bg1"/>
              </a:solidFill>
            </a:endParaRPr>
          </a:p>
        </p:txBody>
      </p:sp>
      <p:sp>
        <p:nvSpPr>
          <p:cNvPr id="6" name="Content Placeholder 2"/>
          <p:cNvSpPr txBox="1">
            <a:spLocks/>
          </p:cNvSpPr>
          <p:nvPr/>
        </p:nvSpPr>
        <p:spPr>
          <a:xfrm>
            <a:off x="179512" y="432048"/>
            <a:ext cx="9126421" cy="620688"/>
          </a:xfrm>
          <a:prstGeom prst="rect">
            <a:avLst/>
          </a:prstGeom>
        </p:spPr>
        <p:txBody>
          <a:bodyPr vert="horz" lIns="91440" tIns="45720" rIns="91440" bIns="45720" rtlCol="0" anchor="ctr">
            <a:normAutofit fontScale="97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spcBef>
                <a:spcPct val="0"/>
              </a:spcBef>
              <a:buFont typeface="Arial" panose="020B0604020202020204" pitchFamily="34" charset="0"/>
              <a:buNone/>
            </a:pPr>
            <a:r>
              <a:rPr lang="sk-SK" sz="2700" dirty="0">
                <a:solidFill>
                  <a:schemeClr val="bg1"/>
                </a:solidFill>
                <a:latin typeface="+mj-lt"/>
                <a:ea typeface="+mj-ea"/>
                <a:cs typeface="+mj-cs"/>
              </a:rPr>
              <a:t>Odporúčania - SPOSK</a:t>
            </a:r>
          </a:p>
        </p:txBody>
      </p:sp>
      <p:sp>
        <p:nvSpPr>
          <p:cNvPr id="7" name="BlokTextu 6"/>
          <p:cNvSpPr txBox="1"/>
          <p:nvPr/>
        </p:nvSpPr>
        <p:spPr>
          <a:xfrm>
            <a:off x="0" y="1890958"/>
            <a:ext cx="9144000" cy="4870564"/>
          </a:xfrm>
          <a:prstGeom prst="rect">
            <a:avLst/>
          </a:prstGeom>
          <a:noFill/>
        </p:spPr>
        <p:txBody>
          <a:bodyPr wrap="square" rtlCol="0">
            <a:spAutoFit/>
          </a:bodyPr>
          <a:lstStyle/>
          <a:p>
            <a:pPr marL="536575">
              <a:spcAft>
                <a:spcPts val="300"/>
              </a:spcAft>
            </a:pPr>
            <a:r>
              <a:rPr lang="sk-SK" b="1" dirty="0">
                <a:solidFill>
                  <a:srgbClr val="290126"/>
                </a:solidFill>
              </a:rPr>
              <a:t>Minimálne vedomosti a zručnosti </a:t>
            </a:r>
          </a:p>
          <a:p>
            <a:pPr marL="536575">
              <a:spcAft>
                <a:spcPts val="300"/>
              </a:spcAft>
            </a:pPr>
            <a:endParaRPr lang="sk-SK" sz="900" b="1" dirty="0">
              <a:solidFill>
                <a:srgbClr val="290126"/>
              </a:solidFill>
            </a:endParaRPr>
          </a:p>
          <a:p>
            <a:pPr marL="822325" indent="-285750">
              <a:spcAft>
                <a:spcPts val="300"/>
              </a:spcAft>
              <a:buFont typeface="Wingdings" panose="05000000000000000000" pitchFamily="2" charset="2"/>
              <a:buChar char="Ø"/>
            </a:pPr>
            <a:r>
              <a:rPr lang="sk-SK" dirty="0">
                <a:solidFill>
                  <a:srgbClr val="290126"/>
                </a:solidFill>
              </a:rPr>
              <a:t>Téma č. 5 </a:t>
            </a:r>
            <a:r>
              <a:rPr lang="sk-SK" b="1" dirty="0">
                <a:solidFill>
                  <a:srgbClr val="290126"/>
                </a:solidFill>
              </a:rPr>
              <a:t>Trauma a </a:t>
            </a:r>
            <a:r>
              <a:rPr lang="sk-SK" b="1" dirty="0" err="1">
                <a:solidFill>
                  <a:srgbClr val="290126"/>
                </a:solidFill>
              </a:rPr>
              <a:t>posttraumatické</a:t>
            </a:r>
            <a:r>
              <a:rPr lang="sk-SK" b="1" dirty="0">
                <a:solidFill>
                  <a:srgbClr val="290126"/>
                </a:solidFill>
              </a:rPr>
              <a:t> symptómy</a:t>
            </a:r>
          </a:p>
          <a:p>
            <a:pPr marL="536575">
              <a:spcAft>
                <a:spcPts val="300"/>
              </a:spcAft>
            </a:pPr>
            <a:r>
              <a:rPr lang="sk-SK" dirty="0">
                <a:solidFill>
                  <a:srgbClr val="290126"/>
                </a:solidFill>
              </a:rPr>
              <a:t>prejavy nespracovanej traumy, vplyv </a:t>
            </a:r>
            <a:r>
              <a:rPr lang="sk-SK" dirty="0" err="1">
                <a:solidFill>
                  <a:srgbClr val="290126"/>
                </a:solidFill>
              </a:rPr>
              <a:t>retraumatizácie</a:t>
            </a:r>
            <a:r>
              <a:rPr lang="sk-SK" dirty="0">
                <a:solidFill>
                  <a:srgbClr val="290126"/>
                </a:solidFill>
              </a:rPr>
              <a:t>, psychologický profil obetí a riziko jeho dezinterpretácie, traumou informovaný prístup </a:t>
            </a:r>
          </a:p>
          <a:p>
            <a:pPr marL="822325" indent="-285750">
              <a:spcAft>
                <a:spcPts val="300"/>
              </a:spcAft>
              <a:buFont typeface="Wingdings" panose="05000000000000000000" pitchFamily="2" charset="2"/>
              <a:buChar char="Ø"/>
            </a:pPr>
            <a:r>
              <a:rPr lang="sk-SK" dirty="0">
                <a:solidFill>
                  <a:srgbClr val="290126"/>
                </a:solidFill>
              </a:rPr>
              <a:t>Téma č. 6 </a:t>
            </a:r>
            <a:r>
              <a:rPr lang="sk-SK" b="1" dirty="0">
                <a:solidFill>
                  <a:srgbClr val="290126"/>
                </a:solidFill>
              </a:rPr>
              <a:t>Skríning domáceho násilia </a:t>
            </a:r>
          </a:p>
          <a:p>
            <a:pPr marL="536575">
              <a:spcAft>
                <a:spcPts val="300"/>
              </a:spcAft>
            </a:pPr>
            <a:r>
              <a:rPr lang="sk-SK" dirty="0">
                <a:solidFill>
                  <a:srgbClr val="290126"/>
                </a:solidFill>
              </a:rPr>
              <a:t>obsah, spôsob administrácie a vyhodnocovania, opatrenia na elimináciu nerovnováhy moci a techniky na zamedzenie, resp. zmiernenie </a:t>
            </a:r>
            <a:r>
              <a:rPr lang="sk-SK" dirty="0" err="1">
                <a:solidFill>
                  <a:srgbClr val="290126"/>
                </a:solidFill>
              </a:rPr>
              <a:t>retraumatizácie</a:t>
            </a:r>
            <a:r>
              <a:rPr lang="sk-SK" dirty="0">
                <a:solidFill>
                  <a:srgbClr val="290126"/>
                </a:solidFill>
              </a:rPr>
              <a:t>. </a:t>
            </a:r>
          </a:p>
          <a:p>
            <a:pPr marL="822325" indent="-285750">
              <a:spcAft>
                <a:spcPts val="300"/>
              </a:spcAft>
              <a:buFont typeface="Wingdings" panose="05000000000000000000" pitchFamily="2" charset="2"/>
              <a:buChar char="Ø"/>
            </a:pPr>
            <a:r>
              <a:rPr lang="sk-SK" dirty="0">
                <a:solidFill>
                  <a:srgbClr val="290126"/>
                </a:solidFill>
              </a:rPr>
              <a:t>Téma č. 7 </a:t>
            </a:r>
            <a:r>
              <a:rPr lang="sk-SK" b="1" dirty="0">
                <a:solidFill>
                  <a:srgbClr val="290126"/>
                </a:solidFill>
              </a:rPr>
              <a:t>Najlepší záujem dieťaťa v prípadoch s výskytom domáceho násilia </a:t>
            </a:r>
          </a:p>
          <a:p>
            <a:pPr marL="536575">
              <a:spcAft>
                <a:spcPts val="300"/>
              </a:spcAft>
            </a:pPr>
            <a:r>
              <a:rPr lang="sk-SK" dirty="0">
                <a:solidFill>
                  <a:srgbClr val="290126"/>
                </a:solidFill>
              </a:rPr>
              <a:t>pseudovedecké koncepty skresľujúce rozlišovanie najlepšieho záujmu dieťaťa (prístup orientovaný na budúcnosť; kritérium priateľského nastavenia rodiča; „syndróm zavrhnutého rodiča“), význam zisťovania a zohľadnenia názoru dieťaťa, opatrenia na ochranu, možnosti a limity intervencií na obnovu vzťahu medzi dieťaťom a rodičom </a:t>
            </a:r>
          </a:p>
          <a:p>
            <a:pPr marL="822325" indent="-285750">
              <a:spcAft>
                <a:spcPts val="300"/>
              </a:spcAft>
              <a:buFont typeface="Wingdings" panose="05000000000000000000" pitchFamily="2" charset="2"/>
              <a:buChar char="Ø"/>
            </a:pPr>
            <a:r>
              <a:rPr lang="sk-SK" dirty="0">
                <a:solidFill>
                  <a:srgbClr val="290126"/>
                </a:solidFill>
              </a:rPr>
              <a:t>Téma č. 8 </a:t>
            </a:r>
            <a:r>
              <a:rPr lang="sk-SK" b="1" dirty="0">
                <a:solidFill>
                  <a:srgbClr val="290126"/>
                </a:solidFill>
              </a:rPr>
              <a:t>Pomáhajúce / intervenujúce profesie </a:t>
            </a:r>
          </a:p>
          <a:p>
            <a:pPr marL="536575">
              <a:spcAft>
                <a:spcPts val="300"/>
              </a:spcAft>
            </a:pPr>
            <a:r>
              <a:rPr lang="sk-SK" dirty="0">
                <a:solidFill>
                  <a:srgbClr val="290126"/>
                </a:solidFill>
              </a:rPr>
              <a:t>riziko kognitívnych skreslení a sprostredkovanej </a:t>
            </a:r>
            <a:r>
              <a:rPr lang="sk-SK" dirty="0" err="1">
                <a:solidFill>
                  <a:srgbClr val="290126"/>
                </a:solidFill>
              </a:rPr>
              <a:t>traumatizácie</a:t>
            </a:r>
            <a:r>
              <a:rPr lang="sk-SK" dirty="0">
                <a:solidFill>
                  <a:srgbClr val="290126"/>
                </a:solidFill>
              </a:rPr>
              <a:t>, prehľad o subjektoch poskytujúcich pomoc</a:t>
            </a:r>
          </a:p>
        </p:txBody>
      </p:sp>
    </p:spTree>
    <p:extLst>
      <p:ext uri="{BB962C8B-B14F-4D97-AF65-F5344CB8AC3E}">
        <p14:creationId xmlns:p14="http://schemas.microsoft.com/office/powerpoint/2010/main" val="1793274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290126"/>
        </a:solidFill>
        <a:effectLst/>
      </p:bgPr>
    </p:bg>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0" y="1816488"/>
            <a:ext cx="9144000" cy="1531367"/>
          </a:xfrm>
        </p:spPr>
        <p:txBody>
          <a:bodyPr vert="horz" lIns="91440" tIns="45720" rIns="91440" bIns="45720" rtlCol="0" anchor="ctr">
            <a:normAutofit fontScale="97500"/>
          </a:bodyPr>
          <a:lstStyle/>
          <a:p>
            <a:pPr marL="0" indent="0" algn="ctr">
              <a:spcBef>
                <a:spcPct val="0"/>
              </a:spcBef>
              <a:buNone/>
            </a:pPr>
            <a:r>
              <a:rPr lang="sk-SK" sz="2800" b="1" dirty="0">
                <a:solidFill>
                  <a:schemeClr val="bg1"/>
                </a:solidFill>
                <a:latin typeface="+mj-lt"/>
                <a:ea typeface="+mj-ea"/>
                <a:cs typeface="+mj-cs"/>
              </a:rPr>
              <a:t>Ďakujem za Vašu pozornosť</a:t>
            </a:r>
          </a:p>
        </p:txBody>
      </p:sp>
      <p:sp>
        <p:nvSpPr>
          <p:cNvPr id="5" name="TextBox 9">
            <a:extLst>
              <a:ext uri="{FF2B5EF4-FFF2-40B4-BE49-F238E27FC236}">
                <a16:creationId xmlns:a16="http://schemas.microsoft.com/office/drawing/2014/main" id="{50B2971A-C4FF-4042-A3BC-A3B2066AE99D}"/>
              </a:ext>
            </a:extLst>
          </p:cNvPr>
          <p:cNvSpPr txBox="1"/>
          <p:nvPr/>
        </p:nvSpPr>
        <p:spPr>
          <a:xfrm>
            <a:off x="0" y="3954407"/>
            <a:ext cx="9144000" cy="307777"/>
          </a:xfrm>
          <a:prstGeom prst="rect">
            <a:avLst/>
          </a:prstGeom>
          <a:noFill/>
        </p:spPr>
        <p:txBody>
          <a:bodyPr wrap="square" rtlCol="0">
            <a:spAutoFit/>
          </a:bodyPr>
          <a:lstStyle/>
          <a:p>
            <a:pPr algn="ctr"/>
            <a:r>
              <a:rPr lang="sk-SK" sz="1400" dirty="0">
                <a:solidFill>
                  <a:schemeClr val="bg1"/>
                </a:solidFill>
                <a:latin typeface="+mj-lt"/>
              </a:rPr>
              <a:t>Barbora Burajová, </a:t>
            </a:r>
            <a:r>
              <a:rPr lang="sk-SK" sz="1400" u="sng" dirty="0">
                <a:solidFill>
                  <a:schemeClr val="bg1"/>
                </a:solidFill>
                <a:latin typeface="+mj-lt"/>
                <a:hlinkClick r:id="rId2"/>
              </a:rPr>
              <a:t>barbora.burajova@ivpr.gov.sk</a:t>
            </a:r>
            <a:endParaRPr lang="sk-SK" sz="1400" dirty="0">
              <a:solidFill>
                <a:schemeClr val="bg1"/>
              </a:solidFill>
              <a:latin typeface="+mj-lt"/>
            </a:endParaRPr>
          </a:p>
        </p:txBody>
      </p:sp>
      <p:pic>
        <p:nvPicPr>
          <p:cNvPr id="6" name="Obrázek 7">
            <a:extLst>
              <a:ext uri="{FF2B5EF4-FFF2-40B4-BE49-F238E27FC236}">
                <a16:creationId xmlns:a16="http://schemas.microsoft.com/office/drawing/2014/main" id="{5D702AEF-12DB-4E3C-97CA-54CBC5204085}"/>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568089" y="3399103"/>
            <a:ext cx="2007822" cy="504056"/>
          </a:xfrm>
          <a:prstGeom prst="rect">
            <a:avLst/>
          </a:prstGeom>
        </p:spPr>
      </p:pic>
    </p:spTree>
    <p:extLst>
      <p:ext uri="{BB962C8B-B14F-4D97-AF65-F5344CB8AC3E}">
        <p14:creationId xmlns:p14="http://schemas.microsoft.com/office/powerpoint/2010/main" val="275226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800" dirty="0">
                <a:solidFill>
                  <a:schemeClr val="bg1"/>
                </a:solidFill>
                <a:latin typeface="+mj-lt"/>
                <a:ea typeface="+mj-ea"/>
                <a:cs typeface="+mj-cs"/>
              </a:rPr>
              <a:t>Metodológia</a:t>
            </a:r>
          </a:p>
        </p:txBody>
      </p:sp>
      <p:sp>
        <p:nvSpPr>
          <p:cNvPr id="9" name="BlokTextu 8"/>
          <p:cNvSpPr txBox="1"/>
          <p:nvPr/>
        </p:nvSpPr>
        <p:spPr>
          <a:xfrm>
            <a:off x="0" y="1890958"/>
            <a:ext cx="9144000" cy="3724096"/>
          </a:xfrm>
          <a:prstGeom prst="rect">
            <a:avLst/>
          </a:prstGeom>
          <a:noFill/>
        </p:spPr>
        <p:txBody>
          <a:bodyPr wrap="square" rtlCol="0">
            <a:spAutoFit/>
          </a:bodyPr>
          <a:lstStyle/>
          <a:p>
            <a:pPr marL="358775">
              <a:spcAft>
                <a:spcPts val="600"/>
              </a:spcAft>
            </a:pPr>
            <a:r>
              <a:rPr lang="sk-SK" b="1" dirty="0" err="1">
                <a:solidFill>
                  <a:srgbClr val="290126"/>
                </a:solidFill>
                <a:latin typeface="+mj-lt"/>
              </a:rPr>
              <a:t>Pološtruktúrované</a:t>
            </a:r>
            <a:r>
              <a:rPr lang="sk-SK" b="1" dirty="0">
                <a:solidFill>
                  <a:srgbClr val="290126"/>
                </a:solidFill>
                <a:latin typeface="+mj-lt"/>
              </a:rPr>
              <a:t> rozhovory (máj 2023 – február 2024): </a:t>
            </a:r>
          </a:p>
          <a:p>
            <a:pPr marL="900113" indent="-363538">
              <a:buFont typeface="Arial" panose="020B0604020202020204" pitchFamily="34" charset="0"/>
              <a:buChar char="•"/>
            </a:pPr>
            <a:r>
              <a:rPr lang="sk-SK" b="1" dirty="0">
                <a:solidFill>
                  <a:srgbClr val="290126"/>
                </a:solidFill>
                <a:latin typeface="+mj-lt"/>
              </a:rPr>
              <a:t>27 žien</a:t>
            </a:r>
            <a:r>
              <a:rPr lang="sk-SK" dirty="0">
                <a:solidFill>
                  <a:srgbClr val="290126"/>
                </a:solidFill>
                <a:latin typeface="+mj-lt"/>
              </a:rPr>
              <a:t>, ktoré využili v danej dobe / v minulosti špecializované služby</a:t>
            </a:r>
          </a:p>
          <a:p>
            <a:pPr marL="1160463" indent="-260350">
              <a:buFontTx/>
              <a:buChar char="-"/>
            </a:pPr>
            <a:r>
              <a:rPr lang="sk-SK" dirty="0">
                <a:solidFill>
                  <a:srgbClr val="290126"/>
                </a:solidFill>
                <a:latin typeface="+mj-lt"/>
              </a:rPr>
              <a:t>28-48 rokov, 1 – 8 detí</a:t>
            </a:r>
          </a:p>
          <a:p>
            <a:pPr marL="1160463" indent="-260350">
              <a:spcAft>
                <a:spcPts val="300"/>
              </a:spcAft>
              <a:buFontTx/>
              <a:buChar char="-"/>
            </a:pPr>
            <a:r>
              <a:rPr lang="sk-SK" dirty="0">
                <a:solidFill>
                  <a:srgbClr val="290126"/>
                </a:solidFill>
                <a:latin typeface="+mj-lt"/>
              </a:rPr>
              <a:t>66% poradenské služby, 44% pobyt v ZNB – BŽD</a:t>
            </a:r>
          </a:p>
          <a:p>
            <a:pPr marL="900113">
              <a:spcAft>
                <a:spcPts val="300"/>
              </a:spcAft>
            </a:pPr>
            <a:endParaRPr lang="sk-SK" dirty="0">
              <a:solidFill>
                <a:srgbClr val="290126"/>
              </a:solidFill>
              <a:latin typeface="+mj-lt"/>
            </a:endParaRPr>
          </a:p>
          <a:p>
            <a:pPr marL="900113" indent="-363538">
              <a:buFont typeface="Arial" panose="020B0604020202020204" pitchFamily="34" charset="0"/>
              <a:buChar char="•"/>
            </a:pPr>
            <a:r>
              <a:rPr lang="sk-SK" b="1" dirty="0">
                <a:solidFill>
                  <a:srgbClr val="290126"/>
                </a:solidFill>
                <a:latin typeface="+mj-lt"/>
              </a:rPr>
              <a:t>10 detí</a:t>
            </a:r>
            <a:r>
              <a:rPr lang="sk-SK" dirty="0">
                <a:solidFill>
                  <a:srgbClr val="290126"/>
                </a:solidFill>
                <a:latin typeface="+mj-lt"/>
              </a:rPr>
              <a:t>, ktoré v danom čase žili v ZNB - BŽD</a:t>
            </a:r>
          </a:p>
          <a:p>
            <a:pPr marL="1160463" indent="-260350">
              <a:spcAft>
                <a:spcPts val="300"/>
              </a:spcAft>
              <a:buFontTx/>
              <a:buChar char="-"/>
            </a:pPr>
            <a:r>
              <a:rPr lang="sk-SK" dirty="0">
                <a:solidFill>
                  <a:srgbClr val="290126"/>
                </a:solidFill>
                <a:latin typeface="+mj-lt"/>
              </a:rPr>
              <a:t>3 v predškolskom veku, 3 mladšie ako 10 rokov, 3 vo veku 14-15 rokov a 18-ročná </a:t>
            </a:r>
            <a:r>
              <a:rPr lang="sk-SK" dirty="0" err="1">
                <a:solidFill>
                  <a:srgbClr val="290126"/>
                </a:solidFill>
                <a:latin typeface="+mj-lt"/>
              </a:rPr>
              <a:t>participantka</a:t>
            </a:r>
            <a:r>
              <a:rPr lang="sk-SK" dirty="0">
                <a:solidFill>
                  <a:srgbClr val="290126"/>
                </a:solidFill>
                <a:latin typeface="+mj-lt"/>
              </a:rPr>
              <a:t> (skúsenosť s IPN aj násilím v detstve)</a:t>
            </a:r>
          </a:p>
          <a:p>
            <a:pPr marL="900113">
              <a:spcAft>
                <a:spcPts val="300"/>
              </a:spcAft>
            </a:pPr>
            <a:endParaRPr lang="sk-SK" dirty="0">
              <a:solidFill>
                <a:srgbClr val="290126"/>
              </a:solidFill>
              <a:latin typeface="+mj-lt"/>
            </a:endParaRPr>
          </a:p>
          <a:p>
            <a:pPr marL="900113" indent="-363538">
              <a:spcAft>
                <a:spcPts val="300"/>
              </a:spcAft>
              <a:buFont typeface="Arial" panose="020B0604020202020204" pitchFamily="34" charset="0"/>
              <a:buChar char="•"/>
            </a:pPr>
            <a:r>
              <a:rPr lang="sk-SK" dirty="0">
                <a:solidFill>
                  <a:srgbClr val="290126"/>
                </a:solidFill>
                <a:latin typeface="+mj-lt"/>
              </a:rPr>
              <a:t>Sprostredkovatelia kontaktu: 9 ZNB – BŽD, 4 PC</a:t>
            </a:r>
          </a:p>
          <a:p>
            <a:pPr marL="900113" indent="-363538">
              <a:spcAft>
                <a:spcPts val="300"/>
              </a:spcAft>
              <a:buFont typeface="Arial" panose="020B0604020202020204" pitchFamily="34" charset="0"/>
              <a:buChar char="•"/>
            </a:pPr>
            <a:r>
              <a:rPr lang="sk-SK" dirty="0">
                <a:solidFill>
                  <a:srgbClr val="290126"/>
                </a:solidFill>
                <a:latin typeface="+mj-lt"/>
              </a:rPr>
              <a:t>Reflexívna tematická analýza</a:t>
            </a:r>
            <a:r>
              <a:rPr lang="sk-SK" baseline="30000" dirty="0">
                <a:solidFill>
                  <a:srgbClr val="290126"/>
                </a:solidFill>
                <a:latin typeface="+mj-lt"/>
              </a:rPr>
              <a:t>1</a:t>
            </a:r>
            <a:r>
              <a:rPr lang="sk-SK" dirty="0">
                <a:solidFill>
                  <a:srgbClr val="290126"/>
                </a:solidFill>
                <a:latin typeface="+mj-lt"/>
              </a:rPr>
              <a:t> </a:t>
            </a:r>
          </a:p>
          <a:p>
            <a:pPr marL="536575">
              <a:spcAft>
                <a:spcPts val="300"/>
              </a:spcAft>
            </a:pPr>
            <a:endParaRPr lang="sk-SK" dirty="0">
              <a:solidFill>
                <a:srgbClr val="290126"/>
              </a:solidFill>
              <a:latin typeface="+mj-lt"/>
            </a:endParaRPr>
          </a:p>
        </p:txBody>
      </p:sp>
      <p:sp>
        <p:nvSpPr>
          <p:cNvPr id="3" name="BlokTextu 2"/>
          <p:cNvSpPr txBox="1"/>
          <p:nvPr/>
        </p:nvSpPr>
        <p:spPr>
          <a:xfrm>
            <a:off x="0" y="6453337"/>
            <a:ext cx="9144000" cy="246221"/>
          </a:xfrm>
          <a:prstGeom prst="rect">
            <a:avLst/>
          </a:prstGeom>
          <a:noFill/>
        </p:spPr>
        <p:txBody>
          <a:bodyPr wrap="square" rtlCol="0">
            <a:spAutoFit/>
          </a:bodyPr>
          <a:lstStyle/>
          <a:p>
            <a:pPr marL="358775"/>
            <a:r>
              <a:rPr lang="sk-SK" sz="1000" baseline="30000" dirty="0">
                <a:solidFill>
                  <a:srgbClr val="290126"/>
                </a:solidFill>
                <a:latin typeface="+mj-lt"/>
              </a:rPr>
              <a:t>1 </a:t>
            </a:r>
            <a:r>
              <a:rPr lang="sk-SK" sz="1000" dirty="0" err="1">
                <a:solidFill>
                  <a:srgbClr val="290126"/>
                </a:solidFill>
                <a:latin typeface="+mj-lt"/>
              </a:rPr>
              <a:t>Braun</a:t>
            </a:r>
            <a:r>
              <a:rPr lang="sk-SK" sz="1000" dirty="0">
                <a:solidFill>
                  <a:srgbClr val="290126"/>
                </a:solidFill>
                <a:latin typeface="+mj-lt"/>
              </a:rPr>
              <a:t>, V., &amp; </a:t>
            </a:r>
            <a:r>
              <a:rPr lang="sk-SK" sz="1000" dirty="0" err="1">
                <a:solidFill>
                  <a:srgbClr val="290126"/>
                </a:solidFill>
                <a:latin typeface="+mj-lt"/>
              </a:rPr>
              <a:t>Clarke</a:t>
            </a:r>
            <a:r>
              <a:rPr lang="sk-SK" sz="1000" dirty="0">
                <a:solidFill>
                  <a:srgbClr val="290126"/>
                </a:solidFill>
                <a:latin typeface="+mj-lt"/>
              </a:rPr>
              <a:t>, V. (2006). </a:t>
            </a:r>
            <a:r>
              <a:rPr lang="sk-SK" sz="1000" dirty="0" err="1">
                <a:solidFill>
                  <a:srgbClr val="290126"/>
                </a:solidFill>
                <a:latin typeface="+mj-lt"/>
              </a:rPr>
              <a:t>Using</a:t>
            </a:r>
            <a:r>
              <a:rPr lang="sk-SK" sz="1000" dirty="0">
                <a:solidFill>
                  <a:srgbClr val="290126"/>
                </a:solidFill>
                <a:latin typeface="+mj-lt"/>
              </a:rPr>
              <a:t> </a:t>
            </a:r>
            <a:r>
              <a:rPr lang="sk-SK" sz="1000" dirty="0" err="1">
                <a:solidFill>
                  <a:srgbClr val="290126"/>
                </a:solidFill>
                <a:latin typeface="+mj-lt"/>
              </a:rPr>
              <a:t>thematic</a:t>
            </a:r>
            <a:r>
              <a:rPr lang="sk-SK" sz="1000" dirty="0">
                <a:solidFill>
                  <a:srgbClr val="290126"/>
                </a:solidFill>
                <a:latin typeface="+mj-lt"/>
              </a:rPr>
              <a:t> </a:t>
            </a:r>
            <a:r>
              <a:rPr lang="sk-SK" sz="1000" dirty="0" err="1">
                <a:solidFill>
                  <a:srgbClr val="290126"/>
                </a:solidFill>
                <a:latin typeface="+mj-lt"/>
              </a:rPr>
              <a:t>analysis</a:t>
            </a:r>
            <a:r>
              <a:rPr lang="sk-SK" sz="1000" dirty="0">
                <a:solidFill>
                  <a:srgbClr val="290126"/>
                </a:solidFill>
                <a:latin typeface="+mj-lt"/>
              </a:rPr>
              <a:t> in </a:t>
            </a:r>
            <a:r>
              <a:rPr lang="sk-SK" sz="1000" dirty="0" err="1">
                <a:solidFill>
                  <a:srgbClr val="290126"/>
                </a:solidFill>
                <a:latin typeface="+mj-lt"/>
              </a:rPr>
              <a:t>psychology</a:t>
            </a:r>
            <a:r>
              <a:rPr lang="sk-SK" sz="1000" dirty="0">
                <a:solidFill>
                  <a:srgbClr val="290126"/>
                </a:solidFill>
                <a:latin typeface="+mj-lt"/>
              </a:rPr>
              <a:t>. </a:t>
            </a:r>
            <a:r>
              <a:rPr lang="sk-SK" sz="1000" i="1" dirty="0" err="1">
                <a:solidFill>
                  <a:srgbClr val="290126"/>
                </a:solidFill>
                <a:latin typeface="+mj-lt"/>
              </a:rPr>
              <a:t>Qualitative</a:t>
            </a:r>
            <a:r>
              <a:rPr lang="sk-SK" sz="1000" i="1" dirty="0">
                <a:solidFill>
                  <a:srgbClr val="290126"/>
                </a:solidFill>
                <a:latin typeface="+mj-lt"/>
              </a:rPr>
              <a:t> </a:t>
            </a:r>
            <a:r>
              <a:rPr lang="sk-SK" sz="1000" i="1" dirty="0" err="1">
                <a:solidFill>
                  <a:srgbClr val="290126"/>
                </a:solidFill>
                <a:latin typeface="+mj-lt"/>
              </a:rPr>
              <a:t>Research</a:t>
            </a:r>
            <a:r>
              <a:rPr lang="sk-SK" sz="1000" i="1" dirty="0">
                <a:solidFill>
                  <a:srgbClr val="290126"/>
                </a:solidFill>
                <a:latin typeface="+mj-lt"/>
              </a:rPr>
              <a:t> in </a:t>
            </a:r>
            <a:r>
              <a:rPr lang="sk-SK" sz="1000" i="1" dirty="0" err="1">
                <a:solidFill>
                  <a:srgbClr val="290126"/>
                </a:solidFill>
                <a:latin typeface="+mj-lt"/>
              </a:rPr>
              <a:t>Psychology</a:t>
            </a:r>
            <a:r>
              <a:rPr lang="sk-SK" sz="1000" dirty="0">
                <a:solidFill>
                  <a:srgbClr val="290126"/>
                </a:solidFill>
                <a:latin typeface="+mj-lt"/>
              </a:rPr>
              <a:t> </a:t>
            </a:r>
            <a:r>
              <a:rPr lang="sk-SK" sz="1000" i="1" dirty="0">
                <a:solidFill>
                  <a:srgbClr val="290126"/>
                </a:solidFill>
                <a:latin typeface="+mj-lt"/>
              </a:rPr>
              <a:t>3(2),</a:t>
            </a:r>
            <a:r>
              <a:rPr lang="sk-SK" sz="1000" dirty="0">
                <a:solidFill>
                  <a:srgbClr val="290126"/>
                </a:solidFill>
                <a:latin typeface="+mj-lt"/>
              </a:rPr>
              <a:t> 77–101</a:t>
            </a:r>
            <a:endParaRPr lang="en-GB" sz="1000" baseline="30000" dirty="0">
              <a:solidFill>
                <a:srgbClr val="290126"/>
              </a:solidFill>
              <a:latin typeface="+mj-lt"/>
            </a:endParaRPr>
          </a:p>
        </p:txBody>
      </p:sp>
    </p:spTree>
    <p:extLst>
      <p:ext uri="{BB962C8B-B14F-4D97-AF65-F5344CB8AC3E}">
        <p14:creationId xmlns:p14="http://schemas.microsoft.com/office/powerpoint/2010/main" val="129778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Etické aspekty</a:t>
            </a:r>
          </a:p>
        </p:txBody>
      </p:sp>
      <p:sp>
        <p:nvSpPr>
          <p:cNvPr id="9" name="BlokTextu 8"/>
          <p:cNvSpPr txBox="1"/>
          <p:nvPr/>
        </p:nvSpPr>
        <p:spPr>
          <a:xfrm>
            <a:off x="0" y="1890958"/>
            <a:ext cx="9144000" cy="4501232"/>
          </a:xfrm>
          <a:prstGeom prst="rect">
            <a:avLst/>
          </a:prstGeom>
          <a:noFill/>
        </p:spPr>
        <p:txBody>
          <a:bodyPr wrap="square" rtlCol="0">
            <a:spAutoFit/>
          </a:bodyPr>
          <a:lstStyle/>
          <a:p>
            <a:pPr marL="358775">
              <a:spcAft>
                <a:spcPts val="600"/>
              </a:spcAft>
            </a:pPr>
            <a:r>
              <a:rPr lang="sk-SK" b="1" dirty="0">
                <a:solidFill>
                  <a:srgbClr val="290126"/>
                </a:solidFill>
                <a:latin typeface="+mj-lt"/>
              </a:rPr>
              <a:t>Účasť detí = osobitná opatrnosť</a:t>
            </a:r>
            <a:r>
              <a:rPr lang="sk-SK" baseline="30000" dirty="0">
                <a:solidFill>
                  <a:srgbClr val="290126"/>
                </a:solidFill>
                <a:latin typeface="+mj-lt"/>
              </a:rPr>
              <a:t>4</a:t>
            </a:r>
            <a:r>
              <a:rPr lang="sk-SK" b="1" dirty="0">
                <a:solidFill>
                  <a:srgbClr val="290126"/>
                </a:solidFill>
                <a:latin typeface="+mj-lt"/>
              </a:rPr>
              <a:t>: </a:t>
            </a:r>
          </a:p>
          <a:p>
            <a:pPr marL="900113" indent="-363538">
              <a:spcAft>
                <a:spcPts val="300"/>
              </a:spcAft>
              <a:buFont typeface="Arial" panose="020B0604020202020204" pitchFamily="34" charset="0"/>
              <a:buChar char="•"/>
            </a:pPr>
            <a:r>
              <a:rPr lang="sk-SK" dirty="0">
                <a:solidFill>
                  <a:srgbClr val="290126"/>
                </a:solidFill>
                <a:latin typeface="+mj-lt"/>
              </a:rPr>
              <a:t>Uprednostnenie záujmu dieťaťa pred záujmami výskumu</a:t>
            </a:r>
          </a:p>
          <a:p>
            <a:pPr marL="900113" indent="-363538">
              <a:spcAft>
                <a:spcPts val="300"/>
              </a:spcAft>
              <a:buFont typeface="Arial" panose="020B0604020202020204" pitchFamily="34" charset="0"/>
              <a:buChar char="•"/>
            </a:pPr>
            <a:r>
              <a:rPr lang="sk-SK" dirty="0" err="1">
                <a:solidFill>
                  <a:srgbClr val="290126"/>
                </a:solidFill>
                <a:latin typeface="+mj-lt"/>
              </a:rPr>
              <a:t>Opytovateľka</a:t>
            </a:r>
            <a:r>
              <a:rPr lang="sk-SK" dirty="0">
                <a:solidFill>
                  <a:srgbClr val="290126"/>
                </a:solidFill>
                <a:latin typeface="+mj-lt"/>
              </a:rPr>
              <a:t> - detská psychologička</a:t>
            </a:r>
          </a:p>
          <a:p>
            <a:pPr marL="900113" indent="-363538">
              <a:spcAft>
                <a:spcPts val="300"/>
              </a:spcAft>
              <a:buFont typeface="Arial" panose="020B0604020202020204" pitchFamily="34" charset="0"/>
              <a:buChar char="•"/>
            </a:pPr>
            <a:r>
              <a:rPr lang="sk-SK" dirty="0">
                <a:solidFill>
                  <a:srgbClr val="290126"/>
                </a:solidFill>
                <a:latin typeface="+mj-lt"/>
              </a:rPr>
              <a:t>Spôsob realizácie rozhovoru podľa výberu detí (rozhovor alebo rozhovor popri hre)</a:t>
            </a:r>
          </a:p>
          <a:p>
            <a:pPr marL="363538">
              <a:spcBef>
                <a:spcPts val="1200"/>
              </a:spcBef>
              <a:spcAft>
                <a:spcPts val="300"/>
              </a:spcAft>
            </a:pPr>
            <a:r>
              <a:rPr lang="sk-SK" b="1" dirty="0">
                <a:solidFill>
                  <a:srgbClr val="290126"/>
                </a:solidFill>
                <a:latin typeface="+mj-lt"/>
              </a:rPr>
              <a:t>Informovaný súhlas:</a:t>
            </a:r>
          </a:p>
          <a:p>
            <a:pPr marL="1160463" indent="-260350">
              <a:spcAft>
                <a:spcPts val="300"/>
              </a:spcAft>
              <a:buFontTx/>
              <a:buChar char="-"/>
            </a:pPr>
            <a:r>
              <a:rPr lang="sk-SK" dirty="0">
                <a:solidFill>
                  <a:srgbClr val="290126"/>
                </a:solidFill>
                <a:latin typeface="+mj-lt"/>
              </a:rPr>
              <a:t>účel výskumu, podmienky spracovania a uchovávania dát </a:t>
            </a:r>
          </a:p>
          <a:p>
            <a:pPr marL="1160463" indent="-260350">
              <a:spcAft>
                <a:spcPts val="300"/>
              </a:spcAft>
              <a:buFontTx/>
              <a:buChar char="-"/>
            </a:pPr>
            <a:r>
              <a:rPr lang="sk-SK" dirty="0">
                <a:solidFill>
                  <a:srgbClr val="290126"/>
                </a:solidFill>
                <a:latin typeface="+mj-lt"/>
              </a:rPr>
              <a:t>možnosť odvolať úplne počas alebo po rozhovore, neodpovedať na otázku/y</a:t>
            </a:r>
          </a:p>
          <a:p>
            <a:pPr marL="1160463" indent="-260350">
              <a:spcAft>
                <a:spcPts val="300"/>
              </a:spcAft>
              <a:buFontTx/>
              <a:buChar char="-"/>
            </a:pPr>
            <a:r>
              <a:rPr lang="sk-SK" dirty="0">
                <a:solidFill>
                  <a:srgbClr val="290126"/>
                </a:solidFill>
                <a:latin typeface="+mj-lt"/>
              </a:rPr>
              <a:t>aj mamy aj deti (mladšie deti – ústne informované aj ústne potvrdzovali)</a:t>
            </a:r>
          </a:p>
          <a:p>
            <a:pPr marL="1160463" indent="-260350">
              <a:spcAft>
                <a:spcPts val="300"/>
              </a:spcAft>
              <a:buFontTx/>
              <a:buChar char="-"/>
            </a:pPr>
            <a:r>
              <a:rPr lang="sk-SK" dirty="0">
                <a:solidFill>
                  <a:srgbClr val="290126"/>
                </a:solidFill>
                <a:latin typeface="+mj-lt"/>
              </a:rPr>
              <a:t>uchovaný oddelene od nahrávok a prepisov rozhovorov</a:t>
            </a:r>
          </a:p>
          <a:p>
            <a:pPr marL="363538">
              <a:spcBef>
                <a:spcPts val="1200"/>
              </a:spcBef>
              <a:spcAft>
                <a:spcPts val="300"/>
              </a:spcAft>
            </a:pPr>
            <a:r>
              <a:rPr lang="sk-SK" b="1" dirty="0">
                <a:solidFill>
                  <a:srgbClr val="290126"/>
                </a:solidFill>
                <a:latin typeface="+mj-lt"/>
              </a:rPr>
              <a:t>Princíp anonymity respondentov a respondentiek:</a:t>
            </a:r>
          </a:p>
          <a:p>
            <a:pPr marL="1160463" indent="-260350">
              <a:spcAft>
                <a:spcPts val="300"/>
              </a:spcAft>
              <a:buFontTx/>
              <a:buChar char="-"/>
            </a:pPr>
            <a:r>
              <a:rPr lang="sk-SK" dirty="0">
                <a:solidFill>
                  <a:srgbClr val="290126"/>
                </a:solidFill>
                <a:latin typeface="+mj-lt"/>
              </a:rPr>
              <a:t>zmenené/vymazané informácie, ktoré by mohli viesť k identifikácii</a:t>
            </a:r>
          </a:p>
          <a:p>
            <a:pPr marL="1160463" indent="-260350">
              <a:spcAft>
                <a:spcPts val="300"/>
              </a:spcAft>
              <a:buFontTx/>
              <a:buChar char="-"/>
            </a:pPr>
            <a:r>
              <a:rPr lang="sk-SK" dirty="0">
                <a:solidFill>
                  <a:srgbClr val="290126"/>
                </a:solidFill>
                <a:latin typeface="+mj-lt"/>
              </a:rPr>
              <a:t>pseudonym</a:t>
            </a:r>
          </a:p>
          <a:p>
            <a:pPr marL="900113" indent="-536575">
              <a:spcAft>
                <a:spcPts val="300"/>
              </a:spcAft>
            </a:pPr>
            <a:endParaRPr lang="sk-SK" b="1" dirty="0">
              <a:solidFill>
                <a:srgbClr val="290126"/>
              </a:solidFill>
              <a:latin typeface="+mj-lt"/>
            </a:endParaRPr>
          </a:p>
        </p:txBody>
      </p:sp>
      <p:sp>
        <p:nvSpPr>
          <p:cNvPr id="3" name="BlokTextu 2"/>
          <p:cNvSpPr txBox="1"/>
          <p:nvPr/>
        </p:nvSpPr>
        <p:spPr>
          <a:xfrm>
            <a:off x="-17579" y="6529060"/>
            <a:ext cx="9144000" cy="246221"/>
          </a:xfrm>
          <a:prstGeom prst="rect">
            <a:avLst/>
          </a:prstGeom>
          <a:noFill/>
          <a:ln>
            <a:noFill/>
          </a:ln>
        </p:spPr>
        <p:txBody>
          <a:bodyPr wrap="square" rtlCol="0">
            <a:spAutoFit/>
          </a:bodyPr>
          <a:lstStyle/>
          <a:p>
            <a:pPr marL="358775"/>
            <a:r>
              <a:rPr lang="sk-SK" sz="1000" baseline="30000" dirty="0">
                <a:solidFill>
                  <a:srgbClr val="290126"/>
                </a:solidFill>
                <a:latin typeface="+mj-lt"/>
              </a:rPr>
              <a:t>4</a:t>
            </a:r>
            <a:r>
              <a:rPr lang="sk-SK" sz="1000" dirty="0">
                <a:solidFill>
                  <a:srgbClr val="290126"/>
                </a:solidFill>
                <a:latin typeface="+mj-lt"/>
              </a:rPr>
              <a:t> </a:t>
            </a:r>
            <a:r>
              <a:rPr lang="sk-SK" sz="1000" dirty="0" err="1">
                <a:solidFill>
                  <a:srgbClr val="290126"/>
                </a:solidFill>
                <a:latin typeface="+mj-lt"/>
              </a:rPr>
              <a:t>Smitková</a:t>
            </a:r>
            <a:r>
              <a:rPr lang="sk-SK" sz="1000" dirty="0">
                <a:solidFill>
                  <a:srgbClr val="290126"/>
                </a:solidFill>
                <a:latin typeface="+mj-lt"/>
              </a:rPr>
              <a:t> H. (2016) Etika psychologického výskumu s deťmi. </a:t>
            </a:r>
            <a:r>
              <a:rPr lang="sk-SK" sz="1000" i="1" dirty="0" err="1">
                <a:solidFill>
                  <a:srgbClr val="290126"/>
                </a:solidFill>
                <a:latin typeface="+mj-lt"/>
              </a:rPr>
              <a:t>Psychologica</a:t>
            </a:r>
            <a:r>
              <a:rPr lang="sk-SK" sz="1000" i="1" dirty="0">
                <a:solidFill>
                  <a:srgbClr val="290126"/>
                </a:solidFill>
                <a:latin typeface="+mj-lt"/>
              </a:rPr>
              <a:t> XLV</a:t>
            </a:r>
            <a:r>
              <a:rPr lang="sk-SK" sz="1000" dirty="0">
                <a:solidFill>
                  <a:srgbClr val="290126"/>
                </a:solidFill>
                <a:latin typeface="+mj-lt"/>
              </a:rPr>
              <a:t>, 204–210.</a:t>
            </a:r>
            <a:endParaRPr lang="en-GB" sz="1000" dirty="0">
              <a:solidFill>
                <a:srgbClr val="290126"/>
              </a:solidFill>
              <a:latin typeface="+mj-lt"/>
            </a:endParaRPr>
          </a:p>
        </p:txBody>
      </p:sp>
    </p:spTree>
    <p:extLst>
      <p:ext uri="{BB962C8B-B14F-4D97-AF65-F5344CB8AC3E}">
        <p14:creationId xmlns:p14="http://schemas.microsoft.com/office/powerpoint/2010/main" val="261897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Etické aspekty</a:t>
            </a:r>
          </a:p>
        </p:txBody>
      </p:sp>
      <p:sp>
        <p:nvSpPr>
          <p:cNvPr id="9" name="BlokTextu 8"/>
          <p:cNvSpPr txBox="1"/>
          <p:nvPr/>
        </p:nvSpPr>
        <p:spPr>
          <a:xfrm>
            <a:off x="-1" y="1890958"/>
            <a:ext cx="9126421" cy="4493538"/>
          </a:xfrm>
          <a:prstGeom prst="rect">
            <a:avLst/>
          </a:prstGeom>
          <a:noFill/>
        </p:spPr>
        <p:txBody>
          <a:bodyPr wrap="square" rtlCol="0">
            <a:spAutoFit/>
          </a:bodyPr>
          <a:lstStyle/>
          <a:p>
            <a:pPr marL="358775">
              <a:spcAft>
                <a:spcPts val="600"/>
              </a:spcAft>
            </a:pPr>
            <a:r>
              <a:rPr lang="sk-SK" b="1" dirty="0">
                <a:solidFill>
                  <a:srgbClr val="290126"/>
                </a:solidFill>
              </a:rPr>
              <a:t>Násilie v IPV = citlivá výskumná téma</a:t>
            </a:r>
            <a:r>
              <a:rPr lang="sk-SK" baseline="30000" dirty="0">
                <a:solidFill>
                  <a:srgbClr val="290126"/>
                </a:solidFill>
              </a:rPr>
              <a:t>2 </a:t>
            </a:r>
            <a:r>
              <a:rPr lang="sk-SK" dirty="0">
                <a:solidFill>
                  <a:srgbClr val="290126"/>
                </a:solidFill>
              </a:rPr>
              <a:t>(zraniteľnosť, </a:t>
            </a:r>
            <a:r>
              <a:rPr lang="sk-SK" dirty="0" err="1">
                <a:solidFill>
                  <a:srgbClr val="290126"/>
                </a:solidFill>
              </a:rPr>
              <a:t>retraumatizácia</a:t>
            </a:r>
            <a:r>
              <a:rPr lang="sk-SK" dirty="0">
                <a:solidFill>
                  <a:srgbClr val="290126"/>
                </a:solidFill>
              </a:rPr>
              <a:t>)</a:t>
            </a:r>
            <a:r>
              <a:rPr lang="sk-SK" b="1" dirty="0">
                <a:solidFill>
                  <a:srgbClr val="290126"/>
                </a:solidFill>
              </a:rPr>
              <a:t>: </a:t>
            </a:r>
          </a:p>
          <a:p>
            <a:pPr marL="358775">
              <a:spcAft>
                <a:spcPts val="600"/>
              </a:spcAft>
            </a:pPr>
            <a:endParaRPr lang="sk-SK" dirty="0">
              <a:solidFill>
                <a:srgbClr val="290126"/>
              </a:solidFill>
            </a:endParaRPr>
          </a:p>
          <a:p>
            <a:pPr marL="900113" indent="-363538">
              <a:spcAft>
                <a:spcPts val="1200"/>
              </a:spcAft>
              <a:buFont typeface="Arial" panose="020B0604020202020204" pitchFamily="34" charset="0"/>
              <a:buChar char="•"/>
            </a:pPr>
            <a:r>
              <a:rPr lang="sk-SK" dirty="0" err="1">
                <a:solidFill>
                  <a:srgbClr val="290126"/>
                </a:solidFill>
              </a:rPr>
              <a:t>Rekrutácia</a:t>
            </a:r>
            <a:r>
              <a:rPr lang="sk-SK" dirty="0">
                <a:solidFill>
                  <a:srgbClr val="290126"/>
                </a:solidFill>
              </a:rPr>
              <a:t> prostredníctvom špecializovaných služieb </a:t>
            </a:r>
          </a:p>
          <a:p>
            <a:pPr marL="900113" indent="-363538">
              <a:spcAft>
                <a:spcPts val="1200"/>
              </a:spcAft>
              <a:buFont typeface="Arial" panose="020B0604020202020204" pitchFamily="34" charset="0"/>
              <a:buChar char="•"/>
            </a:pPr>
            <a:r>
              <a:rPr lang="sk-SK" dirty="0">
                <a:solidFill>
                  <a:srgbClr val="290126"/>
                </a:solidFill>
              </a:rPr>
              <a:t>Tvorba otázok </a:t>
            </a:r>
            <a:r>
              <a:rPr lang="sk-SK" dirty="0" err="1">
                <a:solidFill>
                  <a:srgbClr val="290126"/>
                </a:solidFill>
              </a:rPr>
              <a:t>inteview</a:t>
            </a:r>
            <a:r>
              <a:rPr lang="sk-SK" dirty="0">
                <a:solidFill>
                  <a:srgbClr val="290126"/>
                </a:solidFill>
              </a:rPr>
              <a:t> – </a:t>
            </a:r>
            <a:r>
              <a:rPr lang="sk-SK" b="1" dirty="0">
                <a:solidFill>
                  <a:srgbClr val="290126"/>
                </a:solidFill>
              </a:rPr>
              <a:t>traumou informovaný prístup</a:t>
            </a:r>
          </a:p>
          <a:p>
            <a:pPr marL="1160463" indent="-260350">
              <a:spcAft>
                <a:spcPts val="1200"/>
              </a:spcAft>
              <a:buFontTx/>
              <a:buChar char="-"/>
            </a:pPr>
            <a:r>
              <a:rPr lang="sk-SK" dirty="0">
                <a:solidFill>
                  <a:srgbClr val="290126"/>
                </a:solidFill>
              </a:rPr>
              <a:t>princípy bezpečia, dôvery, posilnenia, </a:t>
            </a:r>
            <a:r>
              <a:rPr lang="sk-SK" u="sng" dirty="0">
                <a:solidFill>
                  <a:srgbClr val="290126"/>
                </a:solidFill>
              </a:rPr>
              <a:t>možnosti výberu a kontroly</a:t>
            </a:r>
            <a:r>
              <a:rPr lang="sk-SK" baseline="30000" dirty="0">
                <a:solidFill>
                  <a:srgbClr val="290126"/>
                </a:solidFill>
              </a:rPr>
              <a:t>3</a:t>
            </a:r>
            <a:r>
              <a:rPr lang="sk-SK" dirty="0">
                <a:solidFill>
                  <a:srgbClr val="290126"/>
                </a:solidFill>
              </a:rPr>
              <a:t> </a:t>
            </a:r>
          </a:p>
          <a:p>
            <a:pPr marL="900113" indent="-363538">
              <a:spcAft>
                <a:spcPts val="1200"/>
              </a:spcAft>
              <a:buFont typeface="Arial" panose="020B0604020202020204" pitchFamily="34" charset="0"/>
              <a:buChar char="•"/>
            </a:pPr>
            <a:r>
              <a:rPr lang="sk-SK" b="1" dirty="0">
                <a:solidFill>
                  <a:srgbClr val="290126"/>
                </a:solidFill>
              </a:rPr>
              <a:t>Kompetencia </a:t>
            </a:r>
            <a:r>
              <a:rPr lang="sk-SK" b="1" dirty="0" err="1">
                <a:solidFill>
                  <a:srgbClr val="290126"/>
                </a:solidFill>
              </a:rPr>
              <a:t>opytovateliek</a:t>
            </a:r>
            <a:r>
              <a:rPr lang="sk-SK" b="1" dirty="0">
                <a:solidFill>
                  <a:srgbClr val="290126"/>
                </a:solidFill>
              </a:rPr>
              <a:t> </a:t>
            </a:r>
            <a:r>
              <a:rPr lang="sk-SK" dirty="0">
                <a:solidFill>
                  <a:srgbClr val="290126"/>
                </a:solidFill>
              </a:rPr>
              <a:t>- pracovná skúsenosť s cieľovou skupinou </a:t>
            </a:r>
          </a:p>
          <a:p>
            <a:pPr marL="895350">
              <a:spcAft>
                <a:spcPts val="1200"/>
              </a:spcAft>
            </a:pPr>
            <a:r>
              <a:rPr lang="sk-SK" dirty="0">
                <a:solidFill>
                  <a:srgbClr val="290126"/>
                </a:solidFill>
              </a:rPr>
              <a:t>=&gt; rozpoznať náznaky </a:t>
            </a:r>
            <a:r>
              <a:rPr lang="sk-SK" dirty="0" err="1">
                <a:solidFill>
                  <a:srgbClr val="290126"/>
                </a:solidFill>
              </a:rPr>
              <a:t>retraumatizácie</a:t>
            </a:r>
            <a:r>
              <a:rPr lang="sk-SK" dirty="0">
                <a:solidFill>
                  <a:srgbClr val="290126"/>
                </a:solidFill>
              </a:rPr>
              <a:t> a uplatňovať princípy rešpektu a posilnenia </a:t>
            </a:r>
          </a:p>
          <a:p>
            <a:pPr marL="900113" indent="-363538">
              <a:spcAft>
                <a:spcPts val="300"/>
              </a:spcAft>
              <a:buFont typeface="Arial" panose="020B0604020202020204" pitchFamily="34" charset="0"/>
              <a:buChar char="•"/>
            </a:pPr>
            <a:r>
              <a:rPr lang="sk-SK" b="1" dirty="0">
                <a:solidFill>
                  <a:srgbClr val="290126"/>
                </a:solidFill>
              </a:rPr>
              <a:t>Dôverný a bezpečný priestor podľa výberu respondentiek</a:t>
            </a:r>
          </a:p>
          <a:p>
            <a:pPr marL="1160463" indent="-260350">
              <a:spcAft>
                <a:spcPts val="300"/>
              </a:spcAft>
              <a:buFontTx/>
              <a:buChar char="-"/>
            </a:pPr>
            <a:r>
              <a:rPr lang="sk-SK" dirty="0">
                <a:solidFill>
                  <a:srgbClr val="290126"/>
                </a:solidFill>
              </a:rPr>
              <a:t>priestory špecializovaných služieb, domáce prostredie, online rozhovor</a:t>
            </a:r>
          </a:p>
          <a:p>
            <a:pPr marL="900113">
              <a:spcAft>
                <a:spcPts val="300"/>
              </a:spcAft>
            </a:pPr>
            <a:endParaRPr lang="sk-SK" dirty="0">
              <a:solidFill>
                <a:srgbClr val="290126"/>
              </a:solidFill>
            </a:endParaRPr>
          </a:p>
          <a:p>
            <a:pPr marL="900113" indent="-536575">
              <a:spcAft>
                <a:spcPts val="300"/>
              </a:spcAft>
            </a:pPr>
            <a:endParaRPr lang="sk-SK" b="1" dirty="0">
              <a:solidFill>
                <a:srgbClr val="290126"/>
              </a:solidFill>
            </a:endParaRPr>
          </a:p>
          <a:p>
            <a:pPr marL="900113" indent="-536575">
              <a:spcAft>
                <a:spcPts val="300"/>
              </a:spcAft>
            </a:pPr>
            <a:endParaRPr lang="sk-SK" b="1" dirty="0">
              <a:solidFill>
                <a:srgbClr val="290126"/>
              </a:solidFill>
              <a:latin typeface="+mj-lt"/>
            </a:endParaRPr>
          </a:p>
        </p:txBody>
      </p:sp>
      <p:sp>
        <p:nvSpPr>
          <p:cNvPr id="3" name="BlokTextu 2"/>
          <p:cNvSpPr txBox="1"/>
          <p:nvPr/>
        </p:nvSpPr>
        <p:spPr>
          <a:xfrm>
            <a:off x="-17579" y="6169052"/>
            <a:ext cx="9144000" cy="553998"/>
          </a:xfrm>
          <a:prstGeom prst="rect">
            <a:avLst/>
          </a:prstGeom>
          <a:noFill/>
          <a:ln>
            <a:noFill/>
          </a:ln>
        </p:spPr>
        <p:txBody>
          <a:bodyPr wrap="square" rtlCol="0">
            <a:spAutoFit/>
          </a:bodyPr>
          <a:lstStyle/>
          <a:p>
            <a:pPr marL="358775"/>
            <a:r>
              <a:rPr lang="sk-SK" sz="1000" baseline="30000" dirty="0">
                <a:solidFill>
                  <a:srgbClr val="290126"/>
                </a:solidFill>
                <a:latin typeface="+mj-lt"/>
              </a:rPr>
              <a:t>2 </a:t>
            </a:r>
            <a:r>
              <a:rPr lang="sk-SK" sz="1000" dirty="0" err="1">
                <a:solidFill>
                  <a:srgbClr val="290126"/>
                </a:solidFill>
                <a:latin typeface="+mj-lt"/>
              </a:rPr>
              <a:t>Lee</a:t>
            </a:r>
            <a:r>
              <a:rPr lang="sk-SK" sz="1000" dirty="0">
                <a:solidFill>
                  <a:srgbClr val="290126"/>
                </a:solidFill>
                <a:latin typeface="+mj-lt"/>
              </a:rPr>
              <a:t>, R. M., &amp; </a:t>
            </a:r>
            <a:r>
              <a:rPr lang="sk-SK" sz="1000" dirty="0" err="1">
                <a:solidFill>
                  <a:srgbClr val="290126"/>
                </a:solidFill>
                <a:latin typeface="+mj-lt"/>
              </a:rPr>
              <a:t>Renzetti</a:t>
            </a:r>
            <a:r>
              <a:rPr lang="sk-SK" sz="1000" dirty="0">
                <a:solidFill>
                  <a:srgbClr val="290126"/>
                </a:solidFill>
                <a:latin typeface="+mj-lt"/>
              </a:rPr>
              <a:t>, C. M. (1990). </a:t>
            </a:r>
            <a:r>
              <a:rPr lang="sk-SK" sz="1000" dirty="0" err="1">
                <a:solidFill>
                  <a:srgbClr val="290126"/>
                </a:solidFill>
                <a:latin typeface="+mj-lt"/>
              </a:rPr>
              <a:t>The</a:t>
            </a:r>
            <a:r>
              <a:rPr lang="sk-SK" sz="1000" dirty="0">
                <a:solidFill>
                  <a:srgbClr val="290126"/>
                </a:solidFill>
                <a:latin typeface="+mj-lt"/>
              </a:rPr>
              <a:t> </a:t>
            </a:r>
            <a:r>
              <a:rPr lang="sk-SK" sz="1000" dirty="0" err="1">
                <a:solidFill>
                  <a:srgbClr val="290126"/>
                </a:solidFill>
                <a:latin typeface="+mj-lt"/>
              </a:rPr>
              <a:t>Problems</a:t>
            </a:r>
            <a:r>
              <a:rPr lang="sk-SK" sz="1000" dirty="0">
                <a:solidFill>
                  <a:srgbClr val="290126"/>
                </a:solidFill>
                <a:latin typeface="+mj-lt"/>
              </a:rPr>
              <a:t> of </a:t>
            </a:r>
            <a:r>
              <a:rPr lang="sk-SK" sz="1000" dirty="0" err="1">
                <a:solidFill>
                  <a:srgbClr val="290126"/>
                </a:solidFill>
                <a:latin typeface="+mj-lt"/>
              </a:rPr>
              <a:t>Researching</a:t>
            </a:r>
            <a:r>
              <a:rPr lang="sk-SK" sz="1000" dirty="0">
                <a:solidFill>
                  <a:srgbClr val="290126"/>
                </a:solidFill>
                <a:latin typeface="+mj-lt"/>
              </a:rPr>
              <a:t> </a:t>
            </a:r>
            <a:r>
              <a:rPr lang="sk-SK" sz="1000" dirty="0" err="1">
                <a:solidFill>
                  <a:srgbClr val="290126"/>
                </a:solidFill>
                <a:latin typeface="+mj-lt"/>
              </a:rPr>
              <a:t>Sensitive</a:t>
            </a:r>
            <a:r>
              <a:rPr lang="sk-SK" sz="1000" dirty="0">
                <a:solidFill>
                  <a:srgbClr val="290126"/>
                </a:solidFill>
                <a:latin typeface="+mj-lt"/>
              </a:rPr>
              <a:t> </a:t>
            </a:r>
            <a:r>
              <a:rPr lang="sk-SK" sz="1000" dirty="0" err="1">
                <a:solidFill>
                  <a:srgbClr val="290126"/>
                </a:solidFill>
                <a:latin typeface="+mj-lt"/>
              </a:rPr>
              <a:t>Topics</a:t>
            </a:r>
            <a:r>
              <a:rPr lang="sk-SK" sz="1000" dirty="0">
                <a:solidFill>
                  <a:srgbClr val="290126"/>
                </a:solidFill>
                <a:latin typeface="+mj-lt"/>
              </a:rPr>
              <a:t>: </a:t>
            </a:r>
            <a:r>
              <a:rPr lang="sk-SK" sz="1000" dirty="0" err="1">
                <a:solidFill>
                  <a:srgbClr val="290126"/>
                </a:solidFill>
                <a:latin typeface="+mj-lt"/>
              </a:rPr>
              <a:t>An</a:t>
            </a:r>
            <a:r>
              <a:rPr lang="sk-SK" sz="1000" dirty="0">
                <a:solidFill>
                  <a:srgbClr val="290126"/>
                </a:solidFill>
                <a:latin typeface="+mj-lt"/>
              </a:rPr>
              <a:t> </a:t>
            </a:r>
            <a:r>
              <a:rPr lang="sk-SK" sz="1000" dirty="0" err="1">
                <a:solidFill>
                  <a:srgbClr val="290126"/>
                </a:solidFill>
                <a:latin typeface="+mj-lt"/>
              </a:rPr>
              <a:t>Overview</a:t>
            </a:r>
            <a:r>
              <a:rPr lang="sk-SK" sz="1000" dirty="0">
                <a:solidFill>
                  <a:srgbClr val="290126"/>
                </a:solidFill>
                <a:latin typeface="+mj-lt"/>
              </a:rPr>
              <a:t> and </a:t>
            </a:r>
            <a:r>
              <a:rPr lang="sk-SK" sz="1000" dirty="0" err="1">
                <a:solidFill>
                  <a:srgbClr val="290126"/>
                </a:solidFill>
                <a:latin typeface="+mj-lt"/>
              </a:rPr>
              <a:t>Introduction</a:t>
            </a:r>
            <a:r>
              <a:rPr lang="sk-SK" sz="1000" dirty="0">
                <a:solidFill>
                  <a:srgbClr val="290126"/>
                </a:solidFill>
                <a:latin typeface="+mj-lt"/>
              </a:rPr>
              <a:t>. American </a:t>
            </a:r>
            <a:r>
              <a:rPr lang="sk-SK" sz="1000" dirty="0" err="1">
                <a:solidFill>
                  <a:srgbClr val="290126"/>
                </a:solidFill>
                <a:latin typeface="+mj-lt"/>
              </a:rPr>
              <a:t>Behavioral</a:t>
            </a:r>
            <a:r>
              <a:rPr lang="sk-SK" sz="1000" dirty="0">
                <a:solidFill>
                  <a:srgbClr val="290126"/>
                </a:solidFill>
                <a:latin typeface="+mj-lt"/>
              </a:rPr>
              <a:t> </a:t>
            </a:r>
            <a:r>
              <a:rPr lang="sk-SK" sz="1000" dirty="0" err="1">
                <a:solidFill>
                  <a:srgbClr val="290126"/>
                </a:solidFill>
                <a:latin typeface="+mj-lt"/>
              </a:rPr>
              <a:t>Scientist</a:t>
            </a:r>
            <a:r>
              <a:rPr lang="sk-SK" sz="1000" dirty="0">
                <a:solidFill>
                  <a:srgbClr val="290126"/>
                </a:solidFill>
                <a:latin typeface="+mj-lt"/>
              </a:rPr>
              <a:t>, 33(5), 510-528.</a:t>
            </a:r>
          </a:p>
          <a:p>
            <a:pPr marL="358775"/>
            <a:r>
              <a:rPr lang="sk-SK" sz="1000" baseline="30000" dirty="0">
                <a:solidFill>
                  <a:srgbClr val="290126"/>
                </a:solidFill>
                <a:latin typeface="+mj-lt"/>
              </a:rPr>
              <a:t>3 </a:t>
            </a:r>
            <a:r>
              <a:rPr lang="sk-SK" sz="1000" dirty="0">
                <a:solidFill>
                  <a:srgbClr val="290126"/>
                </a:solidFill>
                <a:latin typeface="+mj-lt"/>
              </a:rPr>
              <a:t> </a:t>
            </a:r>
            <a:r>
              <a:rPr lang="sk-SK" sz="1000" dirty="0" err="1">
                <a:solidFill>
                  <a:srgbClr val="290126"/>
                </a:solidFill>
                <a:latin typeface="+mj-lt"/>
              </a:rPr>
              <a:t>Campbell</a:t>
            </a:r>
            <a:r>
              <a:rPr lang="sk-SK" sz="1000" dirty="0">
                <a:solidFill>
                  <a:srgbClr val="290126"/>
                </a:solidFill>
                <a:latin typeface="+mj-lt"/>
              </a:rPr>
              <a:t>, R., </a:t>
            </a:r>
            <a:r>
              <a:rPr lang="sk-SK" sz="1000" dirty="0" err="1">
                <a:solidFill>
                  <a:srgbClr val="290126"/>
                </a:solidFill>
                <a:latin typeface="+mj-lt"/>
              </a:rPr>
              <a:t>Goodman-Williams</a:t>
            </a:r>
            <a:r>
              <a:rPr lang="sk-SK" sz="1000" dirty="0">
                <a:solidFill>
                  <a:srgbClr val="290126"/>
                </a:solidFill>
                <a:latin typeface="+mj-lt"/>
              </a:rPr>
              <a:t>, R., &amp; Javorka, M. (2019). A Trauma-</a:t>
            </a:r>
            <a:r>
              <a:rPr lang="sk-SK" sz="1000" dirty="0" err="1">
                <a:solidFill>
                  <a:srgbClr val="290126"/>
                </a:solidFill>
                <a:latin typeface="+mj-lt"/>
              </a:rPr>
              <a:t>Informed</a:t>
            </a:r>
            <a:r>
              <a:rPr lang="sk-SK" sz="1000" dirty="0">
                <a:solidFill>
                  <a:srgbClr val="290126"/>
                </a:solidFill>
                <a:latin typeface="+mj-lt"/>
              </a:rPr>
              <a:t> </a:t>
            </a:r>
            <a:r>
              <a:rPr lang="sk-SK" sz="1000" dirty="0" err="1">
                <a:solidFill>
                  <a:srgbClr val="290126"/>
                </a:solidFill>
                <a:latin typeface="+mj-lt"/>
              </a:rPr>
              <a:t>Approach</a:t>
            </a:r>
            <a:r>
              <a:rPr lang="sk-SK" sz="1000" dirty="0">
                <a:solidFill>
                  <a:srgbClr val="290126"/>
                </a:solidFill>
                <a:latin typeface="+mj-lt"/>
              </a:rPr>
              <a:t> to </a:t>
            </a:r>
            <a:r>
              <a:rPr lang="sk-SK" sz="1000" dirty="0" err="1">
                <a:solidFill>
                  <a:srgbClr val="290126"/>
                </a:solidFill>
                <a:latin typeface="+mj-lt"/>
              </a:rPr>
              <a:t>Sexual</a:t>
            </a:r>
            <a:r>
              <a:rPr lang="sk-SK" sz="1000" dirty="0">
                <a:solidFill>
                  <a:srgbClr val="290126"/>
                </a:solidFill>
                <a:latin typeface="+mj-lt"/>
              </a:rPr>
              <a:t> </a:t>
            </a:r>
            <a:r>
              <a:rPr lang="sk-SK" sz="1000" dirty="0" err="1">
                <a:solidFill>
                  <a:srgbClr val="290126"/>
                </a:solidFill>
                <a:latin typeface="+mj-lt"/>
              </a:rPr>
              <a:t>Violence</a:t>
            </a:r>
            <a:r>
              <a:rPr lang="sk-SK" sz="1000" dirty="0">
                <a:solidFill>
                  <a:srgbClr val="290126"/>
                </a:solidFill>
                <a:latin typeface="+mj-lt"/>
              </a:rPr>
              <a:t> </a:t>
            </a:r>
            <a:r>
              <a:rPr lang="sk-SK" sz="1000" dirty="0" err="1">
                <a:solidFill>
                  <a:srgbClr val="290126"/>
                </a:solidFill>
                <a:latin typeface="+mj-lt"/>
              </a:rPr>
              <a:t>Research</a:t>
            </a:r>
            <a:r>
              <a:rPr lang="sk-SK" sz="1000" dirty="0">
                <a:solidFill>
                  <a:srgbClr val="290126"/>
                </a:solidFill>
                <a:latin typeface="+mj-lt"/>
              </a:rPr>
              <a:t> </a:t>
            </a:r>
            <a:r>
              <a:rPr lang="sk-SK" sz="1000" dirty="0" err="1">
                <a:solidFill>
                  <a:srgbClr val="290126"/>
                </a:solidFill>
                <a:latin typeface="+mj-lt"/>
              </a:rPr>
              <a:t>Ethics</a:t>
            </a:r>
            <a:r>
              <a:rPr lang="sk-SK" sz="1000" dirty="0">
                <a:solidFill>
                  <a:srgbClr val="290126"/>
                </a:solidFill>
                <a:latin typeface="+mj-lt"/>
              </a:rPr>
              <a:t> and </a:t>
            </a:r>
            <a:r>
              <a:rPr lang="sk-SK" sz="1000" dirty="0" err="1">
                <a:solidFill>
                  <a:srgbClr val="290126"/>
                </a:solidFill>
                <a:latin typeface="+mj-lt"/>
              </a:rPr>
              <a:t>Open</a:t>
            </a:r>
            <a:r>
              <a:rPr lang="sk-SK" sz="1000" dirty="0">
                <a:solidFill>
                  <a:srgbClr val="290126"/>
                </a:solidFill>
                <a:latin typeface="+mj-lt"/>
              </a:rPr>
              <a:t> </a:t>
            </a:r>
            <a:r>
              <a:rPr lang="sk-SK" sz="1000" dirty="0" err="1">
                <a:solidFill>
                  <a:srgbClr val="290126"/>
                </a:solidFill>
                <a:latin typeface="+mj-lt"/>
              </a:rPr>
              <a:t>Science</a:t>
            </a:r>
            <a:r>
              <a:rPr lang="sk-SK" sz="1000" dirty="0">
                <a:solidFill>
                  <a:srgbClr val="290126"/>
                </a:solidFill>
                <a:latin typeface="+mj-lt"/>
              </a:rPr>
              <a:t>. </a:t>
            </a:r>
            <a:r>
              <a:rPr lang="sk-SK" sz="1000" dirty="0" err="1">
                <a:solidFill>
                  <a:srgbClr val="290126"/>
                </a:solidFill>
                <a:latin typeface="+mj-lt"/>
              </a:rPr>
              <a:t>Journal</a:t>
            </a:r>
            <a:r>
              <a:rPr lang="sk-SK" sz="1000" dirty="0">
                <a:solidFill>
                  <a:srgbClr val="290126"/>
                </a:solidFill>
                <a:latin typeface="+mj-lt"/>
              </a:rPr>
              <a:t> of </a:t>
            </a:r>
            <a:r>
              <a:rPr lang="sk-SK" sz="1000" dirty="0" err="1">
                <a:solidFill>
                  <a:srgbClr val="290126"/>
                </a:solidFill>
                <a:latin typeface="+mj-lt"/>
              </a:rPr>
              <a:t>Interpersonal</a:t>
            </a:r>
            <a:r>
              <a:rPr lang="sk-SK" sz="1000" dirty="0">
                <a:solidFill>
                  <a:srgbClr val="290126"/>
                </a:solidFill>
                <a:latin typeface="+mj-lt"/>
              </a:rPr>
              <a:t> </a:t>
            </a:r>
            <a:r>
              <a:rPr lang="sk-SK" sz="1000" dirty="0" err="1">
                <a:solidFill>
                  <a:srgbClr val="290126"/>
                </a:solidFill>
                <a:latin typeface="+mj-lt"/>
              </a:rPr>
              <a:t>Violence</a:t>
            </a:r>
            <a:r>
              <a:rPr lang="sk-SK" sz="1000" dirty="0">
                <a:solidFill>
                  <a:srgbClr val="290126"/>
                </a:solidFill>
                <a:latin typeface="+mj-lt"/>
              </a:rPr>
              <a:t>, 34(23-24), 4765-4793.</a:t>
            </a:r>
            <a:endParaRPr lang="en-GB" sz="1000" dirty="0">
              <a:solidFill>
                <a:srgbClr val="290126"/>
              </a:solidFill>
              <a:latin typeface="+mj-lt"/>
            </a:endParaRPr>
          </a:p>
        </p:txBody>
      </p:sp>
    </p:spTree>
    <p:extLst>
      <p:ext uri="{BB962C8B-B14F-4D97-AF65-F5344CB8AC3E}">
        <p14:creationId xmlns:p14="http://schemas.microsoft.com/office/powerpoint/2010/main" val="4261620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Limity</a:t>
            </a:r>
          </a:p>
        </p:txBody>
      </p:sp>
      <p:sp>
        <p:nvSpPr>
          <p:cNvPr id="9" name="BlokTextu 8"/>
          <p:cNvSpPr txBox="1"/>
          <p:nvPr/>
        </p:nvSpPr>
        <p:spPr>
          <a:xfrm>
            <a:off x="0" y="1890958"/>
            <a:ext cx="9144000" cy="3247043"/>
          </a:xfrm>
          <a:prstGeom prst="rect">
            <a:avLst/>
          </a:prstGeom>
          <a:noFill/>
        </p:spPr>
        <p:txBody>
          <a:bodyPr wrap="square" rtlCol="0">
            <a:spAutoFit/>
          </a:bodyPr>
          <a:lstStyle/>
          <a:p>
            <a:pPr marL="900113" indent="-363538">
              <a:buFont typeface="Arial" panose="020B0604020202020204" pitchFamily="34" charset="0"/>
              <a:buChar char="•"/>
            </a:pPr>
            <a:r>
              <a:rPr lang="sk-SK" dirty="0">
                <a:solidFill>
                  <a:srgbClr val="290126"/>
                </a:solidFill>
              </a:rPr>
              <a:t>Limity:</a:t>
            </a:r>
          </a:p>
          <a:p>
            <a:pPr marL="1160463" indent="-260350">
              <a:spcAft>
                <a:spcPts val="300"/>
              </a:spcAft>
              <a:buFontTx/>
              <a:buChar char="-"/>
            </a:pPr>
            <a:r>
              <a:rPr lang="sk-SK" dirty="0">
                <a:solidFill>
                  <a:srgbClr val="290126"/>
                </a:solidFill>
                <a:latin typeface="+mj-lt"/>
              </a:rPr>
              <a:t>obmedzený počet </a:t>
            </a:r>
            <a:r>
              <a:rPr lang="sk-SK" dirty="0" err="1">
                <a:solidFill>
                  <a:srgbClr val="290126"/>
                </a:solidFill>
                <a:latin typeface="+mj-lt"/>
              </a:rPr>
              <a:t>participantiek</a:t>
            </a:r>
            <a:r>
              <a:rPr lang="sk-SK" dirty="0">
                <a:solidFill>
                  <a:srgbClr val="290126"/>
                </a:solidFill>
                <a:latin typeface="+mj-lt"/>
              </a:rPr>
              <a:t> a participantov</a:t>
            </a:r>
          </a:p>
          <a:p>
            <a:pPr marL="1160463" indent="-260350">
              <a:spcAft>
                <a:spcPts val="300"/>
              </a:spcAft>
              <a:buFontTx/>
              <a:buChar char="-"/>
            </a:pPr>
            <a:r>
              <a:rPr lang="sk-SK" dirty="0">
                <a:solidFill>
                  <a:srgbClr val="290126"/>
                </a:solidFill>
                <a:latin typeface="+mj-lt"/>
              </a:rPr>
              <a:t>opatrnosť pri sprostredkovaní kontaktu s deťmi: skúsenosti detí z dvoch BŽD</a:t>
            </a:r>
          </a:p>
          <a:p>
            <a:pPr marL="1160463" indent="-260350">
              <a:spcAft>
                <a:spcPts val="300"/>
              </a:spcAft>
              <a:buFontTx/>
              <a:buChar char="-"/>
            </a:pPr>
            <a:r>
              <a:rPr lang="sk-SK" dirty="0">
                <a:solidFill>
                  <a:srgbClr val="290126"/>
                </a:solidFill>
                <a:latin typeface="+mj-lt"/>
              </a:rPr>
              <a:t>metóda </a:t>
            </a:r>
            <a:r>
              <a:rPr lang="sk-SK" dirty="0" err="1">
                <a:solidFill>
                  <a:srgbClr val="290126"/>
                </a:solidFill>
                <a:latin typeface="+mj-lt"/>
              </a:rPr>
              <a:t>rekrutovania</a:t>
            </a:r>
            <a:r>
              <a:rPr lang="sk-SK" dirty="0">
                <a:solidFill>
                  <a:srgbClr val="290126"/>
                </a:solidFill>
                <a:latin typeface="+mj-lt"/>
              </a:rPr>
              <a:t>: klientky s negatívnou skúsenosťou pravdepodobne nie sú v kontakte so sprostredkovateľom kontaktu – poskytovateľom služieb</a:t>
            </a:r>
          </a:p>
          <a:p>
            <a:pPr marL="1160463" indent="-260350">
              <a:spcAft>
                <a:spcPts val="300"/>
              </a:spcAft>
              <a:buFontTx/>
              <a:buChar char="-"/>
            </a:pPr>
            <a:r>
              <a:rPr lang="sk-SK" dirty="0">
                <a:solidFill>
                  <a:srgbClr val="290126"/>
                </a:solidFill>
                <a:latin typeface="+mj-lt"/>
              </a:rPr>
              <a:t>bez skúseností tých, ktoré špecializované služby nevyhľadali</a:t>
            </a:r>
          </a:p>
          <a:p>
            <a:pPr marL="1160463" indent="-260350">
              <a:spcAft>
                <a:spcPts val="300"/>
              </a:spcAft>
              <a:buFontTx/>
              <a:buChar char="-"/>
            </a:pPr>
            <a:endParaRPr lang="sk-SK" dirty="0">
              <a:solidFill>
                <a:srgbClr val="290126"/>
              </a:solidFill>
              <a:latin typeface="+mj-lt"/>
            </a:endParaRPr>
          </a:p>
          <a:p>
            <a:pPr marL="900113" indent="-363538">
              <a:spcAft>
                <a:spcPts val="300"/>
              </a:spcAft>
              <a:buFont typeface="Wingdings" panose="05000000000000000000" pitchFamily="2" charset="2"/>
              <a:buChar char="Ø"/>
            </a:pPr>
            <a:r>
              <a:rPr lang="sk-SK" b="1" dirty="0">
                <a:solidFill>
                  <a:srgbClr val="290126"/>
                </a:solidFill>
              </a:rPr>
              <a:t>Vzorce v skúsenostiach a vnímaní služieb a inštitúcií vykazovali v mnohých ohľadoch nápadnú zhodu</a:t>
            </a:r>
          </a:p>
          <a:p>
            <a:pPr marL="363538">
              <a:spcBef>
                <a:spcPts val="1200"/>
              </a:spcBef>
              <a:spcAft>
                <a:spcPts val="300"/>
              </a:spcAft>
            </a:pPr>
            <a:r>
              <a:rPr lang="sk-SK" dirty="0">
                <a:solidFill>
                  <a:srgbClr val="290126"/>
                </a:solidFill>
                <a:latin typeface="+mj-lt"/>
              </a:rPr>
              <a:t> </a:t>
            </a:r>
            <a:endParaRPr lang="sk-SK" b="1" dirty="0">
              <a:solidFill>
                <a:srgbClr val="290126"/>
              </a:solidFill>
              <a:latin typeface="+mj-lt"/>
            </a:endParaRPr>
          </a:p>
        </p:txBody>
      </p:sp>
    </p:spTree>
    <p:extLst>
      <p:ext uri="{BB962C8B-B14F-4D97-AF65-F5344CB8AC3E}">
        <p14:creationId xmlns:p14="http://schemas.microsoft.com/office/powerpoint/2010/main" val="115472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Teoretické východiská: Skúsenosti so službami</a:t>
            </a:r>
          </a:p>
        </p:txBody>
      </p:sp>
      <p:sp>
        <p:nvSpPr>
          <p:cNvPr id="9" name="BlokTextu 8"/>
          <p:cNvSpPr txBox="1"/>
          <p:nvPr/>
        </p:nvSpPr>
        <p:spPr>
          <a:xfrm>
            <a:off x="0" y="1890958"/>
            <a:ext cx="9144000" cy="4832092"/>
          </a:xfrm>
          <a:prstGeom prst="rect">
            <a:avLst/>
          </a:prstGeom>
          <a:noFill/>
        </p:spPr>
        <p:txBody>
          <a:bodyPr wrap="square" rtlCol="0">
            <a:spAutoFit/>
          </a:bodyPr>
          <a:lstStyle/>
          <a:p>
            <a:pPr marL="536575"/>
            <a:r>
              <a:rPr lang="sk-SK" b="1" dirty="0">
                <a:solidFill>
                  <a:srgbClr val="290126"/>
                </a:solidFill>
              </a:rPr>
              <a:t>Podľa zahraničných výskumov</a:t>
            </a:r>
          </a:p>
          <a:p>
            <a:pPr marL="536575">
              <a:spcBef>
                <a:spcPts val="1200"/>
              </a:spcBef>
            </a:pPr>
            <a:r>
              <a:rPr lang="sk-SK" dirty="0">
                <a:solidFill>
                  <a:srgbClr val="290126"/>
                </a:solidFill>
              </a:rPr>
              <a:t>POZITÍVA:</a:t>
            </a:r>
          </a:p>
          <a:p>
            <a:pPr marL="1160463" indent="-260350">
              <a:spcAft>
                <a:spcPts val="300"/>
              </a:spcAft>
              <a:buFontTx/>
              <a:buChar char="-"/>
            </a:pPr>
            <a:r>
              <a:rPr lang="sk-SK" dirty="0">
                <a:solidFill>
                  <a:srgbClr val="290126"/>
                </a:solidFill>
                <a:latin typeface="+mj-lt"/>
              </a:rPr>
              <a:t>validácia skúseností žien</a:t>
            </a:r>
          </a:p>
          <a:p>
            <a:pPr marL="1160463" indent="-260350">
              <a:spcAft>
                <a:spcPts val="300"/>
              </a:spcAft>
              <a:buFontTx/>
              <a:buChar char="-"/>
            </a:pPr>
            <a:r>
              <a:rPr lang="sk-SK" dirty="0">
                <a:solidFill>
                  <a:srgbClr val="290126"/>
                </a:solidFill>
                <a:latin typeface="+mj-lt"/>
              </a:rPr>
              <a:t>získanie informácií o násilí</a:t>
            </a:r>
          </a:p>
          <a:p>
            <a:pPr marL="1160463" indent="-260350">
              <a:spcAft>
                <a:spcPts val="300"/>
              </a:spcAft>
              <a:buFontTx/>
              <a:buChar char="-"/>
            </a:pPr>
            <a:r>
              <a:rPr lang="sk-SK" dirty="0">
                <a:solidFill>
                  <a:srgbClr val="290126"/>
                </a:solidFill>
                <a:latin typeface="+mj-lt"/>
              </a:rPr>
              <a:t>získanie informácií o traume a uzdravovania sa z nej</a:t>
            </a:r>
          </a:p>
          <a:p>
            <a:pPr marL="1160463" indent="-260350">
              <a:spcAft>
                <a:spcPts val="300"/>
              </a:spcAft>
              <a:buFontTx/>
              <a:buChar char="-"/>
            </a:pPr>
            <a:r>
              <a:rPr lang="sk-SK" dirty="0">
                <a:solidFill>
                  <a:srgbClr val="290126"/>
                </a:solidFill>
                <a:latin typeface="+mj-lt"/>
              </a:rPr>
              <a:t>znovunadobudnutie autonómie</a:t>
            </a:r>
          </a:p>
          <a:p>
            <a:pPr marL="1160463" indent="-260350">
              <a:spcAft>
                <a:spcPts val="300"/>
              </a:spcAft>
              <a:buFontTx/>
              <a:buChar char="-"/>
            </a:pPr>
            <a:r>
              <a:rPr lang="sk-SK" dirty="0">
                <a:solidFill>
                  <a:srgbClr val="290126"/>
                </a:solidFill>
                <a:latin typeface="+mj-lt"/>
              </a:rPr>
              <a:t>nové </a:t>
            </a:r>
            <a:r>
              <a:rPr lang="sk-SK" dirty="0" err="1">
                <a:solidFill>
                  <a:srgbClr val="290126"/>
                </a:solidFill>
                <a:latin typeface="+mj-lt"/>
              </a:rPr>
              <a:t>zvládacie</a:t>
            </a:r>
            <a:r>
              <a:rPr lang="sk-SK" dirty="0">
                <a:solidFill>
                  <a:srgbClr val="290126"/>
                </a:solidFill>
                <a:latin typeface="+mj-lt"/>
              </a:rPr>
              <a:t> zručnosti</a:t>
            </a:r>
          </a:p>
          <a:p>
            <a:pPr marL="1160463" indent="-260350">
              <a:spcAft>
                <a:spcPts val="300"/>
              </a:spcAft>
              <a:buFontTx/>
              <a:buChar char="-"/>
            </a:pPr>
            <a:endParaRPr lang="sk-SK" sz="1100" dirty="0">
              <a:solidFill>
                <a:srgbClr val="290126"/>
              </a:solidFill>
              <a:latin typeface="+mj-lt"/>
            </a:endParaRPr>
          </a:p>
          <a:p>
            <a:pPr marL="536575">
              <a:spcBef>
                <a:spcPts val="1200"/>
              </a:spcBef>
            </a:pPr>
            <a:r>
              <a:rPr lang="sk-SK" dirty="0">
                <a:solidFill>
                  <a:srgbClr val="290126"/>
                </a:solidFill>
              </a:rPr>
              <a:t>NEGATÍVA:</a:t>
            </a:r>
          </a:p>
          <a:p>
            <a:pPr marL="1160463" indent="-260350">
              <a:spcAft>
                <a:spcPts val="300"/>
              </a:spcAft>
              <a:buFontTx/>
              <a:buChar char="-"/>
            </a:pPr>
            <a:r>
              <a:rPr lang="sk-SK" dirty="0">
                <a:solidFill>
                  <a:srgbClr val="290126"/>
                </a:solidFill>
                <a:latin typeface="+mj-lt"/>
              </a:rPr>
              <a:t>nedostatočný interdisciplinárny prístup služieb</a:t>
            </a:r>
          </a:p>
          <a:p>
            <a:pPr marL="1160463" indent="-260350">
              <a:spcAft>
                <a:spcPts val="300"/>
              </a:spcAft>
              <a:buFontTx/>
              <a:buChar char="-"/>
            </a:pPr>
            <a:r>
              <a:rPr lang="sk-SK" dirty="0">
                <a:solidFill>
                  <a:srgbClr val="290126"/>
                </a:solidFill>
                <a:latin typeface="+mj-lt"/>
              </a:rPr>
              <a:t>obmedzenia súvisiace s bezpečnostnými opatreniami</a:t>
            </a:r>
          </a:p>
          <a:p>
            <a:pPr marL="1160463" indent="-260350">
              <a:spcAft>
                <a:spcPts val="300"/>
              </a:spcAft>
              <a:buFontTx/>
              <a:buChar char="-"/>
            </a:pPr>
            <a:r>
              <a:rPr lang="sk-SK" dirty="0">
                <a:solidFill>
                  <a:srgbClr val="290126"/>
                </a:solidFill>
                <a:latin typeface="+mj-lt"/>
              </a:rPr>
              <a:t>hodnotenie materstva a kontrola správania k deťom</a:t>
            </a:r>
          </a:p>
          <a:p>
            <a:pPr marL="1160463" indent="-260350">
              <a:spcAft>
                <a:spcPts val="300"/>
              </a:spcAft>
              <a:buFontTx/>
              <a:buChar char="-"/>
            </a:pPr>
            <a:r>
              <a:rPr lang="sk-SK" dirty="0">
                <a:solidFill>
                  <a:srgbClr val="290126"/>
                </a:solidFill>
                <a:latin typeface="+mj-lt"/>
              </a:rPr>
              <a:t>klesajúce možnosti služieb uspokojiť ekonomické potreby žien (bývanie, zamestnanie)</a:t>
            </a:r>
          </a:p>
          <a:p>
            <a:pPr marL="1160463" indent="-260350">
              <a:spcAft>
                <a:spcPts val="300"/>
              </a:spcAft>
              <a:buFontTx/>
              <a:buChar char="-"/>
            </a:pPr>
            <a:r>
              <a:rPr lang="sk-SK" dirty="0">
                <a:solidFill>
                  <a:srgbClr val="290126"/>
                </a:solidFill>
                <a:latin typeface="+mj-lt"/>
              </a:rPr>
              <a:t>rozpad siete / zníženie dostupnosti starostlivosti o duševné zdravie </a:t>
            </a:r>
            <a:endParaRPr lang="sk-SK" b="1" dirty="0">
              <a:solidFill>
                <a:srgbClr val="290126"/>
              </a:solidFill>
              <a:latin typeface="+mj-lt"/>
            </a:endParaRPr>
          </a:p>
        </p:txBody>
      </p:sp>
    </p:spTree>
    <p:extLst>
      <p:ext uri="{BB962C8B-B14F-4D97-AF65-F5344CB8AC3E}">
        <p14:creationId xmlns:p14="http://schemas.microsoft.com/office/powerpoint/2010/main" val="25352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ĺžnik 1"/>
          <p:cNvSpPr/>
          <p:nvPr/>
        </p:nvSpPr>
        <p:spPr>
          <a:xfrm>
            <a:off x="0" y="0"/>
            <a:ext cx="9144000" cy="1484784"/>
          </a:xfrm>
          <a:prstGeom prst="rect">
            <a:avLst/>
          </a:prstGeom>
          <a:solidFill>
            <a:srgbClr val="290126"/>
          </a:solidFill>
          <a:ln>
            <a:solidFill>
              <a:srgbClr val="2901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10" name="Content Placeholder 2"/>
          <p:cNvSpPr>
            <a:spLocks noGrp="1"/>
          </p:cNvSpPr>
          <p:nvPr>
            <p:ph idx="1"/>
          </p:nvPr>
        </p:nvSpPr>
        <p:spPr>
          <a:xfrm>
            <a:off x="0" y="404664"/>
            <a:ext cx="9126421" cy="620688"/>
          </a:xfrm>
        </p:spPr>
        <p:txBody>
          <a:bodyPr vert="horz" lIns="91440" tIns="45720" rIns="91440" bIns="45720" rtlCol="0" anchor="ctr">
            <a:normAutofit fontScale="97500"/>
          </a:bodyPr>
          <a:lstStyle/>
          <a:p>
            <a:pPr marL="358775" indent="0">
              <a:spcBef>
                <a:spcPct val="0"/>
              </a:spcBef>
              <a:buNone/>
            </a:pPr>
            <a:r>
              <a:rPr lang="sk-SK" sz="2700" dirty="0">
                <a:solidFill>
                  <a:schemeClr val="bg1"/>
                </a:solidFill>
                <a:latin typeface="+mj-lt"/>
                <a:ea typeface="+mj-ea"/>
                <a:cs typeface="+mj-cs"/>
              </a:rPr>
              <a:t>Teoretické východiská: Skúsenosti s verejnými inštitúciami</a:t>
            </a:r>
          </a:p>
        </p:txBody>
      </p:sp>
      <p:sp>
        <p:nvSpPr>
          <p:cNvPr id="9" name="BlokTextu 8"/>
          <p:cNvSpPr txBox="1"/>
          <p:nvPr/>
        </p:nvSpPr>
        <p:spPr>
          <a:xfrm>
            <a:off x="0" y="1890958"/>
            <a:ext cx="9144000" cy="4932119"/>
          </a:xfrm>
          <a:prstGeom prst="rect">
            <a:avLst/>
          </a:prstGeom>
          <a:noFill/>
        </p:spPr>
        <p:txBody>
          <a:bodyPr wrap="square" rtlCol="0">
            <a:spAutoFit/>
          </a:bodyPr>
          <a:lstStyle/>
          <a:p>
            <a:pPr marL="536575"/>
            <a:r>
              <a:rPr lang="sk-SK" b="1" dirty="0">
                <a:solidFill>
                  <a:srgbClr val="290126"/>
                </a:solidFill>
              </a:rPr>
              <a:t>Podľa zahraničných výskumov: </a:t>
            </a:r>
            <a:endParaRPr lang="sk-SK" dirty="0">
              <a:solidFill>
                <a:srgbClr val="290126"/>
              </a:solidFill>
            </a:endParaRPr>
          </a:p>
          <a:p>
            <a:pPr marL="1160463" indent="-260350">
              <a:spcAft>
                <a:spcPts val="300"/>
              </a:spcAft>
              <a:buFontTx/>
              <a:buChar char="-"/>
            </a:pPr>
            <a:r>
              <a:rPr lang="sk-SK" dirty="0">
                <a:solidFill>
                  <a:srgbClr val="290126"/>
                </a:solidFill>
                <a:latin typeface="+mj-lt"/>
              </a:rPr>
              <a:t>systémová nesúrodosť v identifikácii, interpretácii a zohľadňovaní skúseností </a:t>
            </a:r>
            <a:r>
              <a:rPr lang="sk-SK" baseline="30000" dirty="0">
                <a:solidFill>
                  <a:srgbClr val="290126"/>
                </a:solidFill>
              </a:rPr>
              <a:t>8</a:t>
            </a:r>
            <a:endParaRPr lang="sk-SK" baseline="30000" dirty="0">
              <a:solidFill>
                <a:srgbClr val="290126"/>
              </a:solidFill>
              <a:latin typeface="+mj-lt"/>
            </a:endParaRPr>
          </a:p>
          <a:p>
            <a:pPr marL="1160463" indent="-260350">
              <a:spcAft>
                <a:spcPts val="300"/>
              </a:spcAft>
              <a:buFontTx/>
              <a:buChar char="-"/>
            </a:pPr>
            <a:r>
              <a:rPr lang="sk-SK" dirty="0">
                <a:solidFill>
                  <a:srgbClr val="290126"/>
                </a:solidFill>
                <a:latin typeface="+mj-lt"/>
              </a:rPr>
              <a:t>nedostatok koordinácie medzi jednotlivými inštitúciami </a:t>
            </a:r>
            <a:r>
              <a:rPr lang="sk-SK" baseline="30000" dirty="0">
                <a:solidFill>
                  <a:srgbClr val="290126"/>
                </a:solidFill>
              </a:rPr>
              <a:t>8</a:t>
            </a:r>
            <a:endParaRPr lang="sk-SK" dirty="0">
              <a:solidFill>
                <a:srgbClr val="290126"/>
              </a:solidFill>
              <a:latin typeface="+mj-lt"/>
            </a:endParaRPr>
          </a:p>
          <a:p>
            <a:pPr marL="1160463" indent="-260350">
              <a:spcAft>
                <a:spcPts val="300"/>
              </a:spcAft>
              <a:buFontTx/>
              <a:buChar char="-"/>
            </a:pPr>
            <a:r>
              <a:rPr lang="sk-SK" dirty="0">
                <a:solidFill>
                  <a:srgbClr val="290126"/>
                </a:solidFill>
                <a:latin typeface="+mj-lt"/>
              </a:rPr>
              <a:t>inštitúcie sú byrokratické, mocenské / obviňujúce a trestajúce </a:t>
            </a:r>
            <a:r>
              <a:rPr lang="sk-SK" baseline="30000" dirty="0">
                <a:solidFill>
                  <a:srgbClr val="290126"/>
                </a:solidFill>
              </a:rPr>
              <a:t>9</a:t>
            </a:r>
            <a:endParaRPr lang="sk-SK" dirty="0">
              <a:solidFill>
                <a:srgbClr val="290126"/>
              </a:solidFill>
              <a:latin typeface="+mj-lt"/>
            </a:endParaRPr>
          </a:p>
          <a:p>
            <a:pPr marL="900113">
              <a:spcAft>
                <a:spcPts val="300"/>
              </a:spcAft>
            </a:pPr>
            <a:endParaRPr lang="sk-SK" sz="900" dirty="0">
              <a:solidFill>
                <a:srgbClr val="290126"/>
              </a:solidFill>
              <a:latin typeface="+mj-lt"/>
            </a:endParaRPr>
          </a:p>
          <a:p>
            <a:pPr marL="900113" indent="-363538">
              <a:spcAft>
                <a:spcPts val="300"/>
              </a:spcAft>
              <a:buFont typeface="Wingdings" panose="05000000000000000000" pitchFamily="2" charset="2"/>
              <a:buChar char="Ø"/>
            </a:pPr>
            <a:r>
              <a:rPr lang="sk-SK" dirty="0">
                <a:solidFill>
                  <a:srgbClr val="290126"/>
                </a:solidFill>
                <a:latin typeface="+mj-lt"/>
              </a:rPr>
              <a:t>Prítomnosť zavádzajúcich konceptov o partnerskom násilí napr.:</a:t>
            </a:r>
          </a:p>
          <a:p>
            <a:pPr marL="1160463" indent="-260350">
              <a:spcAft>
                <a:spcPts val="300"/>
              </a:spcAft>
              <a:buFontTx/>
              <a:buChar char="-"/>
            </a:pPr>
            <a:r>
              <a:rPr lang="sk-SK" dirty="0">
                <a:solidFill>
                  <a:srgbClr val="290126"/>
                </a:solidFill>
                <a:latin typeface="+mj-lt"/>
              </a:rPr>
              <a:t>koncept „zavrhovania rodiča“, prístup zameraný na budúcnosť</a:t>
            </a:r>
          </a:p>
          <a:p>
            <a:pPr marL="1160463" indent="-260350">
              <a:spcAft>
                <a:spcPts val="300"/>
              </a:spcAft>
              <a:buFontTx/>
              <a:buChar char="-"/>
            </a:pPr>
            <a:r>
              <a:rPr lang="sk-SK" dirty="0">
                <a:solidFill>
                  <a:srgbClr val="290126"/>
                </a:solidFill>
                <a:latin typeface="+mj-lt"/>
              </a:rPr>
              <a:t>presvedčenie, že partnerské násilie nemá vplyv na deti / násilní otcovia sú „dostatočne dobrí otcovia“</a:t>
            </a:r>
            <a:r>
              <a:rPr lang="sk-SK" baseline="30000" dirty="0">
                <a:solidFill>
                  <a:srgbClr val="290126"/>
                </a:solidFill>
                <a:latin typeface="+mj-lt"/>
              </a:rPr>
              <a:t>10</a:t>
            </a:r>
          </a:p>
          <a:p>
            <a:pPr marL="900113">
              <a:spcAft>
                <a:spcPts val="300"/>
              </a:spcAft>
            </a:pPr>
            <a:endParaRPr lang="sk-SK" sz="900" baseline="30000" dirty="0">
              <a:solidFill>
                <a:srgbClr val="290126"/>
              </a:solidFill>
              <a:latin typeface="+mj-lt"/>
            </a:endParaRPr>
          </a:p>
          <a:p>
            <a:pPr marL="900113" indent="-363538">
              <a:spcAft>
                <a:spcPts val="300"/>
              </a:spcAft>
              <a:buFont typeface="Wingdings" panose="05000000000000000000" pitchFamily="2" charset="2"/>
              <a:buChar char="Ø"/>
            </a:pPr>
            <a:r>
              <a:rPr lang="sk-SK" dirty="0">
                <a:solidFill>
                  <a:srgbClr val="290126"/>
                </a:solidFill>
                <a:latin typeface="+mj-lt"/>
              </a:rPr>
              <a:t>Validácia postojov páchateľa násilia napr.:</a:t>
            </a:r>
          </a:p>
          <a:p>
            <a:pPr marL="1160463" indent="-260350">
              <a:spcAft>
                <a:spcPts val="300"/>
              </a:spcAft>
              <a:buFontTx/>
              <a:buChar char="-"/>
            </a:pPr>
            <a:r>
              <a:rPr lang="sk-SK" dirty="0">
                <a:solidFill>
                  <a:srgbClr val="290126"/>
                </a:solidFill>
                <a:latin typeface="+mj-lt"/>
              </a:rPr>
              <a:t>spochybňovanie kompetencií žien ako matiek</a:t>
            </a:r>
          </a:p>
          <a:p>
            <a:pPr marL="1160463" indent="-260350">
              <a:spcAft>
                <a:spcPts val="300"/>
              </a:spcAft>
              <a:buFontTx/>
              <a:buChar char="-"/>
            </a:pPr>
            <a:r>
              <a:rPr lang="sk-SK" dirty="0">
                <a:solidFill>
                  <a:srgbClr val="290126"/>
                </a:solidFill>
                <a:latin typeface="+mj-lt"/>
              </a:rPr>
              <a:t>odvádzanie pozornosti od dynamiky násilia </a:t>
            </a:r>
          </a:p>
          <a:p>
            <a:pPr marL="900113">
              <a:spcAft>
                <a:spcPts val="300"/>
              </a:spcAft>
            </a:pPr>
            <a:endParaRPr lang="sk-SK" dirty="0">
              <a:solidFill>
                <a:srgbClr val="290126"/>
              </a:solidFill>
              <a:latin typeface="+mj-lt"/>
            </a:endParaRPr>
          </a:p>
          <a:p>
            <a:pPr marL="174625">
              <a:spcAft>
                <a:spcPts val="300"/>
              </a:spcAft>
            </a:pPr>
            <a:r>
              <a:rPr lang="sk-SK" sz="800" baseline="30000" dirty="0">
                <a:solidFill>
                  <a:srgbClr val="290126"/>
                </a:solidFill>
                <a:latin typeface="+mj-lt"/>
              </a:rPr>
              <a:t>8 </a:t>
            </a:r>
            <a:r>
              <a:rPr lang="en-US" sz="800" dirty="0" err="1">
                <a:solidFill>
                  <a:srgbClr val="290126"/>
                </a:solidFill>
                <a:latin typeface="+mj-lt"/>
              </a:rPr>
              <a:t>Pajak</a:t>
            </a:r>
            <a:r>
              <a:rPr lang="en-US" sz="800" dirty="0">
                <a:solidFill>
                  <a:srgbClr val="290126"/>
                </a:solidFill>
                <a:latin typeface="+mj-lt"/>
              </a:rPr>
              <a:t>, C. R., Ahmad, F., Jenney, A., Fisher, P., &amp; Chan, L. M. (2014). Survivor’s costs of saying no. Journal of Interpersonal Violence, 29(14), 2571-2591. </a:t>
            </a:r>
            <a:r>
              <a:rPr lang="en-US" sz="800" dirty="0">
                <a:solidFill>
                  <a:srgbClr val="290126"/>
                </a:solidFill>
                <a:latin typeface="+mj-lt"/>
                <a:hlinkClick r:id="rId2"/>
              </a:rPr>
              <a:t>https://doi.org/10.1177/0886260513520506</a:t>
            </a:r>
            <a:endParaRPr lang="sk-SK" sz="800" dirty="0">
              <a:solidFill>
                <a:srgbClr val="290126"/>
              </a:solidFill>
              <a:latin typeface="+mj-lt"/>
            </a:endParaRPr>
          </a:p>
          <a:p>
            <a:pPr marL="174625">
              <a:spcAft>
                <a:spcPts val="300"/>
              </a:spcAft>
            </a:pPr>
            <a:r>
              <a:rPr lang="sk-SK" sz="800" baseline="30000" dirty="0">
                <a:solidFill>
                  <a:srgbClr val="290126"/>
                </a:solidFill>
                <a:latin typeface="+mj-lt"/>
              </a:rPr>
              <a:t>9</a:t>
            </a:r>
            <a:r>
              <a:rPr lang="sk-SK" sz="800" dirty="0">
                <a:solidFill>
                  <a:srgbClr val="290126"/>
                </a:solidFill>
                <a:latin typeface="+mj-lt"/>
              </a:rPr>
              <a:t> </a:t>
            </a:r>
            <a:r>
              <a:rPr lang="en-US" sz="800" dirty="0" err="1">
                <a:solidFill>
                  <a:srgbClr val="290126"/>
                </a:solidFill>
              </a:rPr>
              <a:t>Côté</a:t>
            </a:r>
            <a:r>
              <a:rPr lang="en-US" sz="800" dirty="0">
                <a:solidFill>
                  <a:srgbClr val="290126"/>
                </a:solidFill>
              </a:rPr>
              <a:t>, I., </a:t>
            </a:r>
            <a:r>
              <a:rPr lang="en-US" sz="800" dirty="0" err="1">
                <a:solidFill>
                  <a:srgbClr val="290126"/>
                </a:solidFill>
              </a:rPr>
              <a:t>Damant</a:t>
            </a:r>
            <a:r>
              <a:rPr lang="en-US" sz="800" dirty="0">
                <a:solidFill>
                  <a:srgbClr val="290126"/>
                </a:solidFill>
              </a:rPr>
              <a:t>, D., &amp; </a:t>
            </a:r>
            <a:r>
              <a:rPr lang="en-US" sz="800" dirty="0" err="1">
                <a:solidFill>
                  <a:srgbClr val="290126"/>
                </a:solidFill>
              </a:rPr>
              <a:t>Lapierre</a:t>
            </a:r>
            <a:r>
              <a:rPr lang="en-US" sz="800" dirty="0">
                <a:solidFill>
                  <a:srgbClr val="290126"/>
                </a:solidFill>
              </a:rPr>
              <a:t>, S. (2021). Children in domestic violence shelters: Does the feminist perspective collapse? Journal of Social Work, 22(2), 422-439. </a:t>
            </a:r>
            <a:r>
              <a:rPr lang="en-US" sz="800" dirty="0">
                <a:solidFill>
                  <a:srgbClr val="290126"/>
                </a:solidFill>
                <a:hlinkClick r:id="rId3"/>
              </a:rPr>
              <a:t>https://doi.org/10.1177/14680173211009740</a:t>
            </a:r>
            <a:endParaRPr lang="sk-SK" sz="800" dirty="0">
              <a:solidFill>
                <a:srgbClr val="290126"/>
              </a:solidFill>
            </a:endParaRPr>
          </a:p>
          <a:p>
            <a:pPr marL="174625">
              <a:spcAft>
                <a:spcPts val="300"/>
              </a:spcAft>
            </a:pPr>
            <a:r>
              <a:rPr lang="sk-SK" sz="800" baseline="30000" dirty="0">
                <a:solidFill>
                  <a:srgbClr val="290126"/>
                </a:solidFill>
                <a:latin typeface="+mj-lt"/>
              </a:rPr>
              <a:t>10 </a:t>
            </a:r>
            <a:r>
              <a:rPr lang="en-US" sz="800" dirty="0" err="1">
                <a:solidFill>
                  <a:srgbClr val="290126"/>
                </a:solidFill>
              </a:rPr>
              <a:t>Gutowski</a:t>
            </a:r>
            <a:r>
              <a:rPr lang="en-US" sz="800" dirty="0">
                <a:solidFill>
                  <a:srgbClr val="290126"/>
                </a:solidFill>
              </a:rPr>
              <a:t>, E., &amp; Goodman, L. A. (2019). “Like I’m invisible”: IPV survivor-mothers’ perceptions of seeking child custody through the family court system. Journal of Family Violence, 35(5), 441-457. </a:t>
            </a:r>
            <a:r>
              <a:rPr lang="en-US" sz="800" dirty="0">
                <a:solidFill>
                  <a:srgbClr val="290126"/>
                </a:solidFill>
                <a:hlinkClick r:id="rId4"/>
              </a:rPr>
              <a:t>https://doi.org/10.1007/s10896-019-00063-1</a:t>
            </a:r>
            <a:endParaRPr lang="sk-SK" sz="800" dirty="0">
              <a:solidFill>
                <a:srgbClr val="290126"/>
              </a:solidFill>
            </a:endParaRPr>
          </a:p>
          <a:p>
            <a:pPr marL="174625">
              <a:spcAft>
                <a:spcPts val="300"/>
              </a:spcAft>
            </a:pPr>
            <a:endParaRPr lang="sk-SK" sz="800" dirty="0">
              <a:solidFill>
                <a:srgbClr val="290126"/>
              </a:solidFill>
              <a:latin typeface="+mj-lt"/>
            </a:endParaRPr>
          </a:p>
        </p:txBody>
      </p:sp>
    </p:spTree>
    <p:extLst>
      <p:ext uri="{BB962C8B-B14F-4D97-AF65-F5344CB8AC3E}">
        <p14:creationId xmlns:p14="http://schemas.microsoft.com/office/powerpoint/2010/main" val="2966955501"/>
      </p:ext>
    </p:extLst>
  </p:cSld>
  <p:clrMapOvr>
    <a:masterClrMapping/>
  </p:clrMapOvr>
</p:sld>
</file>

<file path=ppt/theme/theme1.xml><?xml version="1.0" encoding="utf-8"?>
<a:theme xmlns:a="http://schemas.openxmlformats.org/drawingml/2006/main" name="Office Theme">
  <a:themeElements>
    <a:clrScheme name="Motív balíka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Motív balík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balík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2695</TotalTime>
  <Words>4886</Words>
  <Application>Microsoft Office PowerPoint</Application>
  <PresentationFormat>Prezentácia na obrazovke (4:3)</PresentationFormat>
  <Paragraphs>328</Paragraphs>
  <Slides>31</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31</vt:i4>
      </vt:variant>
    </vt:vector>
  </HeadingPairs>
  <TitlesOfParts>
    <vt:vector size="37" baseType="lpstr">
      <vt:lpstr>Arial</vt:lpstr>
      <vt:lpstr>Calibri</vt:lpstr>
      <vt:lpstr>Calibri Light</vt:lpstr>
      <vt:lpstr>Times New Roman</vt:lpstr>
      <vt:lpstr>Wingdings</vt:lpstr>
      <vt:lpstr>Office Theme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Barbora Burajova</dc:creator>
  <cp:lastModifiedBy>Burajová Barbora</cp:lastModifiedBy>
  <cp:revision>262</cp:revision>
  <dcterms:created xsi:type="dcterms:W3CDTF">2014-07-02T10:00:57Z</dcterms:created>
  <dcterms:modified xsi:type="dcterms:W3CDTF">2025-03-19T21:50:26Z</dcterms:modified>
</cp:coreProperties>
</file>