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44" r:id="rId5"/>
    <p:sldId id="334" r:id="rId6"/>
    <p:sldId id="345" r:id="rId7"/>
    <p:sldId id="339" r:id="rId8"/>
    <p:sldId id="346" r:id="rId9"/>
    <p:sldId id="325" r:id="rId10"/>
    <p:sldId id="347" r:id="rId11"/>
    <p:sldId id="348" r:id="rId12"/>
    <p:sldId id="329" r:id="rId13"/>
    <p:sldId id="349" r:id="rId14"/>
    <p:sldId id="350" r:id="rId15"/>
    <p:sldId id="351" r:id="rId16"/>
    <p:sldId id="352" r:id="rId17"/>
    <p:sldId id="354" r:id="rId18"/>
    <p:sldId id="353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70" r:id="rId32"/>
    <p:sldId id="367" r:id="rId33"/>
    <p:sldId id="368" r:id="rId34"/>
    <p:sldId id="371" r:id="rId35"/>
    <p:sldId id="372" r:id="rId36"/>
    <p:sldId id="373" r:id="rId37"/>
    <p:sldId id="376" r:id="rId38"/>
    <p:sldId id="375" r:id="rId39"/>
    <p:sldId id="37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  <p:cmAuthor id="5" name="Mičicová Ľuptáková Martina" initials="MĽM" lastIdx="1" clrIdx="4">
    <p:extLst>
      <p:ext uri="{19B8F6BF-5375-455C-9EA6-DF929625EA0E}">
        <p15:presenceInfo xmlns:p15="http://schemas.microsoft.com/office/powerpoint/2012/main" userId="S-1-5-21-623720501-4287158864-1464952876-19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84"/>
    <a:srgbClr val="A9CE8E"/>
    <a:srgbClr val="A9CEA2"/>
    <a:srgbClr val="FF2828"/>
    <a:srgbClr val="011891"/>
    <a:srgbClr val="1D50FA"/>
    <a:srgbClr val="45691D"/>
    <a:srgbClr val="D09E00"/>
    <a:srgbClr val="E2AC00"/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redný štýl 4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5" autoAdjust="0"/>
    <p:restoredTop sz="94172" autoAdjust="0"/>
  </p:normalViewPr>
  <p:slideViewPr>
    <p:cSldViewPr snapToGrid="0">
      <p:cViewPr varScale="1">
        <p:scale>
          <a:sx n="108" d="100"/>
          <a:sy n="108" d="100"/>
        </p:scale>
        <p:origin x="976" y="60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435db82957154ae/Dokumenty/v&#269;asn&#225;%20intervencia/stats/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icova\Documents\VIRS\data\stats-dotazni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icova\Documents\VIRS\data\stats-dotazni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9609721663841"/>
          <c:y val="0.11968256660775152"/>
          <c:w val="0.8473067407445789"/>
          <c:h val="0.61999612045211616"/>
        </c:manualLayout>
      </c:layout>
      <c:lineChart>
        <c:grouping val="standard"/>
        <c:varyColors val="0"/>
        <c:ser>
          <c:idx val="1"/>
          <c:order val="0"/>
          <c:tx>
            <c:strRef>
              <c:f>Hárok1!$C$1</c:f>
              <c:strCache>
                <c:ptCount val="1"/>
                <c:pt idx="0">
                  <c:v>Deti v SVI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Hárok1!$C$2:$C$4</c:f>
              <c:numCache>
                <c:formatCode>#,##0</c:formatCode>
                <c:ptCount val="3"/>
                <c:pt idx="0" formatCode="General">
                  <c:v>175</c:v>
                </c:pt>
                <c:pt idx="1">
                  <c:v>1700</c:v>
                </c:pt>
                <c:pt idx="2">
                  <c:v>2563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3E-4951-8672-0BAC1C1C2481}"/>
            </c:ext>
          </c:extLst>
        </c:ser>
        <c:ser>
          <c:idx val="2"/>
          <c:order val="1"/>
          <c:tx>
            <c:strRef>
              <c:f>Hárok1!$B$1</c:f>
              <c:strCache>
                <c:ptCount val="1"/>
                <c:pt idx="0">
                  <c:v>Deti v CŠPP do 7 rokov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2022</c:v>
                </c:pt>
              </c:numCache>
            </c:numRef>
          </c:cat>
          <c:val>
            <c:numRef>
              <c:f>Hárok1!$B$2:$B$4</c:f>
              <c:numCache>
                <c:formatCode>#,##0</c:formatCode>
                <c:ptCount val="3"/>
                <c:pt idx="0">
                  <c:v>27441</c:v>
                </c:pt>
                <c:pt idx="1">
                  <c:v>33002</c:v>
                </c:pt>
                <c:pt idx="2">
                  <c:v>31310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3E-4951-8672-0BAC1C1C248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8401968"/>
        <c:axId val="1378396560"/>
      </c:lineChart>
      <c:catAx>
        <c:axId val="13784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8396560"/>
        <c:crosses val="autoZero"/>
        <c:auto val="1"/>
        <c:lblAlgn val="ctr"/>
        <c:lblOffset val="100"/>
        <c:noMultiLvlLbl val="0"/>
      </c:catAx>
      <c:valAx>
        <c:axId val="13783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840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školské!$B$125</c:f>
              <c:strCache>
                <c:ptCount val="1"/>
                <c:pt idx="0">
                  <c:v>Počet CŠPP</c:v>
                </c:pt>
              </c:strCache>
            </c:strRef>
          </c:tx>
          <c:spPr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školské!$A$126:$A$133</c:f>
              <c:strCache>
                <c:ptCount val="8"/>
                <c:pt idx="0">
                  <c:v>Prešovský</c:v>
                </c:pt>
                <c:pt idx="1">
                  <c:v>Žilinský</c:v>
                </c:pt>
                <c:pt idx="2">
                  <c:v>Bratislavský</c:v>
                </c:pt>
                <c:pt idx="3">
                  <c:v>Nitriansky</c:v>
                </c:pt>
                <c:pt idx="4">
                  <c:v>Banskobystrický</c:v>
                </c:pt>
                <c:pt idx="5">
                  <c:v>Košický</c:v>
                </c:pt>
                <c:pt idx="6">
                  <c:v>Trenčiansky</c:v>
                </c:pt>
                <c:pt idx="7">
                  <c:v>Trnavský</c:v>
                </c:pt>
              </c:strCache>
            </c:strRef>
          </c:cat>
          <c:val>
            <c:numRef>
              <c:f>školské!$B$126:$B$133</c:f>
              <c:numCache>
                <c:formatCode>General</c:formatCode>
                <c:ptCount val="8"/>
                <c:pt idx="0">
                  <c:v>26</c:v>
                </c:pt>
                <c:pt idx="1">
                  <c:v>25</c:v>
                </c:pt>
                <c:pt idx="2">
                  <c:v>21</c:v>
                </c:pt>
                <c:pt idx="3">
                  <c:v>18</c:v>
                </c:pt>
                <c:pt idx="4">
                  <c:v>17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4-4F03-8C55-E9167541BCD3}"/>
            </c:ext>
          </c:extLst>
        </c:ser>
        <c:ser>
          <c:idx val="1"/>
          <c:order val="1"/>
          <c:tx>
            <c:strRef>
              <c:f>školské!$C$125</c:f>
              <c:strCache>
                <c:ptCount val="1"/>
                <c:pt idx="0">
                  <c:v>Počet poskytovateľov SVI</c:v>
                </c:pt>
              </c:strCache>
            </c:strRef>
          </c:tx>
          <c:spPr>
            <a:solidFill>
              <a:srgbClr val="FF282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školské!$A$126:$A$133</c:f>
              <c:strCache>
                <c:ptCount val="8"/>
                <c:pt idx="0">
                  <c:v>Prešovský</c:v>
                </c:pt>
                <c:pt idx="1">
                  <c:v>Žilinský</c:v>
                </c:pt>
                <c:pt idx="2">
                  <c:v>Bratislavský</c:v>
                </c:pt>
                <c:pt idx="3">
                  <c:v>Nitriansky</c:v>
                </c:pt>
                <c:pt idx="4">
                  <c:v>Banskobystrický</c:v>
                </c:pt>
                <c:pt idx="5">
                  <c:v>Košický</c:v>
                </c:pt>
                <c:pt idx="6">
                  <c:v>Trenčiansky</c:v>
                </c:pt>
                <c:pt idx="7">
                  <c:v>Trnavský</c:v>
                </c:pt>
              </c:strCache>
            </c:strRef>
          </c:cat>
          <c:val>
            <c:numRef>
              <c:f>školské!$C$126:$C$133</c:f>
              <c:numCache>
                <c:formatCode>General</c:formatCode>
                <c:ptCount val="8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94-4F03-8C55-E9167541BC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8"/>
        <c:overlap val="100"/>
        <c:axId val="325956704"/>
        <c:axId val="325954464"/>
      </c:barChart>
      <c:catAx>
        <c:axId val="32595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25954464"/>
        <c:crosses val="autoZero"/>
        <c:auto val="1"/>
        <c:lblAlgn val="ctr"/>
        <c:lblOffset val="100"/>
        <c:noMultiLvlLbl val="0"/>
      </c:catAx>
      <c:valAx>
        <c:axId val="325954464"/>
        <c:scaling>
          <c:orientation val="minMax"/>
          <c:max val="35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259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58962909946015"/>
          <c:y val="3.1396165217993217E-2"/>
          <c:w val="0.47317472584006337"/>
          <c:h val="0.8714705721069007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282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Hárok2!$A$2:$A$10</c:f>
              <c:strCache>
                <c:ptCount val="9"/>
                <c:pt idx="0">
                  <c:v>V procese prípravy na náhradnú starostlivosť</c:v>
                </c:pt>
                <c:pt idx="1">
                  <c:v>Iné</c:v>
                </c:pt>
                <c:pt idx="2">
                  <c:v>Od učiteľa/ky v materskej škole</c:v>
                </c:pt>
                <c:pt idx="3">
                  <c:v>V špecializovanej ambulancii/v nemocnici</c:v>
                </c:pt>
                <c:pt idx="4">
                  <c:v>Z internetu</c:v>
                </c:pt>
                <c:pt idx="5">
                  <c:v>Pri vyšetrení počas tehotenstva</c:v>
                </c:pt>
                <c:pt idx="6">
                  <c:v>Od všeobecného lekára/všeobecnej lekárky pre deti a dorast</c:v>
                </c:pt>
                <c:pt idx="7">
                  <c:v>Od zdravotníckych pracovníkov na gynekologicko-pôrodníckom oddelení</c:v>
                </c:pt>
                <c:pt idx="8">
                  <c:v>Všimli sme si, že niečo nie je v poriadku - v rodine</c:v>
                </c:pt>
              </c:strCache>
            </c:strRef>
          </c:cat>
          <c:val>
            <c:numRef>
              <c:f>Hárok2!$C$2:$C$10</c:f>
              <c:numCache>
                <c:formatCode>General</c:formatCode>
                <c:ptCount val="9"/>
                <c:pt idx="0">
                  <c:v>1.4</c:v>
                </c:pt>
                <c:pt idx="1">
                  <c:v>2.7</c:v>
                </c:pt>
                <c:pt idx="2">
                  <c:v>6.3</c:v>
                </c:pt>
                <c:pt idx="3">
                  <c:v>7.7</c:v>
                </c:pt>
                <c:pt idx="4">
                  <c:v>8.1</c:v>
                </c:pt>
                <c:pt idx="5">
                  <c:v>9.9</c:v>
                </c:pt>
                <c:pt idx="6">
                  <c:v>16.7</c:v>
                </c:pt>
                <c:pt idx="7">
                  <c:v>23.4</c:v>
                </c:pt>
                <c:pt idx="8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4-4F99-96D2-7F00F4CE6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57762928"/>
        <c:axId val="1157763344"/>
      </c:barChart>
      <c:catAx>
        <c:axId val="115776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57763344"/>
        <c:crosses val="autoZero"/>
        <c:auto val="1"/>
        <c:lblAlgn val="ctr"/>
        <c:lblOffset val="100"/>
        <c:noMultiLvlLbl val="0"/>
      </c:catAx>
      <c:valAx>
        <c:axId val="115776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5776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49621208607088"/>
          <c:y val="8.9905614307592627E-2"/>
          <c:w val="0.46700757582785818"/>
          <c:h val="0.81470762964141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55-4122-BD26-ACDDB72AB8C4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55-4122-BD26-ACDDB72AB8C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55-4122-BD26-ACDDB72AB8C4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55-4122-BD26-ACDDB72AB8C4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55-4122-BD26-ACDDB72AB8C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55-4122-BD26-ACDDB72AB8C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96942022558634"/>
                      <c:h val="9.20557755804777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55-4122-BD26-ACDDB72AB8C4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24241226629755"/>
                      <c:h val="0.13397291495965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B55-4122-BD26-ACDDB72AB8C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B55-4122-BD26-ACDDB72AB8C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B55-4122-BD26-ACDDB72AB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Hárok2!$A$22:$A$26</c:f>
              <c:strCache>
                <c:ptCount val="5"/>
                <c:pt idx="0">
                  <c:v>Áno, raz</c:v>
                </c:pt>
                <c:pt idx="1">
                  <c:v>Áno, na každej 2. - 11. prehliadke</c:v>
                </c:pt>
                <c:pt idx="2">
                  <c:v>Áno, opakovane, ale nie na každej 2. - 11. prehliadke</c:v>
                </c:pt>
                <c:pt idx="3">
                  <c:v>Nie</c:v>
                </c:pt>
                <c:pt idx="4">
                  <c:v>Neviem</c:v>
                </c:pt>
              </c:strCache>
            </c:strRef>
          </c:cat>
          <c:val>
            <c:numRef>
              <c:f>Hárok2!$C$22:$C$26</c:f>
              <c:numCache>
                <c:formatCode>General</c:formatCode>
                <c:ptCount val="5"/>
                <c:pt idx="0">
                  <c:v>12.5</c:v>
                </c:pt>
                <c:pt idx="1">
                  <c:v>22.7</c:v>
                </c:pt>
                <c:pt idx="2">
                  <c:v>9.6999999999999993</c:v>
                </c:pt>
                <c:pt idx="3">
                  <c:v>33.799999999999997</c:v>
                </c:pt>
                <c:pt idx="4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55-4122-BD26-ACDDB72AB8C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34686842540423E-4"/>
          <c:y val="3.0999233566255186E-2"/>
          <c:w val="0.97880882760753662"/>
          <c:h val="0.95209492689358188"/>
        </c:manualLayout>
      </c:layout>
      <c:ofPieChart>
        <c:ofPieType val="bar"/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F6F7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CE-40FC-A139-BE32D5254A3E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CE-40FC-A139-BE32D5254A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CE-40FC-A139-BE32D5254A3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CE-40FC-A139-BE32D5254A3E}"/>
              </c:ext>
            </c:extLst>
          </c:dPt>
          <c:dPt>
            <c:idx val="4"/>
            <c:bubble3D val="0"/>
            <c:spPr>
              <a:solidFill>
                <a:srgbClr val="D09E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CE-40FC-A139-BE32D5254A3E}"/>
              </c:ext>
            </c:extLst>
          </c:dPt>
          <c:dPt>
            <c:idx val="5"/>
            <c:bubble3D val="0"/>
            <c:spPr>
              <a:solidFill>
                <a:srgbClr val="45691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2CE-40FC-A139-BE32D5254A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2CE-40FC-A139-BE32D5254A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2CE-40FC-A139-BE32D5254A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2CE-40FC-A139-BE32D5254A3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2CE-40FC-A139-BE32D5254A3E}"/>
              </c:ext>
            </c:extLst>
          </c:dPt>
          <c:dPt>
            <c:idx val="10"/>
            <c:bubble3D val="0"/>
            <c:spPr>
              <a:solidFill>
                <a:srgbClr val="FF282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02CE-40FC-A139-BE32D5254A3E}"/>
              </c:ext>
            </c:extLst>
          </c:dPt>
          <c:dLbls>
            <c:dLbl>
              <c:idx val="0"/>
              <c:layout>
                <c:manualLayout>
                  <c:x val="-1.1802508897418912E-3"/>
                  <c:y val="1.099689445968664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915191-8624-4429-99B3-85ECECE05141}" type="CATEGORYNAME">
                      <a:rPr lang="en-US" sz="1600" b="0" dirty="0">
                        <a:solidFill>
                          <a:srgbClr val="D5DEFF"/>
                        </a:solidFill>
                      </a:rPr>
                      <a:pPr>
                        <a:defRPr sz="1600" b="0"/>
                      </a:pPr>
                      <a:t>[NÁZOV KATEGÓRIE]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CE-40FC-A139-BE32D5254A3E}"/>
                </c:ext>
              </c:extLst>
            </c:dLbl>
            <c:dLbl>
              <c:idx val="1"/>
              <c:layout>
                <c:manualLayout>
                  <c:x val="-1.0622258007677042E-2"/>
                  <c:y val="1.9244565304451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6D36BE-A280-4EB3-9838-A76D614B8BA7}" type="CATEGORYNAME">
                      <a:rPr lang="en-US" sz="1600" b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1600" b="0"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CE-40FC-A139-BE32D5254A3E}"/>
                </c:ext>
              </c:extLst>
            </c:dLbl>
            <c:dLbl>
              <c:idx val="2"/>
              <c:layout>
                <c:manualLayout>
                  <c:x val="0"/>
                  <c:y val="-1.92445653044516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885EE2-6F73-415A-9AE2-739AD808B719}" type="CATEGORYNAME">
                      <a:rPr lang="en-US" sz="1600" b="0">
                        <a:solidFill>
                          <a:srgbClr val="2849FD"/>
                        </a:solidFill>
                      </a:rPr>
                      <a:pPr>
                        <a:defRPr sz="1600" b="0"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CE-40FC-A139-BE32D5254A3E}"/>
                </c:ext>
              </c:extLst>
            </c:dLbl>
            <c:dLbl>
              <c:idx val="3"/>
              <c:layout>
                <c:manualLayout>
                  <c:x val="-0.20442591841976174"/>
                  <c:y val="1.249834175544423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v ambulancii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všeobecného lekára pre deti a </a:t>
                    </a:r>
                    <a:r>
                      <a:rPr lang="en-US" sz="1600" b="0" baseline="0" dirty="0" err="1" smtClean="0">
                        <a:solidFill>
                          <a:schemeClr val="bg1"/>
                        </a:solidFill>
                      </a:rPr>
                      <a:t>dorast</a:t>
                    </a:r>
                    <a:endParaRPr lang="en-US" sz="1600" b="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600" b="0">
                        <a:solidFill>
                          <a:schemeClr val="bg1"/>
                        </a:solidFill>
                      </a:defRPr>
                    </a:pP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34 %</a:t>
                    </a:r>
                    <a:endParaRPr lang="en-US" sz="16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2CE-40FC-A139-BE32D5254A3E}"/>
                </c:ext>
              </c:extLst>
            </c:dLbl>
            <c:dLbl>
              <c:idx val="4"/>
              <c:layout>
                <c:manualLayout>
                  <c:x val="-0.17430521756080741"/>
                  <c:y val="-9.1653447418145552E-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od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0" baseline="0" dirty="0" err="1" smtClean="0">
                        <a:solidFill>
                          <a:schemeClr val="bg1"/>
                        </a:solidFill>
                      </a:rPr>
                      <a:t>iných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0" baseline="0" dirty="0" err="1" smtClean="0">
                        <a:solidFill>
                          <a:schemeClr val="bg1"/>
                        </a:solidFill>
                      </a:rPr>
                      <a:t>rodičov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en-US" sz="1600" b="0" baseline="0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sz="1600" b="0" baseline="0" dirty="0" err="1" smtClean="0">
                        <a:solidFill>
                          <a:schemeClr val="bg1"/>
                        </a:solidFill>
                      </a:rPr>
                      <a:t>detí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so ZZ</a:t>
                    </a:r>
                  </a:p>
                  <a:p>
                    <a:pPr>
                      <a:defRPr sz="1600" b="0">
                        <a:solidFill>
                          <a:schemeClr val="bg1"/>
                        </a:solidFill>
                      </a:defRPr>
                    </a:pP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21 %</a:t>
                    </a:r>
                    <a:endParaRPr lang="en-US" sz="16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2CE-40FC-A139-BE32D5254A3E}"/>
                </c:ext>
              </c:extLst>
            </c:dLbl>
            <c:dLbl>
              <c:idx val="5"/>
              <c:layout>
                <c:manualLayout>
                  <c:x val="-0.21114542790265542"/>
                  <c:y val="1.37482743431283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z </a:t>
                    </a:r>
                    <a:r>
                      <a:rPr lang="en-US" sz="1600" b="0" dirty="0" err="1" smtClean="0">
                        <a:solidFill>
                          <a:schemeClr val="bg1"/>
                        </a:solidFill>
                      </a:rPr>
                      <a:t>internetu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17,9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%</a:t>
                    </a:r>
                    <a:endParaRPr lang="en-US" sz="16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23239692920791"/>
                      <c:h val="6.09919077665679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2CE-40FC-A139-BE32D5254A3E}"/>
                </c:ext>
              </c:extLst>
            </c:dLbl>
            <c:dLbl>
              <c:idx val="6"/>
              <c:layout>
                <c:manualLayout>
                  <c:x val="-0.18139549967491653"/>
                  <c:y val="-2.499668351088943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v </a:t>
                    </a:r>
                    <a:r>
                      <a:rPr lang="en-US" sz="1600" b="0" baseline="0" dirty="0" err="1" smtClean="0">
                        <a:solidFill>
                          <a:schemeClr val="bg1"/>
                        </a:solidFill>
                      </a:rPr>
                      <a:t>nemocnici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9,9 %</a:t>
                    </a:r>
                    <a:endParaRPr lang="en-US" sz="16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2CE-40FC-A139-BE32D5254A3E}"/>
                </c:ext>
              </c:extLst>
            </c:dLbl>
            <c:dLbl>
              <c:idx val="7"/>
              <c:layout>
                <c:manualLayout>
                  <c:x val="-0.21722659463531258"/>
                  <c:y val="9.8412139806647696E-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od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0" baseline="0" dirty="0" err="1" smtClean="0">
                        <a:solidFill>
                          <a:schemeClr val="bg1"/>
                        </a:solidFill>
                      </a:rPr>
                      <a:t>rodiny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/</a:t>
                    </a:r>
                    <a:r>
                      <a:rPr lang="en-US" sz="1600" b="0" baseline="0" dirty="0" err="1" smtClean="0">
                        <a:solidFill>
                          <a:schemeClr val="bg1"/>
                        </a:solidFill>
                      </a:rPr>
                      <a:t>známych</a:t>
                    </a:r>
                    <a:r>
                      <a:rPr lang="en-US" sz="1600" b="0" baseline="0" dirty="0" smtClean="0">
                        <a:solidFill>
                          <a:schemeClr val="bg1"/>
                        </a:solidFill>
                      </a:rPr>
                      <a:t> 7,4 %</a:t>
                    </a:r>
                    <a:endParaRPr lang="en-US" sz="16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4053902489537"/>
                      <c:h val="9.9486800373336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2CE-40FC-A139-BE32D5254A3E}"/>
                </c:ext>
              </c:extLst>
            </c:dLbl>
            <c:dLbl>
              <c:idx val="8"/>
              <c:layout>
                <c:manualLayout>
                  <c:x val="-0.16067605209614128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6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0" dirty="0" err="1" smtClean="0">
                        <a:solidFill>
                          <a:schemeClr val="bg1"/>
                        </a:solidFill>
                      </a:rPr>
                      <a:t>neviem</a:t>
                    </a:r>
                    <a:r>
                      <a:rPr lang="en-US" sz="1600" b="0" dirty="0" smtClean="0">
                        <a:solidFill>
                          <a:schemeClr val="bg1"/>
                        </a:solidFill>
                      </a:rPr>
                      <a:t> 3,7 %</a:t>
                    </a:r>
                    <a:endParaRPr lang="en-US" sz="1600" b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2CE-40FC-A139-BE32D5254A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2CE-40FC-A139-BE32D5254A3E}"/>
                </c:ext>
              </c:extLst>
            </c:dLbl>
            <c:dLbl>
              <c:idx val="10"/>
              <c:layout>
                <c:manualLayout>
                  <c:x val="2.3605017794837823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sz="1600" b="0" dirty="0" smtClean="0">
                        <a:solidFill>
                          <a:srgbClr val="FF2828"/>
                        </a:solidFill>
                      </a:rPr>
                      <a:t>Áno,</a:t>
                    </a:r>
                    <a:r>
                      <a:rPr lang="pl-PL" sz="1600" b="0" baseline="0" dirty="0" smtClean="0">
                        <a:solidFill>
                          <a:srgbClr val="FF2828"/>
                        </a:solidFill>
                      </a:rPr>
                      <a:t> od začiatku roku sme navštívili aspoň</a:t>
                    </a:r>
                  </a:p>
                  <a:p>
                    <a:pPr>
                      <a:defRPr sz="1600" b="0">
                        <a:solidFill>
                          <a:schemeClr val="accent1"/>
                        </a:solidFill>
                      </a:defRPr>
                    </a:pPr>
                    <a:r>
                      <a:rPr lang="pl-PL" sz="1600" b="0" baseline="0" dirty="0" smtClean="0">
                        <a:solidFill>
                          <a:srgbClr val="FF2828"/>
                        </a:solidFill>
                      </a:rPr>
                      <a:t> raz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75315247800644"/>
                      <c:h val="0.315061026270022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02CE-40FC-A139-BE32D5254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Hárok2!$E$40:$E$50</c15:sqref>
                  </c15:fullRef>
                </c:ext>
              </c:extLst>
              <c:f>Hárok2!$E$41:$E$50</c:f>
              <c:strCache>
                <c:ptCount val="10"/>
                <c:pt idx="0">
                  <c:v>Nie, ale využívali sme v minulosti</c:v>
                </c:pt>
                <c:pt idx="1">
                  <c:v>Nie, nikdy sme nevyužívali</c:v>
                </c:pt>
                <c:pt idx="2">
                  <c:v>Neviem odpovedať</c:v>
                </c:pt>
                <c:pt idx="3">
                  <c:v>V ambulancii všeobecného/nej lekára/ky pre deti a dorast</c:v>
                </c:pt>
                <c:pt idx="4">
                  <c:v>Od iných rodičov detí so ZP</c:v>
                </c:pt>
                <c:pt idx="5">
                  <c:v>Z internetu</c:v>
                </c:pt>
                <c:pt idx="6">
                  <c:v>Od zdravotníckych pracovníkov/čok v nemocnici</c:v>
                </c:pt>
                <c:pt idx="7">
                  <c:v>Od rodiny/známych</c:v>
                </c:pt>
                <c:pt idx="8">
                  <c:v>Neviem</c:v>
                </c:pt>
                <c:pt idx="9">
                  <c:v>Od iného odborníka/poskytovateľa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Hárok2!$G$40:$G$50</c15:sqref>
                  </c15:fullRef>
                </c:ext>
              </c:extLst>
              <c:f>Hárok2!$G$41:$G$50</c:f>
              <c:numCache>
                <c:formatCode>0.0</c:formatCode>
                <c:ptCount val="10"/>
                <c:pt idx="0">
                  <c:v>11.483253588516746</c:v>
                </c:pt>
                <c:pt idx="1">
                  <c:v>9.0909090909090917</c:v>
                </c:pt>
                <c:pt idx="2">
                  <c:v>1.9138755980861244</c:v>
                </c:pt>
                <c:pt idx="3" formatCode="General">
                  <c:v>34</c:v>
                </c:pt>
                <c:pt idx="4" formatCode="General">
                  <c:v>21</c:v>
                </c:pt>
                <c:pt idx="5" formatCode="General">
                  <c:v>17.899999999999999</c:v>
                </c:pt>
                <c:pt idx="6" formatCode="General">
                  <c:v>9.9</c:v>
                </c:pt>
                <c:pt idx="7" formatCode="General">
                  <c:v>7.4</c:v>
                </c:pt>
                <c:pt idx="8" formatCode="General">
                  <c:v>3.7</c:v>
                </c:pt>
                <c:pt idx="9" formatCode="General">
                  <c:v>1.9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15-02CE-40FC-A139-BE32D5254A3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300"/>
        <c:splitType val="pos"/>
        <c:splitPos val="7"/>
        <c:secondPieSize val="146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sk-SK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Hárok4!$E$1</c:f>
              <c:strCache>
                <c:ptCount val="1"/>
                <c:pt idx="0">
                  <c:v>Navštívili službu v roku 2023</c:v>
                </c:pt>
              </c:strCache>
            </c:strRef>
          </c:tx>
          <c:spPr>
            <a:solidFill>
              <a:srgbClr val="1D50FA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Hárok4!$A$2:$A$9</c:f>
              <c:strCache>
                <c:ptCount val="8"/>
                <c:pt idx="0">
                  <c:v>služby MVO</c:v>
                </c:pt>
                <c:pt idx="1">
                  <c:v>fyzioterapia pobytová</c:v>
                </c:pt>
                <c:pt idx="2">
                  <c:v>fyzioterapia ambulantná</c:v>
                </c:pt>
                <c:pt idx="3">
                  <c:v>ŠCPP a CPP</c:v>
                </c:pt>
                <c:pt idx="4">
                  <c:v>klinická psychológia</c:v>
                </c:pt>
                <c:pt idx="5">
                  <c:v>MŠ (3 - 6 rokov)</c:v>
                </c:pt>
                <c:pt idx="6">
                  <c:v>logopédia</c:v>
                </c:pt>
                <c:pt idx="7">
                  <c:v>SVI</c:v>
                </c:pt>
              </c:strCache>
            </c:strRef>
          </c:cat>
          <c:val>
            <c:numRef>
              <c:f>Hárok4!$E$2:$E$9</c:f>
              <c:numCache>
                <c:formatCode>0.0</c:formatCode>
                <c:ptCount val="8"/>
                <c:pt idx="0" formatCode="General">
                  <c:v>19</c:v>
                </c:pt>
                <c:pt idx="1">
                  <c:v>16.822429906542055</c:v>
                </c:pt>
                <c:pt idx="2">
                  <c:v>29.629629629629626</c:v>
                </c:pt>
                <c:pt idx="3">
                  <c:v>44</c:v>
                </c:pt>
                <c:pt idx="4">
                  <c:v>42.788461538461533</c:v>
                </c:pt>
                <c:pt idx="5">
                  <c:v>71.974522292993626</c:v>
                </c:pt>
                <c:pt idx="6">
                  <c:v>64.251207729468589</c:v>
                </c:pt>
                <c:pt idx="7">
                  <c:v>77.511961722488039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D-449F-BF21-E374F1A6BC3C}"/>
            </c:ext>
          </c:extLst>
        </c:ser>
        <c:ser>
          <c:idx val="1"/>
          <c:order val="1"/>
          <c:tx>
            <c:strRef>
              <c:f>Hárok4!$F$1</c:f>
              <c:strCache>
                <c:ptCount val="1"/>
                <c:pt idx="0">
                  <c:v>Navštívili iba pred rokom 2023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9D-449F-BF21-E374F1A6B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Hárok4!$A$2:$A$9</c:f>
              <c:strCache>
                <c:ptCount val="8"/>
                <c:pt idx="0">
                  <c:v>služby MVO</c:v>
                </c:pt>
                <c:pt idx="1">
                  <c:v>fyzioterapia pobytová</c:v>
                </c:pt>
                <c:pt idx="2">
                  <c:v>fyzioterapia ambulantná</c:v>
                </c:pt>
                <c:pt idx="3">
                  <c:v>ŠCPP a CPP</c:v>
                </c:pt>
                <c:pt idx="4">
                  <c:v>klinická psychológia</c:v>
                </c:pt>
                <c:pt idx="5">
                  <c:v>MŠ (3 - 6 rokov)</c:v>
                </c:pt>
                <c:pt idx="6">
                  <c:v>logopédia</c:v>
                </c:pt>
                <c:pt idx="7">
                  <c:v>SVI</c:v>
                </c:pt>
              </c:strCache>
            </c:strRef>
          </c:cat>
          <c:val>
            <c:numRef>
              <c:f>Hárok4!$F$2:$F$9</c:f>
              <c:numCache>
                <c:formatCode>0.0</c:formatCode>
                <c:ptCount val="8"/>
                <c:pt idx="0" formatCode="General">
                  <c:v>3.7</c:v>
                </c:pt>
                <c:pt idx="1">
                  <c:v>15.420560747663551</c:v>
                </c:pt>
                <c:pt idx="2">
                  <c:v>21.296296296296298</c:v>
                </c:pt>
                <c:pt idx="3">
                  <c:v>11</c:v>
                </c:pt>
                <c:pt idx="4">
                  <c:v>16.346153846153847</c:v>
                </c:pt>
                <c:pt idx="5">
                  <c:v>0</c:v>
                </c:pt>
                <c:pt idx="6">
                  <c:v>13.526570048309178</c:v>
                </c:pt>
                <c:pt idx="7">
                  <c:v>11.483253588516746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9D-449F-BF21-E374F1A6B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1373106975"/>
        <c:axId val="1373106143"/>
      </c:barChart>
      <c:catAx>
        <c:axId val="1373106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3106143"/>
        <c:crosses val="autoZero"/>
        <c:auto val="1"/>
        <c:lblAlgn val="ctr"/>
        <c:lblOffset val="100"/>
        <c:noMultiLvlLbl val="0"/>
      </c:catAx>
      <c:valAx>
        <c:axId val="137310614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73106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282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Hárok3!$A$2:$A$8</c:f>
              <c:strCache>
                <c:ptCount val="7"/>
                <c:pt idx="0">
                  <c:v>Nie, ale návštevu v tomto roku sme už mali/máme naplánovanú</c:v>
                </c:pt>
                <c:pt idx="1">
                  <c:v>Nie, návšteva v domácom prostredí nám nebola ponúknutá</c:v>
                </c:pt>
                <c:pt idx="2">
                  <c:v>Áno, pracovníci/čky k nám prišli raz</c:v>
                </c:pt>
                <c:pt idx="3">
                  <c:v>Nie, o návštevu v domácom prostredí sme nemali záujem</c:v>
                </c:pt>
                <c:pt idx="4">
                  <c:v>Áno, pracovníci/čky k nám prišli viac ako 10-krát</c:v>
                </c:pt>
                <c:pt idx="5">
                  <c:v>Áno, pracovníci/čky k nám prišli 6 - 10-krát</c:v>
                </c:pt>
                <c:pt idx="6">
                  <c:v>Áno, pracovníci/čky k nám prišli 2 - 5-krát</c:v>
                </c:pt>
              </c:strCache>
            </c:strRef>
          </c:cat>
          <c:val>
            <c:numRef>
              <c:f>Hárok3!$B$2:$B$8</c:f>
              <c:numCache>
                <c:formatCode>General</c:formatCode>
                <c:ptCount val="7"/>
                <c:pt idx="0">
                  <c:v>1.9</c:v>
                </c:pt>
                <c:pt idx="1">
                  <c:v>3.7</c:v>
                </c:pt>
                <c:pt idx="2">
                  <c:v>4.9000000000000004</c:v>
                </c:pt>
                <c:pt idx="3">
                  <c:v>8.6</c:v>
                </c:pt>
                <c:pt idx="4">
                  <c:v>20.399999999999999</c:v>
                </c:pt>
                <c:pt idx="5">
                  <c:v>25.3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0-484E-B185-DA90ABD8B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588785616"/>
        <c:axId val="1588775632"/>
      </c:barChart>
      <c:catAx>
        <c:axId val="158878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88775632"/>
        <c:crosses val="autoZero"/>
        <c:auto val="1"/>
        <c:lblAlgn val="ctr"/>
        <c:lblOffset val="100"/>
        <c:noMultiLvlLbl val="0"/>
      </c:catAx>
      <c:valAx>
        <c:axId val="158877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8878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282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Hárok3!$A$23:$A$29</c:f>
              <c:strCache>
                <c:ptCount val="7"/>
                <c:pt idx="0">
                  <c:v>Nie, ale návštevu v tomto roku sme už mali/máme naplánovanú</c:v>
                </c:pt>
                <c:pt idx="1">
                  <c:v>Áno, pracovníci/čky k nám prišli 2-5-krát</c:v>
                </c:pt>
                <c:pt idx="2">
                  <c:v>Áno, pracovníci/čky k nám prišli viac ako 10-krát</c:v>
                </c:pt>
                <c:pt idx="3">
                  <c:v>Áno, pracovníci/čky k nám prišli raz</c:v>
                </c:pt>
                <c:pt idx="4">
                  <c:v>Áno, pracovníci/čky k nám prišli 6-10-krát</c:v>
                </c:pt>
                <c:pt idx="5">
                  <c:v>Nie, o návštevu v domácom prostredí sme nemali záujem</c:v>
                </c:pt>
                <c:pt idx="6">
                  <c:v>Nie, návšteva v domácom prostredí nám nebola ponúknutá</c:v>
                </c:pt>
              </c:strCache>
            </c:strRef>
          </c:cat>
          <c:val>
            <c:numRef>
              <c:f>Hárok3!$C$23:$C$29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3.4</c:v>
                </c:pt>
                <c:pt idx="4">
                  <c:v>3.4</c:v>
                </c:pt>
                <c:pt idx="5">
                  <c:v>27.3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3-429B-BF49-5067CBEB5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2"/>
        <c:axId val="1368534832"/>
        <c:axId val="1368551472"/>
      </c:barChart>
      <c:catAx>
        <c:axId val="136853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68551472"/>
        <c:crosses val="autoZero"/>
        <c:auto val="1"/>
        <c:lblAlgn val="ctr"/>
        <c:lblOffset val="100"/>
        <c:noMultiLvlLbl val="0"/>
      </c:catAx>
      <c:valAx>
        <c:axId val="136855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6853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86378041742467E-2"/>
          <c:y val="8.7459760371525558E-2"/>
          <c:w val="0.92664176155141498"/>
          <c:h val="0.378783097278229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Hárok!$M$177</c:f>
              <c:strCache>
                <c:ptCount val="1"/>
                <c:pt idx="0">
                  <c:v>Úplne vyhovujúca</c:v>
                </c:pt>
              </c:strCache>
            </c:strRef>
          </c:tx>
          <c:spPr>
            <a:solidFill>
              <a:srgbClr val="6298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Hárok!$O$177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3-4D65-ADD6-EEA001312C52}"/>
            </c:ext>
          </c:extLst>
        </c:ser>
        <c:ser>
          <c:idx val="1"/>
          <c:order val="1"/>
          <c:tx>
            <c:strRef>
              <c:f>Hárok!$M$178</c:f>
              <c:strCache>
                <c:ptCount val="1"/>
                <c:pt idx="0">
                  <c:v>Vyhovujúca</c:v>
                </c:pt>
              </c:strCache>
            </c:strRef>
          </c:tx>
          <c:spPr>
            <a:solidFill>
              <a:srgbClr val="A2CA8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Hárok!$O$178</c:f>
              <c:numCache>
                <c:formatCode>0.0</c:formatCode>
                <c:ptCount val="1"/>
                <c:pt idx="0">
                  <c:v>28.333333333333332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3-4D65-ADD6-EEA001312C52}"/>
            </c:ext>
          </c:extLst>
        </c:ser>
        <c:ser>
          <c:idx val="2"/>
          <c:order val="2"/>
          <c:tx>
            <c:strRef>
              <c:f>Hárok!$M$179</c:f>
              <c:strCache>
                <c:ptCount val="1"/>
                <c:pt idx="0">
                  <c:v>Skôr vyhovujúca</c:v>
                </c:pt>
              </c:strCache>
            </c:strRef>
          </c:tx>
          <c:spPr>
            <a:solidFill>
              <a:srgbClr val="CAE3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Hárok!$O$179</c:f>
              <c:numCache>
                <c:formatCode>0.0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3-4D65-ADD6-EEA001312C52}"/>
            </c:ext>
          </c:extLst>
        </c:ser>
        <c:ser>
          <c:idx val="3"/>
          <c:order val="3"/>
          <c:tx>
            <c:strRef>
              <c:f>Hárok!$M$180</c:f>
              <c:strCache>
                <c:ptCount val="1"/>
                <c:pt idx="0">
                  <c:v>Skôr nevyhovujúca</c:v>
                </c:pt>
              </c:strCache>
            </c:strRef>
          </c:tx>
          <c:spPr>
            <a:solidFill>
              <a:srgbClr val="F8BA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Hárok!$O$180</c:f>
              <c:numCache>
                <c:formatCode>0.0</c:formatCode>
                <c:ptCount val="1"/>
                <c:pt idx="0">
                  <c:v>12.777777777777777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23-4D65-ADD6-EEA001312C52}"/>
            </c:ext>
          </c:extLst>
        </c:ser>
        <c:ser>
          <c:idx val="4"/>
          <c:order val="4"/>
          <c:tx>
            <c:strRef>
              <c:f>Hárok!$M$181</c:f>
              <c:strCache>
                <c:ptCount val="1"/>
                <c:pt idx="0">
                  <c:v>Nevyhovujúca</c:v>
                </c:pt>
              </c:strCache>
            </c:strRef>
          </c:tx>
          <c:spPr>
            <a:solidFill>
              <a:srgbClr val="F066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Hárok!$O$181</c:f>
              <c:numCache>
                <c:formatCode>0.0</c:formatCode>
                <c:ptCount val="1"/>
                <c:pt idx="0">
                  <c:v>7.7777777777777777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23-4D65-ADD6-EEA001312C52}"/>
            </c:ext>
          </c:extLst>
        </c:ser>
        <c:ser>
          <c:idx val="5"/>
          <c:order val="5"/>
          <c:tx>
            <c:strRef>
              <c:f>Hárok!$M$182</c:f>
              <c:strCache>
                <c:ptCount val="1"/>
                <c:pt idx="0">
                  <c:v>Úplne nevyhovujúca</c:v>
                </c:pt>
              </c:strCache>
            </c:strRef>
          </c:tx>
          <c:spPr>
            <a:solidFill>
              <a:srgbClr val="E717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Hárok!$O$182</c:f>
              <c:numCache>
                <c:formatCode>0.0</c:formatCode>
                <c:ptCount val="1"/>
                <c:pt idx="0">
                  <c:v>6.1111111111111107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23-4D65-ADD6-EEA001312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84545888"/>
        <c:axId val="184546448"/>
      </c:barChart>
      <c:catAx>
        <c:axId val="18454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546448"/>
        <c:crosses val="autoZero"/>
        <c:auto val="1"/>
        <c:lblAlgn val="ctr"/>
        <c:lblOffset val="100"/>
        <c:noMultiLvlLbl val="0"/>
      </c:catAx>
      <c:valAx>
        <c:axId val="1845464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45458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676772063704535E-3"/>
          <c:y val="0.68309216445707177"/>
          <c:w val="0.99843232279362959"/>
          <c:h val="0.22926850707604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0.6089</cdr:x>
      <cdr:y>0.44086</cdr:y>
    </cdr:from>
    <cdr:to>
      <cdr:x>0.72201</cdr:x>
      <cdr:y>0.63818</cdr:y>
    </cdr:to>
    <cdr:sp macro="" textlink="">
      <cdr:nvSpPr>
        <cdr:cNvPr id="2" name="BlokTextu 1"/>
        <cdr:cNvSpPr txBox="1"/>
      </cdr:nvSpPr>
      <cdr:spPr>
        <a:xfrm xmlns:a="http://schemas.openxmlformats.org/drawingml/2006/main">
          <a:off x="4922486" y="20429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k-SK" sz="1800" dirty="0" smtClean="0">
              <a:solidFill>
                <a:schemeClr val="tx1"/>
              </a:solidFill>
            </a:rPr>
            <a:t>22,7 %</a:t>
          </a:r>
          <a:endParaRPr lang="sk-SK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0.33779</cdr:x>
      <cdr:y>0.22528</cdr:y>
    </cdr:from>
    <cdr:to>
      <cdr:x>0.4509</cdr:x>
      <cdr:y>0.4226</cdr:y>
    </cdr:to>
    <cdr:sp macro="" textlink="">
      <cdr:nvSpPr>
        <cdr:cNvPr id="3" name="BlokTextu 1"/>
        <cdr:cNvSpPr txBox="1"/>
      </cdr:nvSpPr>
      <cdr:spPr>
        <a:xfrm xmlns:a="http://schemas.openxmlformats.org/drawingml/2006/main">
          <a:off x="2730790" y="10439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800" dirty="0" smtClean="0">
              <a:solidFill>
                <a:schemeClr val="tx1"/>
              </a:solidFill>
            </a:rPr>
            <a:t>21,3 %</a:t>
          </a:r>
          <a:endParaRPr lang="sk-SK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0.81902</cdr:x>
      <cdr:y>0.88267</cdr:y>
    </cdr:from>
    <cdr:to>
      <cdr:x>1</cdr:x>
      <cdr:y>1</cdr:y>
    </cdr:to>
    <cdr:sp macro="" textlink="">
      <cdr:nvSpPr>
        <cdr:cNvPr id="6" name="Čiarová bublina 2 5"/>
        <cdr:cNvSpPr/>
      </cdr:nvSpPr>
      <cdr:spPr>
        <a:xfrm xmlns:a="http://schemas.openxmlformats.org/drawingml/2006/main">
          <a:off x="9420145" y="4484580"/>
          <a:ext cx="2081513" cy="596094"/>
        </a:xfrm>
        <a:prstGeom xmlns:a="http://schemas.openxmlformats.org/drawingml/2006/main" prst="borderCallout2">
          <a:avLst>
            <a:gd name="adj1" fmla="val 53702"/>
            <a:gd name="adj2" fmla="val 564"/>
            <a:gd name="adj3" fmla="val 52731"/>
            <a:gd name="adj4" fmla="val -5546"/>
            <a:gd name="adj5" fmla="val 80461"/>
            <a:gd name="adj6" fmla="val -21644"/>
          </a:avLst>
        </a:prstGeom>
        <a:solidFill xmlns:a="http://schemas.openxmlformats.org/drawingml/2006/main">
          <a:srgbClr val="1D50FA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k-SK" sz="1600" dirty="0">
              <a:solidFill>
                <a:schemeClr val="bg1"/>
              </a:solidFill>
            </a:rPr>
            <a:t>o</a:t>
          </a:r>
          <a:r>
            <a:rPr lang="sk-SK" sz="1600" dirty="0" smtClean="0">
              <a:solidFill>
                <a:schemeClr val="bg1"/>
              </a:solidFill>
            </a:rPr>
            <a:t>d iného odborníka/ poskytovateľa 1,9 %</a:t>
          </a:r>
          <a:endParaRPr lang="sk-SK" sz="16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7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Zdravotnícky personál dokopy: 57,7 %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3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75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41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MŠ špeciálne a integrované dokopy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13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31 % rodičov s deťmi s viacnásobným/telesným</a:t>
            </a:r>
            <a:r>
              <a:rPr lang="sk-SK" baseline="0" dirty="0" smtClean="0"/>
              <a:t> ZZ bola ambulantná poskytnutá bezplatne</a:t>
            </a:r>
          </a:p>
          <a:p>
            <a:r>
              <a:rPr lang="sk-SK" dirty="0" smtClean="0"/>
              <a:t>50+km dochádzalo</a:t>
            </a:r>
            <a:r>
              <a:rPr lang="sk-SK" baseline="0" dirty="0" smtClean="0"/>
              <a:t> 24,1 % takýchto </a:t>
            </a:r>
            <a:r>
              <a:rPr lang="sk-SK" baseline="0" dirty="0" smtClean="0"/>
              <a:t>rodín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53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Terapia, psychická pomoc</a:t>
            </a:r>
            <a:r>
              <a:rPr lang="sk-SK" baseline="0" dirty="0" smtClean="0"/>
              <a:t> pre rodiča, logopédia, pomôcky na zapožičanie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SVI: 31,5 % áno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Dobre: 73,3 %</a:t>
            </a:r>
          </a:p>
          <a:p>
            <a:r>
              <a:rPr lang="sk-SK" dirty="0" smtClean="0"/>
              <a:t>Zle: 26,7 %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3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0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7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* Uvedený súčet je vyšší ako celkový počet prijímateľov SVI (2 563), čo naznačuje, že niektoré deti môžu mať aj viacnásobné ZP, hoci takýmto spôsobom nie sú evidované.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5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Spomedzi nich sa špecializuje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na deti / žiakov s autizmom alebo ďalšími 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pervazívnymi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vývinovými poruchami,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na žiakov s mentálnym postihnutím,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na žiakov s narušenou komunikačnou schopnosťou,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na žiakov s viacnásobným postihnutím,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na deti do 5 rokov,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na žiakov so zrakovým postihnutím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na žiakov so sluchovým postihnutím.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2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 o sociálnych službách nestanovuje minimálny počet pracovníkov na zriadenie SVI, ani počet pracovníkov na počet klientov, či počet hodín strávených s nimi. Určuje len kvalifikačné predpoklady pre zamestnancov SVI.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vpr.gov.sk/wp-content/uploads/2025/02/ucenie_sa_v_beznych_cinnostiach_dk_mlm_vu_2024.pdf" TargetMode="External"/><Relationship Id="rId2" Type="http://schemas.openxmlformats.org/officeDocument/2006/relationships/hyperlink" Target="https://ivpr.gov.sk/wp-content/uploads/2024/04/Analyza_dat_vcasna_intervencia_Kvalova_Luptakova_2024.pdf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4" y="621971"/>
            <a:ext cx="7875615" cy="3272909"/>
          </a:xfrm>
        </p:spPr>
        <p:txBody>
          <a:bodyPr/>
          <a:lstStyle/>
          <a:p>
            <a:r>
              <a:rPr lang="sk-SK" sz="4800" dirty="0"/>
              <a:t>Včasná intervencia pre deti s rizikovým vývinom a ich rodiny: dobré správy, medzery a ako ďalej...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811185" y="4489247"/>
            <a:ext cx="7599718" cy="808398"/>
          </a:xfrm>
        </p:spPr>
        <p:txBody>
          <a:bodyPr/>
          <a:lstStyle/>
          <a:p>
            <a:r>
              <a:rPr lang="sk-SK" dirty="0" smtClean="0"/>
              <a:t>Darina Kválová</a:t>
            </a:r>
          </a:p>
          <a:p>
            <a:r>
              <a:rPr lang="sk-SK" dirty="0" smtClean="0"/>
              <a:t>Martina Mičicová Ľuptáková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06" y="4032738"/>
            <a:ext cx="3464747" cy="245012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11185" y="611352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4"/>
                </a:solidFill>
              </a:rPr>
              <a:t>Bratislava, 19.2.2025</a:t>
            </a:r>
            <a:endParaRPr lang="sk-SK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533323" cy="860996"/>
          </a:xfrm>
        </p:spPr>
        <p:txBody>
          <a:bodyPr/>
          <a:lstStyle/>
          <a:p>
            <a:r>
              <a:rPr lang="pl-PL" sz="4800" dirty="0" smtClean="0"/>
              <a:t>Prijímatelia VIRS</a:t>
            </a:r>
            <a:endParaRPr lang="en-US" sz="4800" dirty="0"/>
          </a:p>
        </p:txBody>
      </p:sp>
      <p:sp>
        <p:nvSpPr>
          <p:cNvPr id="4" name="BlokTextu 3"/>
          <p:cNvSpPr txBox="1"/>
          <p:nvPr/>
        </p:nvSpPr>
        <p:spPr>
          <a:xfrm>
            <a:off x="811183" y="1282913"/>
            <a:ext cx="6398509" cy="71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Deti navštevujúce </a:t>
            </a:r>
            <a:r>
              <a:rPr lang="sk-SK" sz="2000" dirty="0">
                <a:solidFill>
                  <a:schemeClr val="accent4"/>
                </a:solidFill>
                <a:latin typeface="+mj-lt"/>
              </a:rPr>
              <a:t>vybrané typy služieb </a:t>
            </a: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podľa druhu ZZ, 2022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12831"/>
              </p:ext>
            </p:extLst>
          </p:nvPr>
        </p:nvGraphicFramePr>
        <p:xfrm>
          <a:off x="580293" y="2819399"/>
          <a:ext cx="9753599" cy="302977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130552">
                  <a:extLst>
                    <a:ext uri="{9D8B030D-6E8A-4147-A177-3AD203B41FA5}">
                      <a16:colId xmlns:a16="http://schemas.microsoft.com/office/drawing/2014/main" val="2714460493"/>
                    </a:ext>
                  </a:extLst>
                </a:gridCol>
                <a:gridCol w="1737845">
                  <a:extLst>
                    <a:ext uri="{9D8B030D-6E8A-4147-A177-3AD203B41FA5}">
                      <a16:colId xmlns:a16="http://schemas.microsoft.com/office/drawing/2014/main" val="743767463"/>
                    </a:ext>
                  </a:extLst>
                </a:gridCol>
                <a:gridCol w="1224815">
                  <a:extLst>
                    <a:ext uri="{9D8B030D-6E8A-4147-A177-3AD203B41FA5}">
                      <a16:colId xmlns:a16="http://schemas.microsoft.com/office/drawing/2014/main" val="312975479"/>
                    </a:ext>
                  </a:extLst>
                </a:gridCol>
                <a:gridCol w="1470122">
                  <a:extLst>
                    <a:ext uri="{9D8B030D-6E8A-4147-A177-3AD203B41FA5}">
                      <a16:colId xmlns:a16="http://schemas.microsoft.com/office/drawing/2014/main" val="380421981"/>
                    </a:ext>
                  </a:extLst>
                </a:gridCol>
                <a:gridCol w="1190265">
                  <a:extLst>
                    <a:ext uri="{9D8B030D-6E8A-4147-A177-3AD203B41FA5}">
                      <a16:colId xmlns:a16="http://schemas.microsoft.com/office/drawing/2014/main" val="726741560"/>
                    </a:ext>
                  </a:extLst>
                </a:gridCol>
              </a:tblGrid>
              <a:tr h="652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CPPP + </a:t>
                      </a:r>
                      <a:r>
                        <a:rPr lang="sk-SK" sz="1800" dirty="0" smtClean="0">
                          <a:effectLst/>
                        </a:rPr>
                        <a:t>CŠPP (počet)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Podiel</a:t>
                      </a:r>
                      <a:br>
                        <a:rPr lang="sk-SK" sz="1800" dirty="0" smtClean="0">
                          <a:effectLst/>
                        </a:rPr>
                      </a:br>
                      <a:r>
                        <a:rPr lang="sk-SK" sz="1800" dirty="0" smtClean="0">
                          <a:effectLst/>
                        </a:rPr>
                        <a:t> </a:t>
                      </a:r>
                      <a:r>
                        <a:rPr lang="sk-SK" sz="1800" dirty="0">
                          <a:effectLst/>
                        </a:rPr>
                        <a:t>(v %)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SVI</a:t>
                      </a:r>
                      <a:br>
                        <a:rPr lang="sk-SK" sz="1800" dirty="0" smtClean="0">
                          <a:effectLst/>
                        </a:rPr>
                      </a:br>
                      <a:r>
                        <a:rPr lang="sk-SK" sz="1800" dirty="0" smtClean="0">
                          <a:effectLst/>
                        </a:rPr>
                        <a:t>(počet)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smtClean="0">
                          <a:effectLst/>
                        </a:rPr>
                        <a:t>Podiel</a:t>
                      </a:r>
                      <a:br>
                        <a:rPr lang="sk-SK" sz="1800" dirty="0" smtClean="0">
                          <a:effectLst/>
                        </a:rPr>
                      </a:br>
                      <a:r>
                        <a:rPr lang="sk-SK" sz="1800" dirty="0" smtClean="0">
                          <a:effectLst/>
                        </a:rPr>
                        <a:t>(v </a:t>
                      </a:r>
                      <a:r>
                        <a:rPr lang="sk-SK" sz="1800" dirty="0">
                          <a:effectLst/>
                        </a:rPr>
                        <a:t>%)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8007731"/>
                  </a:ext>
                </a:extLst>
              </a:tr>
              <a:tr h="2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Autizmus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2 342 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7,9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776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28,4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1457034"/>
                  </a:ext>
                </a:extLst>
              </a:tr>
              <a:tr h="2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Mentálne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 905 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3,1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449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16,4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0206349"/>
                  </a:ext>
                </a:extLst>
              </a:tr>
              <a:tr h="2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Sluchové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302 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1,0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137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5,0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4409744"/>
                  </a:ext>
                </a:extLst>
              </a:tr>
              <a:tr h="2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Zrakové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284 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1,0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170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6,2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89973130"/>
                  </a:ext>
                </a:extLst>
              </a:tr>
              <a:tr h="296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Narušená komunikačná schopnosť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23 476 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79,3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237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8,7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166843"/>
                  </a:ext>
                </a:extLst>
              </a:tr>
              <a:tr h="2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Telesné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638 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2,2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892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32,7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8846355"/>
                  </a:ext>
                </a:extLst>
              </a:tr>
              <a:tr h="2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Viacnásobné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1 652 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5,6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70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2,65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873195"/>
                  </a:ext>
                </a:extLst>
              </a:tr>
              <a:tr h="29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Spolu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 29 599 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100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2 731*</a:t>
                      </a:r>
                      <a:endParaRPr lang="sk-SK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100</a:t>
                      </a:r>
                      <a:endParaRPr lang="sk-S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029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1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176954" y="821265"/>
            <a:ext cx="7496908" cy="626536"/>
          </a:xfrm>
        </p:spPr>
        <p:txBody>
          <a:bodyPr/>
          <a:lstStyle/>
          <a:p>
            <a:r>
              <a:rPr lang="sk-SK" sz="4800" dirty="0" smtClean="0"/>
              <a:t>Poskytovatelia</a:t>
            </a:r>
            <a:r>
              <a:rPr lang="sk-SK" sz="4400" dirty="0" smtClean="0"/>
              <a:t> VIRS</a:t>
            </a:r>
            <a:endParaRPr lang="sk-SK" sz="44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CE7730E1-DD08-7DD5-33FB-93331E7A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149452"/>
              </p:ext>
            </p:extLst>
          </p:nvPr>
        </p:nvGraphicFramePr>
        <p:xfrm>
          <a:off x="3247789" y="2427094"/>
          <a:ext cx="7988779" cy="389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3176954" y="1464962"/>
            <a:ext cx="639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Počet zariadení VIRS podľa krajov, 2022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176954" y="2057762"/>
            <a:ext cx="742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2022: 46 SVI, 149 CŠPP; 2023: 29 ŠCPP (z nich 4 pre deti do 5 rokov)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176954" y="821265"/>
            <a:ext cx="7496908" cy="626536"/>
          </a:xfrm>
        </p:spPr>
        <p:txBody>
          <a:bodyPr/>
          <a:lstStyle/>
          <a:p>
            <a:r>
              <a:rPr lang="sk-SK" sz="4800" dirty="0" smtClean="0"/>
              <a:t>Poskytovatelia</a:t>
            </a:r>
            <a:r>
              <a:rPr lang="sk-SK" sz="4400" dirty="0" smtClean="0"/>
              <a:t> VIRS</a:t>
            </a:r>
            <a:endParaRPr lang="sk-SK" sz="4400" dirty="0"/>
          </a:p>
        </p:txBody>
      </p:sp>
      <p:sp>
        <p:nvSpPr>
          <p:cNvPr id="8" name="BlokTextu 7"/>
          <p:cNvSpPr txBox="1"/>
          <p:nvPr/>
        </p:nvSpPr>
        <p:spPr>
          <a:xfrm>
            <a:off x="3176955" y="1464962"/>
            <a:ext cx="680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Priemerný počet pacientov do 7 rokov na jednu ambulanciu, 2022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74225"/>
              </p:ext>
            </p:extLst>
          </p:nvPr>
        </p:nvGraphicFramePr>
        <p:xfrm>
          <a:off x="2960077" y="2684792"/>
          <a:ext cx="8299938" cy="357448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809945">
                  <a:extLst>
                    <a:ext uri="{9D8B030D-6E8A-4147-A177-3AD203B41FA5}">
                      <a16:colId xmlns:a16="http://schemas.microsoft.com/office/drawing/2014/main" val="1176290396"/>
                    </a:ext>
                  </a:extLst>
                </a:gridCol>
                <a:gridCol w="1422086">
                  <a:extLst>
                    <a:ext uri="{9D8B030D-6E8A-4147-A177-3AD203B41FA5}">
                      <a16:colId xmlns:a16="http://schemas.microsoft.com/office/drawing/2014/main" val="3563585492"/>
                    </a:ext>
                  </a:extLst>
                </a:gridCol>
                <a:gridCol w="1729154">
                  <a:extLst>
                    <a:ext uri="{9D8B030D-6E8A-4147-A177-3AD203B41FA5}">
                      <a16:colId xmlns:a16="http://schemas.microsoft.com/office/drawing/2014/main" val="2851899644"/>
                    </a:ext>
                  </a:extLst>
                </a:gridCol>
                <a:gridCol w="2338753">
                  <a:extLst>
                    <a:ext uri="{9D8B030D-6E8A-4147-A177-3AD203B41FA5}">
                      <a16:colId xmlns:a16="http://schemas.microsoft.com/office/drawing/2014/main" val="1181740245"/>
                    </a:ext>
                  </a:extLst>
                </a:gridCol>
              </a:tblGrid>
              <a:tr h="906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Typ ambulancie</a:t>
                      </a:r>
                      <a:endParaRPr lang="sk-S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Počet ambulancií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Celkový počet pacientov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Priemerný počet pacientov na </a:t>
                      </a:r>
                      <a:r>
                        <a:rPr lang="sk-SK" sz="1800" kern="100" dirty="0" smtClean="0">
                          <a:effectLst/>
                        </a:rPr>
                        <a:t>jednu </a:t>
                      </a:r>
                      <a:r>
                        <a:rPr lang="sk-SK" sz="1800" kern="100" dirty="0">
                          <a:effectLst/>
                        </a:rPr>
                        <a:t>ambulanciu</a:t>
                      </a:r>
                      <a:endParaRPr lang="sk-S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2702474"/>
                  </a:ext>
                </a:extLst>
              </a:tr>
              <a:tr h="43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Fyzioterapia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427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30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0,1</a:t>
                      </a:r>
                      <a:endParaRPr lang="sk-S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103853"/>
                  </a:ext>
                </a:extLst>
              </a:tr>
              <a:tr h="43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Klinická logopédia</a:t>
                      </a:r>
                      <a:endParaRPr lang="sk-S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175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38 142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218,0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862014"/>
                  </a:ext>
                </a:extLst>
              </a:tr>
              <a:tr h="43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Klinická psychológia</a:t>
                      </a:r>
                      <a:endParaRPr lang="sk-S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382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8 221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21,5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418503"/>
                  </a:ext>
                </a:extLst>
              </a:tr>
              <a:tr h="43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Pediatrická neurológia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68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32 041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471,2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104034"/>
                  </a:ext>
                </a:extLst>
              </a:tr>
              <a:tr h="43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Detská psychiatria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50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4 698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94,0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023873"/>
                  </a:ext>
                </a:extLst>
              </a:tr>
              <a:tr h="438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Pediatrická oftalmológia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20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8 923</a:t>
                      </a:r>
                      <a:endParaRPr lang="sk-SK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446,2</a:t>
                      </a:r>
                      <a:endParaRPr lang="sk-S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965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8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176954" y="821265"/>
            <a:ext cx="7496908" cy="626536"/>
          </a:xfrm>
        </p:spPr>
        <p:txBody>
          <a:bodyPr/>
          <a:lstStyle/>
          <a:p>
            <a:r>
              <a:rPr lang="sk-SK" sz="4800" dirty="0" smtClean="0"/>
              <a:t>Poskytovatelia</a:t>
            </a:r>
            <a:r>
              <a:rPr lang="sk-SK" sz="4400" dirty="0" smtClean="0"/>
              <a:t> VIRS</a:t>
            </a:r>
            <a:endParaRPr lang="sk-SK" sz="4400" dirty="0"/>
          </a:p>
        </p:txBody>
      </p:sp>
      <p:sp>
        <p:nvSpPr>
          <p:cNvPr id="8" name="BlokTextu 7"/>
          <p:cNvSpPr txBox="1"/>
          <p:nvPr/>
        </p:nvSpPr>
        <p:spPr>
          <a:xfrm>
            <a:off x="3176955" y="1464962"/>
            <a:ext cx="715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Počet úväzkov vybraných profesií v CŠPP a SVI, 2022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00512"/>
              </p:ext>
            </p:extLst>
          </p:nvPr>
        </p:nvGraphicFramePr>
        <p:xfrm>
          <a:off x="3310359" y="2614969"/>
          <a:ext cx="7280476" cy="330685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864550">
                  <a:extLst>
                    <a:ext uri="{9D8B030D-6E8A-4147-A177-3AD203B41FA5}">
                      <a16:colId xmlns:a16="http://schemas.microsoft.com/office/drawing/2014/main" val="40789919"/>
                    </a:ext>
                  </a:extLst>
                </a:gridCol>
                <a:gridCol w="1750970">
                  <a:extLst>
                    <a:ext uri="{9D8B030D-6E8A-4147-A177-3AD203B41FA5}">
                      <a16:colId xmlns:a16="http://schemas.microsoft.com/office/drawing/2014/main" val="2477845998"/>
                    </a:ext>
                  </a:extLst>
                </a:gridCol>
                <a:gridCol w="1664956">
                  <a:extLst>
                    <a:ext uri="{9D8B030D-6E8A-4147-A177-3AD203B41FA5}">
                      <a16:colId xmlns:a16="http://schemas.microsoft.com/office/drawing/2014/main" val="972398302"/>
                    </a:ext>
                  </a:extLst>
                </a:gridCol>
              </a:tblGrid>
              <a:tr h="267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 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CŠPP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 smtClean="0">
                          <a:effectLst/>
                        </a:rPr>
                        <a:t>SVI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1397173"/>
                  </a:ext>
                </a:extLst>
              </a:tr>
              <a:tr h="374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Psychológovia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169,2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31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6631771"/>
                  </a:ext>
                </a:extLst>
              </a:tr>
              <a:tr h="363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Špeciálni pedagógovia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232,7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44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185658"/>
                  </a:ext>
                </a:extLst>
              </a:tr>
              <a:tr h="38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Liečební pedagógovia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7,2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8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837058"/>
                  </a:ext>
                </a:extLst>
              </a:tr>
              <a:tr h="39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Sociálni pedagógovia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18,4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0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50384"/>
                  </a:ext>
                </a:extLst>
              </a:tr>
              <a:tr h="345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Logopédi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69,15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4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3152069"/>
                  </a:ext>
                </a:extLst>
              </a:tr>
              <a:tr h="405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Sociálni pracovníci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16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68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0874994"/>
                  </a:ext>
                </a:extLst>
              </a:tr>
              <a:tr h="38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Zdravotnícki pracovníci </a:t>
                      </a:r>
                      <a:r>
                        <a:rPr lang="sk-SK" sz="1800" kern="100" dirty="0" smtClean="0">
                          <a:effectLst/>
                        </a:rPr>
                        <a:t>(FBLR)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18,4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22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258351"/>
                  </a:ext>
                </a:extLst>
              </a:tr>
              <a:tr h="333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Spolu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>
                          <a:effectLst/>
                        </a:rPr>
                        <a:t>530,8</a:t>
                      </a:r>
                      <a:endParaRPr lang="sk-SK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800" kern="100" dirty="0">
                          <a:effectLst/>
                        </a:rPr>
                        <a:t>177</a:t>
                      </a:r>
                      <a:endParaRPr lang="sk-S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5236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0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5" y="999532"/>
            <a:ext cx="7034957" cy="1828800"/>
          </a:xfrm>
        </p:spPr>
        <p:txBody>
          <a:bodyPr/>
          <a:lstStyle/>
          <a:p>
            <a:r>
              <a:rPr lang="sk-SK" sz="4800" dirty="0" smtClean="0"/>
              <a:t>Financovanie SVI (2022)</a:t>
            </a:r>
            <a:endParaRPr lang="sk-SK" sz="4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11185" y="3175941"/>
            <a:ext cx="6400800" cy="2860255"/>
          </a:xfrm>
        </p:spPr>
        <p:txBody>
          <a:bodyPr/>
          <a:lstStyle/>
          <a:p>
            <a:r>
              <a:rPr lang="sk-SK" sz="2800" dirty="0" smtClean="0"/>
              <a:t>Príjmy: </a:t>
            </a:r>
            <a:r>
              <a:rPr lang="sk-SK" sz="2800" dirty="0"/>
              <a:t>3 240 000 €</a:t>
            </a:r>
          </a:p>
          <a:p>
            <a:pPr marL="342900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dirty="0"/>
              <a:t>VÚC </a:t>
            </a:r>
            <a:r>
              <a:rPr lang="sk-SK" dirty="0" smtClean="0"/>
              <a:t>81,7 %</a:t>
            </a:r>
          </a:p>
          <a:p>
            <a:pPr marL="342900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dary a príjmy 5,4 %</a:t>
            </a:r>
          </a:p>
          <a:p>
            <a:pPr marL="342900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podiel z 2-3 % dane 2,5 %</a:t>
            </a:r>
          </a:p>
          <a:p>
            <a:pPr marL="342900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EÚ 0,2 </a:t>
            </a:r>
            <a:r>
              <a:rPr lang="sk-SK" dirty="0"/>
              <a:t>%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48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532" y="2660608"/>
            <a:ext cx="8223996" cy="1323934"/>
          </a:xfrm>
        </p:spPr>
        <p:txBody>
          <a:bodyPr/>
          <a:lstStyle/>
          <a:p>
            <a:r>
              <a:rPr lang="sk-SK" sz="4800" dirty="0" smtClean="0"/>
              <a:t>Priestor pre otázky, komentáre a diskusiu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2821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6461" y="629469"/>
            <a:ext cx="8415844" cy="4467574"/>
          </a:xfrm>
        </p:spPr>
        <p:txBody>
          <a:bodyPr/>
          <a:lstStyle/>
          <a:p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5400" dirty="0" smtClean="0"/>
              <a:t>Skúsenosti rodičov detí so ZZ s VIRS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42662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634590"/>
          </a:xfrm>
        </p:spPr>
        <p:txBody>
          <a:bodyPr/>
          <a:lstStyle/>
          <a:p>
            <a:r>
              <a:rPr lang="sk-SK" sz="4800" dirty="0" smtClean="0"/>
              <a:t>Informovanosť</a:t>
            </a:r>
            <a:endParaRPr lang="sk-SK" sz="4800" dirty="0"/>
          </a:p>
        </p:txBody>
      </p:sp>
      <p:sp>
        <p:nvSpPr>
          <p:cNvPr id="4" name="BlokTextu 3"/>
          <p:cNvSpPr txBox="1"/>
          <p:nvPr/>
        </p:nvSpPr>
        <p:spPr>
          <a:xfrm>
            <a:off x="811183" y="1256563"/>
            <a:ext cx="786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accent4"/>
                </a:solidFill>
                <a:latin typeface="+mj-lt"/>
              </a:rPr>
              <a:t>Ako sa rodičia prvýkrát dozvedeli o odchýlke vo </a:t>
            </a: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vývine alebo ZZ </a:t>
            </a:r>
            <a:r>
              <a:rPr lang="sk-SK" sz="2000" dirty="0">
                <a:solidFill>
                  <a:schemeClr val="accent4"/>
                </a:solidFill>
                <a:latin typeface="+mj-lt"/>
              </a:rPr>
              <a:t>svojho dieťaťa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37516"/>
              </p:ext>
            </p:extLst>
          </p:nvPr>
        </p:nvGraphicFramePr>
        <p:xfrm>
          <a:off x="436552" y="2145891"/>
          <a:ext cx="11303165" cy="444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73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634590"/>
          </a:xfrm>
        </p:spPr>
        <p:txBody>
          <a:bodyPr/>
          <a:lstStyle/>
          <a:p>
            <a:r>
              <a:rPr lang="sk-SK" sz="4800" dirty="0" smtClean="0"/>
              <a:t>Informovanosť</a:t>
            </a:r>
            <a:endParaRPr lang="sk-SK" sz="4800" dirty="0"/>
          </a:p>
        </p:txBody>
      </p:sp>
      <p:sp>
        <p:nvSpPr>
          <p:cNvPr id="4" name="BlokTextu 3"/>
          <p:cNvSpPr txBox="1"/>
          <p:nvPr/>
        </p:nvSpPr>
        <p:spPr>
          <a:xfrm>
            <a:off x="811183" y="1256563"/>
            <a:ext cx="786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Absolvovanie </a:t>
            </a:r>
            <a:r>
              <a:rPr lang="sk-SK" sz="2000" dirty="0">
                <a:solidFill>
                  <a:schemeClr val="accent4"/>
                </a:solidFill>
                <a:latin typeface="+mj-lt"/>
              </a:rPr>
              <a:t>skríningu </a:t>
            </a: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psychomotorického vývinu</a:t>
            </a:r>
            <a:br>
              <a:rPr lang="sk-SK" sz="2000" dirty="0" smtClean="0">
                <a:solidFill>
                  <a:schemeClr val="accent4"/>
                </a:solidFill>
                <a:latin typeface="+mj-lt"/>
              </a:rPr>
            </a:b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v ambulancii </a:t>
            </a:r>
            <a:r>
              <a:rPr lang="sk-SK" sz="2000" dirty="0">
                <a:solidFill>
                  <a:schemeClr val="accent4"/>
                </a:solidFill>
                <a:latin typeface="+mj-lt"/>
              </a:rPr>
              <a:t>všeobecného lekára pre deti a dorast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85891"/>
              </p:ext>
            </p:extLst>
          </p:nvPr>
        </p:nvGraphicFramePr>
        <p:xfrm>
          <a:off x="1277737" y="2067394"/>
          <a:ext cx="8084265" cy="463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lokTextu 1"/>
          <p:cNvSpPr txBox="1"/>
          <p:nvPr/>
        </p:nvSpPr>
        <p:spPr>
          <a:xfrm>
            <a:off x="5444121" y="2859712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smtClean="0">
                <a:solidFill>
                  <a:schemeClr val="tx1"/>
                </a:solidFill>
              </a:rPr>
              <a:t>12,5 %</a:t>
            </a:r>
            <a:endParaRPr lang="sk-SK" sz="1800" dirty="0">
              <a:solidFill>
                <a:schemeClr val="tx1"/>
              </a:solidFill>
            </a:endParaRPr>
          </a:p>
        </p:txBody>
      </p:sp>
      <p:sp>
        <p:nvSpPr>
          <p:cNvPr id="8" name="BlokTextu 1"/>
          <p:cNvSpPr txBox="1"/>
          <p:nvPr/>
        </p:nvSpPr>
        <p:spPr>
          <a:xfrm>
            <a:off x="5815780" y="537283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smtClean="0">
                <a:solidFill>
                  <a:schemeClr val="tx1"/>
                </a:solidFill>
              </a:rPr>
              <a:t>9,7 %</a:t>
            </a:r>
            <a:endParaRPr lang="sk-SK" sz="1800" dirty="0">
              <a:solidFill>
                <a:schemeClr val="tx1"/>
              </a:solidFill>
            </a:endParaRPr>
          </a:p>
        </p:txBody>
      </p:sp>
      <p:sp>
        <p:nvSpPr>
          <p:cNvPr id="9" name="BlokTextu 1"/>
          <p:cNvSpPr txBox="1"/>
          <p:nvPr/>
        </p:nvSpPr>
        <p:spPr>
          <a:xfrm>
            <a:off x="3963383" y="519055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smtClean="0">
                <a:solidFill>
                  <a:schemeClr val="tx1"/>
                </a:solidFill>
              </a:rPr>
              <a:t>33,8 %</a:t>
            </a:r>
            <a:endParaRPr lang="sk-S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634590"/>
          </a:xfrm>
        </p:spPr>
        <p:txBody>
          <a:bodyPr/>
          <a:lstStyle/>
          <a:p>
            <a:r>
              <a:rPr lang="sk-SK" sz="4800" dirty="0" smtClean="0"/>
              <a:t>Informovanosť</a:t>
            </a:r>
            <a:endParaRPr lang="sk-SK" sz="4800" dirty="0"/>
          </a:p>
        </p:txBody>
      </p:sp>
      <p:sp>
        <p:nvSpPr>
          <p:cNvPr id="4" name="BlokTextu 3"/>
          <p:cNvSpPr txBox="1"/>
          <p:nvPr/>
        </p:nvSpPr>
        <p:spPr>
          <a:xfrm>
            <a:off x="811182" y="1256563"/>
            <a:ext cx="1045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Navštevovanie SVI		→	 Ako sa rodičia dozvedeli o SVI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676493"/>
              </p:ext>
            </p:extLst>
          </p:nvPr>
        </p:nvGraphicFramePr>
        <p:xfrm>
          <a:off x="348888" y="1580787"/>
          <a:ext cx="11501658" cy="508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9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827308"/>
            <a:ext cx="6400800" cy="1136308"/>
          </a:xfrm>
        </p:spPr>
        <p:txBody>
          <a:bodyPr anchor="ctr"/>
          <a:lstStyle/>
          <a:p>
            <a:r>
              <a:rPr lang="sk-SK" sz="4800" dirty="0" smtClean="0"/>
              <a:t>Ciele stretnutia</a:t>
            </a:r>
            <a:endParaRPr lang="en-US" sz="4800" dirty="0"/>
          </a:p>
        </p:txBody>
      </p:sp>
      <p:sp>
        <p:nvSpPr>
          <p:cNvPr id="3" name="BlokTextu 2"/>
          <p:cNvSpPr txBox="1"/>
          <p:nvPr/>
        </p:nvSpPr>
        <p:spPr>
          <a:xfrm>
            <a:off x="811184" y="2215659"/>
            <a:ext cx="673261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sk-SK" sz="2400" dirty="0" smtClean="0">
                <a:solidFill>
                  <a:schemeClr val="bg1"/>
                </a:solidFill>
              </a:rPr>
              <a:t>Predstaviť </a:t>
            </a:r>
            <a:r>
              <a:rPr lang="sk-SK" sz="2400" dirty="0">
                <a:solidFill>
                  <a:schemeClr val="bg1"/>
                </a:solidFill>
              </a:rPr>
              <a:t>vybrané zistenia 2-ročnej výskumnej úlohy IVPR o VIRS</a:t>
            </a:r>
          </a:p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sk-SK" sz="2400" dirty="0" smtClean="0">
                <a:solidFill>
                  <a:schemeClr val="bg1"/>
                </a:solidFill>
              </a:rPr>
              <a:t>Diskutovať </a:t>
            </a:r>
            <a:r>
              <a:rPr lang="sk-SK" sz="2400" dirty="0">
                <a:solidFill>
                  <a:schemeClr val="bg1"/>
                </a:solidFill>
              </a:rPr>
              <a:t>o využiteľnosti týchto zistení pre tvorbu politík (najmä v pôsobnosti MPSVR) </a:t>
            </a:r>
          </a:p>
        </p:txBody>
      </p:sp>
      <p:pic>
        <p:nvPicPr>
          <p:cNvPr id="21" name="Zástupný objekt pre obrázok 20" descr="Light bulb sign and symbol. The light bulb is full of ideas. Analytical ...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7138146" y="2886690"/>
            <a:ext cx="3971310" cy="3971310"/>
          </a:xfrm>
        </p:spPr>
      </p:pic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5" y="621972"/>
            <a:ext cx="8691630" cy="1828800"/>
          </a:xfrm>
        </p:spPr>
        <p:txBody>
          <a:bodyPr/>
          <a:lstStyle/>
          <a:p>
            <a:r>
              <a:rPr lang="sk-SK" sz="4800" dirty="0" smtClean="0"/>
              <a:t>Najčastejšie využívané formy podpory</a:t>
            </a:r>
            <a:endParaRPr lang="sk-SK" sz="4800" dirty="0"/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04515577"/>
              </p:ext>
            </p:extLst>
          </p:nvPr>
        </p:nvGraphicFramePr>
        <p:xfrm>
          <a:off x="811185" y="2656389"/>
          <a:ext cx="9675478" cy="386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718586" y="1875809"/>
            <a:ext cx="786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Prehľad navštevovania jednotlivých služieb a zdravotnej starostlivosti (%)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91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5" y="621972"/>
            <a:ext cx="8691630" cy="1828800"/>
          </a:xfrm>
        </p:spPr>
        <p:txBody>
          <a:bodyPr/>
          <a:lstStyle/>
          <a:p>
            <a:r>
              <a:rPr lang="sk-SK" sz="4800" dirty="0" smtClean="0"/>
              <a:t>Najčastejšie využívané formy podpory</a:t>
            </a:r>
            <a:endParaRPr lang="sk-SK" sz="4800" dirty="0"/>
          </a:p>
        </p:txBody>
      </p:sp>
      <p:sp>
        <p:nvSpPr>
          <p:cNvPr id="7" name="BlokTextu 6"/>
          <p:cNvSpPr txBox="1"/>
          <p:nvPr/>
        </p:nvSpPr>
        <p:spPr>
          <a:xfrm>
            <a:off x="718585" y="1875809"/>
            <a:ext cx="7910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Súbežné využívanie služieb a zdravotnej starostlivosti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18585" y="2662178"/>
            <a:ext cx="10191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najčastejšie bolo paralelné využívanie 4 služieb/starostlivosti (26,6 </a:t>
            </a:r>
            <a:r>
              <a:rPr lang="sk-SK" sz="2000" dirty="0" smtClean="0">
                <a:solidFill>
                  <a:schemeClr val="bg1"/>
                </a:solidFill>
              </a:rPr>
              <a:t>%),</a:t>
            </a:r>
            <a:br>
              <a:rPr lang="sk-SK" sz="2000" dirty="0" smtClean="0">
                <a:solidFill>
                  <a:schemeClr val="bg1"/>
                </a:solidFill>
              </a:rPr>
            </a:br>
            <a:r>
              <a:rPr lang="sk-SK" sz="2000" dirty="0" smtClean="0">
                <a:solidFill>
                  <a:schemeClr val="bg1"/>
                </a:solidFill>
              </a:rPr>
              <a:t>potom </a:t>
            </a:r>
            <a:r>
              <a:rPr lang="sk-SK" sz="2000" dirty="0">
                <a:solidFill>
                  <a:schemeClr val="bg1"/>
                </a:solidFill>
              </a:rPr>
              <a:t>2 (19,8 %) a 3 (19,4 %)</a:t>
            </a:r>
          </a:p>
          <a:p>
            <a:pPr marL="285750" lvl="0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SVI aj MŠ súbežne navštevovalo 54,6 % </a:t>
            </a:r>
            <a:r>
              <a:rPr lang="sk-SK" sz="2000" dirty="0" smtClean="0">
                <a:solidFill>
                  <a:schemeClr val="bg1"/>
                </a:solidFill>
              </a:rPr>
              <a:t>z detí </a:t>
            </a:r>
            <a:r>
              <a:rPr lang="sk-SK" sz="2000" dirty="0">
                <a:solidFill>
                  <a:schemeClr val="bg1"/>
                </a:solidFill>
              </a:rPr>
              <a:t>vo veku 3 - 6 rokov</a:t>
            </a:r>
          </a:p>
          <a:p>
            <a:pPr marL="285750" lvl="0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MŠ aj CPP/ŠCPP súbežne navštevovalo 41,7 % z detí vo veku 3 - 6 rokov</a:t>
            </a:r>
          </a:p>
          <a:p>
            <a:pPr marL="285750" lvl="0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SVI </a:t>
            </a:r>
            <a:r>
              <a:rPr lang="sk-SK" sz="2000" dirty="0">
                <a:solidFill>
                  <a:schemeClr val="bg1"/>
                </a:solidFill>
              </a:rPr>
              <a:t>a ŠCPP </a:t>
            </a:r>
            <a:r>
              <a:rPr lang="sk-SK" sz="2000" dirty="0" smtClean="0">
                <a:solidFill>
                  <a:schemeClr val="bg1"/>
                </a:solidFill>
              </a:rPr>
              <a:t>paralelne navštevovalo 22,1 </a:t>
            </a:r>
            <a:r>
              <a:rPr lang="sk-SK" sz="2000" dirty="0">
                <a:solidFill>
                  <a:schemeClr val="bg1"/>
                </a:solidFill>
              </a:rPr>
              <a:t>% </a:t>
            </a:r>
            <a:r>
              <a:rPr lang="sk-SK" sz="2000" dirty="0" smtClean="0">
                <a:solidFill>
                  <a:schemeClr val="bg1"/>
                </a:solidFill>
              </a:rPr>
              <a:t>detí respondentiek</a:t>
            </a:r>
          </a:p>
          <a:p>
            <a:pPr marL="285750" lvl="0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SVI </a:t>
            </a:r>
            <a:r>
              <a:rPr lang="sk-SK" sz="2000" dirty="0">
                <a:solidFill>
                  <a:schemeClr val="bg1"/>
                </a:solidFill>
              </a:rPr>
              <a:t>a CPP </a:t>
            </a:r>
            <a:r>
              <a:rPr lang="sk-SK" sz="2000" dirty="0" smtClean="0">
                <a:solidFill>
                  <a:schemeClr val="bg1"/>
                </a:solidFill>
              </a:rPr>
              <a:t>paralelne navštevovalo 9,5 % detí respondentiek</a:t>
            </a:r>
            <a:endParaRPr lang="sk-SK" sz="2000" dirty="0">
              <a:solidFill>
                <a:schemeClr val="bg1"/>
              </a:solidFill>
            </a:endParaRP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386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4" y="621973"/>
            <a:ext cx="6318821" cy="1828800"/>
          </a:xfrm>
        </p:spPr>
        <p:txBody>
          <a:bodyPr/>
          <a:lstStyle/>
          <a:p>
            <a:r>
              <a:rPr lang="sk-SK" sz="4800" dirty="0" smtClean="0"/>
              <a:t>Dostupnosť fyzioterapie</a:t>
            </a:r>
            <a:endParaRPr lang="sk-SK" sz="4800" dirty="0"/>
          </a:p>
        </p:txBody>
      </p:sp>
      <p:graphicFrame>
        <p:nvGraphicFramePr>
          <p:cNvPr id="6" name="Zástupný objekt pre obsah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1123698"/>
              </p:ext>
            </p:extLst>
          </p:nvPr>
        </p:nvGraphicFramePr>
        <p:xfrm>
          <a:off x="811184" y="2777509"/>
          <a:ext cx="6573464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473869">
                  <a:extLst>
                    <a:ext uri="{9D8B030D-6E8A-4147-A177-3AD203B41FA5}">
                      <a16:colId xmlns:a16="http://schemas.microsoft.com/office/drawing/2014/main" val="1573869707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66081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Táto forma starostlivosti bola príliš drahá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dirty="0" smtClean="0">
                          <a:latin typeface="+mn-lt"/>
                        </a:rPr>
                        <a:t>18,2 %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3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Využívame inú starostlivosť s podobným zameraním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dirty="0" smtClean="0">
                          <a:latin typeface="+mn-lt"/>
                        </a:rPr>
                        <a:t>15,2 %</a:t>
                      </a:r>
                      <a:endParaRPr lang="sk-SK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94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Nevedel/a som o tejto forme zdravotnej starostlivosti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dirty="0" smtClean="0">
                          <a:latin typeface="+mn-lt"/>
                        </a:rPr>
                        <a:t>12,1 %</a:t>
                      </a:r>
                      <a:endParaRPr lang="sk-SK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75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Museli by sme ďaleko dochádzať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dirty="0" smtClean="0">
                          <a:latin typeface="+mn-lt"/>
                        </a:rPr>
                        <a:t>3,0 %</a:t>
                      </a:r>
                      <a:endParaRPr lang="sk-SK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3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Odradili nás čakacie lehoty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dirty="0" smtClean="0">
                          <a:latin typeface="+mn-lt"/>
                        </a:rPr>
                        <a:t>3,0 %</a:t>
                      </a:r>
                      <a:endParaRPr lang="sk-SK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480019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724373" y="1926019"/>
            <a:ext cx="6602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Vybrané dôvody nenavštevovania foriem </a:t>
            </a:r>
            <a:r>
              <a:rPr lang="sk-SK" sz="2000" dirty="0" err="1" smtClean="0">
                <a:solidFill>
                  <a:schemeClr val="accent4"/>
                </a:solidFill>
                <a:latin typeface="+mj-lt"/>
              </a:rPr>
              <a:t>fyzio</a:t>
            </a: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-</a:t>
            </a:r>
            <a:br>
              <a:rPr lang="sk-SK" sz="2000" dirty="0" smtClean="0">
                <a:solidFill>
                  <a:schemeClr val="accent4"/>
                </a:solidFill>
                <a:latin typeface="+mj-lt"/>
              </a:rPr>
            </a:b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terapie deťmi s telesným/viacnásobným ZZ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56958"/>
              </p:ext>
            </p:extLst>
          </p:nvPr>
        </p:nvGraphicFramePr>
        <p:xfrm>
          <a:off x="811184" y="4886352"/>
          <a:ext cx="6579251" cy="164667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479657">
                  <a:extLst>
                    <a:ext uri="{9D8B030D-6E8A-4147-A177-3AD203B41FA5}">
                      <a16:colId xmlns:a16="http://schemas.microsoft.com/office/drawing/2014/main" val="878229818"/>
                    </a:ext>
                  </a:extLst>
                </a:gridCol>
                <a:gridCol w="1099594">
                  <a:extLst>
                    <a:ext uri="{9D8B030D-6E8A-4147-A177-3AD203B41FA5}">
                      <a16:colId xmlns:a16="http://schemas.microsoft.com/office/drawing/2014/main" val="221255963"/>
                    </a:ext>
                  </a:extLst>
                </a:gridCol>
              </a:tblGrid>
              <a:tr h="350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+mn-lt"/>
                        </a:rPr>
                        <a:t>Táto forma zdravotnej starostlivosti bola príliš drahá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26,5 %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7541934"/>
                  </a:ext>
                </a:extLst>
              </a:tr>
              <a:tr h="350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+mn-lt"/>
                        </a:rPr>
                        <a:t>Využívame inú starostlivosť s podobným zameraním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  <a:latin typeface="+mn-lt"/>
                        </a:rPr>
                        <a:t>18,4 %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75595759"/>
                  </a:ext>
                </a:extLst>
              </a:tr>
              <a:tr h="23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+mn-lt"/>
                        </a:rPr>
                        <a:t>Nevedel/a som o tejto zdravotnej starostlivosti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14,3 %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48068878"/>
                  </a:ext>
                </a:extLst>
              </a:tr>
              <a:tr h="23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+mn-lt"/>
                        </a:rPr>
                        <a:t>Museli by sme ďaleko dochádzať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4,1 %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6586078"/>
                  </a:ext>
                </a:extLst>
              </a:tr>
              <a:tr h="23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  <a:latin typeface="+mn-lt"/>
                        </a:rPr>
                        <a:t>Odradili nás čakacie lehoty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8,2 %</a:t>
                      </a:r>
                      <a:endParaRPr lang="sk-SK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46398445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 rot="16200000">
            <a:off x="-86894" y="377270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Ambulantná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 rot="16200000">
            <a:off x="60582" y="583905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Pobytová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0808288" y="648866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 = 33 a 49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90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" y="621792"/>
            <a:ext cx="8648488" cy="853980"/>
          </a:xfrm>
        </p:spPr>
        <p:txBody>
          <a:bodyPr/>
          <a:lstStyle/>
          <a:p>
            <a:r>
              <a:rPr lang="sk-SK" sz="4800" dirty="0" smtClean="0"/>
              <a:t>Využívanie SVI</a:t>
            </a:r>
            <a:endParaRPr lang="sk-SK" sz="48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60923"/>
              </p:ext>
            </p:extLst>
          </p:nvPr>
        </p:nvGraphicFramePr>
        <p:xfrm>
          <a:off x="813816" y="2229819"/>
          <a:ext cx="8837270" cy="399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813816" y="1225750"/>
            <a:ext cx="8781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Frekvencia </a:t>
            </a:r>
            <a:r>
              <a:rPr lang="sk-SK" sz="2000" dirty="0">
                <a:solidFill>
                  <a:schemeClr val="accent4"/>
                </a:solidFill>
                <a:latin typeface="+mj-lt"/>
              </a:rPr>
              <a:t>poskytovania terénnej služby SVI v roku </a:t>
            </a: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2023 (%)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2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ál 12"/>
          <p:cNvSpPr/>
          <p:nvPr/>
        </p:nvSpPr>
        <p:spPr>
          <a:xfrm>
            <a:off x="7160303" y="2194869"/>
            <a:ext cx="2145323" cy="2149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6215999" y="3273755"/>
            <a:ext cx="5619115" cy="2206858"/>
          </a:xfrm>
          <a:prstGeom prst="rect">
            <a:avLst/>
          </a:prstGeom>
          <a:solidFill>
            <a:srgbClr val="0118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2874820" y="2198944"/>
            <a:ext cx="2145323" cy="2149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429088" y="3273755"/>
            <a:ext cx="5535593" cy="2206858"/>
          </a:xfrm>
          <a:prstGeom prst="rect">
            <a:avLst/>
          </a:prstGeom>
          <a:solidFill>
            <a:srgbClr val="0118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" y="621792"/>
            <a:ext cx="8648488" cy="853980"/>
          </a:xfrm>
        </p:spPr>
        <p:txBody>
          <a:bodyPr/>
          <a:lstStyle/>
          <a:p>
            <a:r>
              <a:rPr lang="sk-SK" sz="4800" dirty="0" smtClean="0"/>
              <a:t>Využívanie SVI</a:t>
            </a:r>
            <a:endParaRPr lang="sk-SK" sz="4800" dirty="0"/>
          </a:p>
        </p:txBody>
      </p:sp>
      <p:sp>
        <p:nvSpPr>
          <p:cNvPr id="6" name="BlokTextu 5"/>
          <p:cNvSpPr txBox="1"/>
          <p:nvPr/>
        </p:nvSpPr>
        <p:spPr>
          <a:xfrm>
            <a:off x="813816" y="1225750"/>
            <a:ext cx="8781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Plusy a mínusy SVI z pohľadu respondentiek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29089" y="3354882"/>
            <a:ext cx="5609228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k-SK" sz="2000" dirty="0" smtClean="0">
                <a:solidFill>
                  <a:schemeClr val="bg1"/>
                </a:solidFill>
              </a:rPr>
              <a:t>88,4 % respondentiek hodnotí SVI (aj) pozitívne</a:t>
            </a:r>
          </a:p>
          <a:p>
            <a:pPr marL="896938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návštevy v domácom prostredí</a:t>
            </a:r>
          </a:p>
          <a:p>
            <a:pPr marL="896938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odbornosť a schopnosť poradiť</a:t>
            </a:r>
          </a:p>
          <a:p>
            <a:pPr marL="896938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pochopenie a ľudský prístup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203125" y="3354882"/>
            <a:ext cx="57086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k-SK" sz="2000" dirty="0">
                <a:solidFill>
                  <a:schemeClr val="bg1"/>
                </a:solidFill>
              </a:rPr>
              <a:t>38,9 % respondentiek hodnotí SVI (aj) negatívne</a:t>
            </a:r>
          </a:p>
          <a:p>
            <a:pPr marL="1076325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nízka frekvencia návštev</a:t>
            </a:r>
          </a:p>
          <a:p>
            <a:pPr marL="1076325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absencia nejakej formy </a:t>
            </a:r>
            <a:r>
              <a:rPr lang="sk-SK" sz="2000" dirty="0" smtClean="0">
                <a:solidFill>
                  <a:schemeClr val="bg1"/>
                </a:solidFill>
              </a:rPr>
              <a:t>podpory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3555386" y="2109665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dirty="0" smtClean="0">
                <a:solidFill>
                  <a:schemeClr val="bg1"/>
                </a:solidFill>
              </a:rPr>
              <a:t>+</a:t>
            </a:r>
            <a:endParaRPr lang="sk-SK" sz="8000" dirty="0">
              <a:solidFill>
                <a:schemeClr val="bg1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7975038" y="2044781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dirty="0" smtClean="0">
                <a:solidFill>
                  <a:srgbClr val="FF0000"/>
                </a:solidFill>
              </a:rPr>
              <a:t>-</a:t>
            </a:r>
            <a:endParaRPr lang="sk-SK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61401"/>
              </p:ext>
            </p:extLst>
          </p:nvPr>
        </p:nvGraphicFramePr>
        <p:xfrm>
          <a:off x="813816" y="2229819"/>
          <a:ext cx="8837270" cy="399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816" y="584814"/>
            <a:ext cx="10002589" cy="689505"/>
          </a:xfrm>
        </p:spPr>
        <p:txBody>
          <a:bodyPr/>
          <a:lstStyle/>
          <a:p>
            <a:r>
              <a:rPr lang="sk-SK" sz="4800" dirty="0" smtClean="0"/>
              <a:t>Využívanie ŠCPP a CPP</a:t>
            </a:r>
            <a:endParaRPr lang="sk-SK" sz="4800" dirty="0"/>
          </a:p>
        </p:txBody>
      </p:sp>
      <p:sp>
        <p:nvSpPr>
          <p:cNvPr id="6" name="BlokTextu 5"/>
          <p:cNvSpPr txBox="1"/>
          <p:nvPr/>
        </p:nvSpPr>
        <p:spPr>
          <a:xfrm>
            <a:off x="813817" y="1225750"/>
            <a:ext cx="776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Frekvencia </a:t>
            </a:r>
            <a:r>
              <a:rPr lang="sk-SK" sz="2000" dirty="0">
                <a:solidFill>
                  <a:schemeClr val="accent4"/>
                </a:solidFill>
                <a:latin typeface="+mj-lt"/>
              </a:rPr>
              <a:t>poskytovania terénnej </a:t>
            </a: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služby ŠCPP a CPP v </a:t>
            </a:r>
            <a:r>
              <a:rPr lang="sk-SK" sz="2000" dirty="0">
                <a:solidFill>
                  <a:schemeClr val="accent4"/>
                </a:solidFill>
                <a:latin typeface="+mj-lt"/>
              </a:rPr>
              <a:t>roku </a:t>
            </a:r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2023 (%)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2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817" y="583710"/>
            <a:ext cx="10002589" cy="689505"/>
          </a:xfrm>
        </p:spPr>
        <p:txBody>
          <a:bodyPr/>
          <a:lstStyle/>
          <a:p>
            <a:r>
              <a:rPr lang="sk-SK" sz="4800" dirty="0" smtClean="0"/>
              <a:t>Využívanie ŠCPP a CPP</a:t>
            </a:r>
            <a:endParaRPr lang="sk-SK" sz="4800" dirty="0"/>
          </a:p>
        </p:txBody>
      </p:sp>
      <p:sp>
        <p:nvSpPr>
          <p:cNvPr id="6" name="BlokTextu 5"/>
          <p:cNvSpPr txBox="1"/>
          <p:nvPr/>
        </p:nvSpPr>
        <p:spPr>
          <a:xfrm>
            <a:off x="813817" y="1225750"/>
            <a:ext cx="776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Doba čakania od podania žiadosti do začiatku poskytovania služby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17198"/>
              </p:ext>
            </p:extLst>
          </p:nvPr>
        </p:nvGraphicFramePr>
        <p:xfrm>
          <a:off x="935351" y="1953287"/>
          <a:ext cx="6206229" cy="144180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106634">
                  <a:extLst>
                    <a:ext uri="{9D8B030D-6E8A-4147-A177-3AD203B41FA5}">
                      <a16:colId xmlns:a16="http://schemas.microsoft.com/office/drawing/2014/main" val="3248727627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3619141657"/>
                    </a:ext>
                  </a:extLst>
                </a:gridCol>
              </a:tblGrid>
              <a:tr h="3604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Menej ako 1 mesiac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40,9 %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7989198"/>
                  </a:ext>
                </a:extLst>
              </a:tr>
              <a:tr h="3604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</a:rPr>
                        <a:t>1 až 3 mesiace</a:t>
                      </a:r>
                      <a:endParaRPr lang="sk-SK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37,5 % 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680111"/>
                  </a:ext>
                </a:extLst>
              </a:tr>
              <a:tr h="3604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Viac ako 3 mesiace a menej ako 6 mesiacov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6,8 %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5141887"/>
                  </a:ext>
                </a:extLst>
              </a:tr>
              <a:tr h="3604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6 mesiacov až 1 rok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3,4 %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94259443"/>
                  </a:ext>
                </a:extLst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63458"/>
              </p:ext>
            </p:extLst>
          </p:nvPr>
        </p:nvGraphicFramePr>
        <p:xfrm>
          <a:off x="935351" y="3959448"/>
          <a:ext cx="6206229" cy="126187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106634">
                  <a:extLst>
                    <a:ext uri="{9D8B030D-6E8A-4147-A177-3AD203B41FA5}">
                      <a16:colId xmlns:a16="http://schemas.microsoft.com/office/drawing/2014/main" val="2254905864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1141169793"/>
                    </a:ext>
                  </a:extLst>
                </a:gridCol>
              </a:tblGrid>
              <a:tr h="310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Menej ako 20 km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60,2 %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1188900"/>
                  </a:ext>
                </a:extLst>
              </a:tr>
              <a:tr h="310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20 - 49 km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20,5 %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9120319"/>
                  </a:ext>
                </a:extLst>
              </a:tr>
              <a:tr h="310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>
                          <a:effectLst/>
                        </a:rPr>
                        <a:t>50 - 99 km</a:t>
                      </a:r>
                      <a:endParaRPr lang="sk-SK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4,5 %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174457"/>
                  </a:ext>
                </a:extLst>
              </a:tr>
              <a:tr h="310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100 a viac km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3,4 %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5579774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813817" y="3559338"/>
            <a:ext cx="776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Vzdialenosť dochádzania do CPP/ŠCPP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91738"/>
              </p:ext>
            </p:extLst>
          </p:nvPr>
        </p:nvGraphicFramePr>
        <p:xfrm>
          <a:off x="935350" y="5744851"/>
          <a:ext cx="6206229" cy="63093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095060">
                  <a:extLst>
                    <a:ext uri="{9D8B030D-6E8A-4147-A177-3AD203B41FA5}">
                      <a16:colId xmlns:a16="http://schemas.microsoft.com/office/drawing/2014/main" val="4119520963"/>
                    </a:ext>
                  </a:extLst>
                </a:gridCol>
                <a:gridCol w="1111169">
                  <a:extLst>
                    <a:ext uri="{9D8B030D-6E8A-4147-A177-3AD203B41FA5}">
                      <a16:colId xmlns:a16="http://schemas.microsoft.com/office/drawing/2014/main" val="64244732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Áno, platíme poplatok / finančný príspevok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26,1 %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43302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>
                          <a:effectLst/>
                        </a:rPr>
                        <a:t>Nie, poplatky neplatíme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0" dirty="0" smtClean="0">
                          <a:effectLst/>
                        </a:rPr>
                        <a:t>62,5 %</a:t>
                      </a:r>
                      <a:endParaRPr lang="sk-SK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7757784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813817" y="5344741"/>
            <a:ext cx="776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Platenie poplatkov v CPP/CŠPP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6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3816" y="584814"/>
            <a:ext cx="10002589" cy="689505"/>
          </a:xfrm>
        </p:spPr>
        <p:txBody>
          <a:bodyPr/>
          <a:lstStyle/>
          <a:p>
            <a:r>
              <a:rPr lang="sk-SK" sz="4800" dirty="0" smtClean="0"/>
              <a:t>Využívanie ŠCPP a CPP</a:t>
            </a:r>
            <a:endParaRPr lang="sk-SK" sz="4800" dirty="0"/>
          </a:p>
        </p:txBody>
      </p:sp>
      <p:sp>
        <p:nvSpPr>
          <p:cNvPr id="6" name="BlokTextu 5"/>
          <p:cNvSpPr txBox="1"/>
          <p:nvPr/>
        </p:nvSpPr>
        <p:spPr>
          <a:xfrm>
            <a:off x="813817" y="1225750"/>
            <a:ext cx="776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Plusy a mínusy ŠCPP a CPP z pohľadu respondentiek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Ovál 4"/>
          <p:cNvSpPr/>
          <p:nvPr/>
        </p:nvSpPr>
        <p:spPr>
          <a:xfrm>
            <a:off x="813816" y="4328675"/>
            <a:ext cx="2148393" cy="2149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886478" y="4328674"/>
            <a:ext cx="6047968" cy="2149622"/>
          </a:xfrm>
          <a:prstGeom prst="rect">
            <a:avLst/>
          </a:prstGeom>
          <a:solidFill>
            <a:srgbClr val="0118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813816" y="1958206"/>
            <a:ext cx="2145323" cy="2149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886478" y="1958205"/>
            <a:ext cx="6047968" cy="2149621"/>
          </a:xfrm>
          <a:prstGeom prst="rect">
            <a:avLst/>
          </a:prstGeom>
          <a:solidFill>
            <a:srgbClr val="0118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906970" y="2027651"/>
            <a:ext cx="6027476" cy="1797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k-SK" sz="2000" dirty="0" smtClean="0">
                <a:solidFill>
                  <a:schemeClr val="bg1"/>
                </a:solidFill>
              </a:rPr>
              <a:t>46,6 % respondentiek je (aj) spokojných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s prácou 	CPP/ČSPP</a:t>
            </a:r>
          </a:p>
          <a:p>
            <a:pPr marL="1163638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odbornosť a práca sa deťmi</a:t>
            </a:r>
          </a:p>
          <a:p>
            <a:pPr marL="1163638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pochopenie a ľudský prístup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906970" y="4357044"/>
            <a:ext cx="66756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k-SK" sz="2000" dirty="0" smtClean="0">
                <a:solidFill>
                  <a:schemeClr val="bg1"/>
                </a:solidFill>
              </a:rPr>
              <a:t>11,4 </a:t>
            </a:r>
            <a:r>
              <a:rPr lang="sk-SK" sz="2000" dirty="0">
                <a:solidFill>
                  <a:schemeClr val="bg1"/>
                </a:solidFill>
              </a:rPr>
              <a:t>% respondentiek hodnotí </a:t>
            </a:r>
            <a:r>
              <a:rPr lang="sk-SK" sz="2000" dirty="0" smtClean="0">
                <a:solidFill>
                  <a:schemeClr val="bg1"/>
                </a:solidFill>
              </a:rPr>
              <a:t>ŠCPP a CPP</a:t>
            </a:r>
            <a:br>
              <a:rPr lang="sk-SK" sz="2000" dirty="0" smtClean="0">
                <a:solidFill>
                  <a:schemeClr val="bg1"/>
                </a:solidFill>
              </a:rPr>
            </a:br>
            <a:r>
              <a:rPr lang="sk-SK" sz="2000" dirty="0" smtClean="0">
                <a:solidFill>
                  <a:schemeClr val="bg1"/>
                </a:solidFill>
              </a:rPr>
              <a:t>	(aj</a:t>
            </a:r>
            <a:r>
              <a:rPr lang="sk-SK" sz="2000" dirty="0">
                <a:solidFill>
                  <a:schemeClr val="bg1"/>
                </a:solidFill>
              </a:rPr>
              <a:t>) negatívne</a:t>
            </a:r>
          </a:p>
          <a:p>
            <a:pPr marL="1163638" indent="-285750" defTabSz="1076325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dlhé čakacie doby</a:t>
            </a:r>
          </a:p>
          <a:p>
            <a:pPr marL="1163638" indent="-285750" defTabSz="1076325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nízka frekvencia návštev</a:t>
            </a:r>
          </a:p>
          <a:p>
            <a:pPr marL="1163638" indent="-285750" defTabSz="1076325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slabá flexibilita práce s dieťaťom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003767" y="2360542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dirty="0" smtClean="0">
                <a:solidFill>
                  <a:schemeClr val="bg1"/>
                </a:solidFill>
              </a:rPr>
              <a:t>+</a:t>
            </a:r>
            <a:endParaRPr lang="sk-SK" sz="8000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132431" y="4654719"/>
            <a:ext cx="526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 smtClean="0">
                <a:solidFill>
                  <a:srgbClr val="FF0000"/>
                </a:solidFill>
              </a:rPr>
              <a:t>-</a:t>
            </a:r>
            <a:endParaRPr lang="sk-SK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3" y="621972"/>
            <a:ext cx="10288939" cy="1334150"/>
          </a:xfrm>
        </p:spPr>
        <p:txBody>
          <a:bodyPr/>
          <a:lstStyle/>
          <a:p>
            <a:r>
              <a:rPr lang="sk-SK" sz="4800" dirty="0"/>
              <a:t>Celkové </a:t>
            </a:r>
            <a:r>
              <a:rPr lang="sk-SK" sz="4800" dirty="0" smtClean="0"/>
              <a:t>hodnotenie</a:t>
            </a:r>
            <a:br>
              <a:rPr lang="sk-SK" sz="4800" dirty="0" smtClean="0"/>
            </a:br>
            <a:r>
              <a:rPr lang="sk-SK" sz="4800" dirty="0" smtClean="0"/>
              <a:t>VIRS </a:t>
            </a:r>
            <a:r>
              <a:rPr lang="sk-SK" sz="4800" dirty="0"/>
              <a:t>rodičmi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11183" y="1956122"/>
            <a:ext cx="293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Rodičom chýba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11183" y="2373238"/>
            <a:ext cx="603562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príležitosť výmeny skúseností s inými rodičmi (31,3 %)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psychologické poradenstvo pre rodiča (26,9 %)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fyzioterapia (26,9 %)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miesto v MŠ (19,2 %)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sociálne poradenstvo (19,2 %)</a:t>
            </a:r>
            <a:endParaRPr lang="sk-SK" dirty="0">
              <a:solidFill>
                <a:schemeClr val="bg1"/>
              </a:solidFill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816041456"/>
              </p:ext>
            </p:extLst>
          </p:nvPr>
        </p:nvGraphicFramePr>
        <p:xfrm>
          <a:off x="1111554" y="4537276"/>
          <a:ext cx="9873206" cy="217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962557" y="2379026"/>
            <a:ext cx="4022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vysoká cena (18,3 %)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komplikovaný systém (13,3%)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nedostatočná informovanosť - rodičov aj poskytovateľov (12,8 %)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>
                <a:solidFill>
                  <a:schemeClr val="bg1"/>
                </a:solidFill>
              </a:rPr>
              <a:t>geografická nedostupnosť (10 %)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962557" y="1956122"/>
            <a:ext cx="293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Rodičom prekáža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532" y="2660608"/>
            <a:ext cx="8223996" cy="1323934"/>
          </a:xfrm>
        </p:spPr>
        <p:txBody>
          <a:bodyPr/>
          <a:lstStyle/>
          <a:p>
            <a:r>
              <a:rPr lang="sk-SK" sz="4800" dirty="0" smtClean="0"/>
              <a:t>Priestor pre otázky, komentáre a diskusiu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3216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827308"/>
            <a:ext cx="6400800" cy="1136308"/>
          </a:xfrm>
        </p:spPr>
        <p:txBody>
          <a:bodyPr anchor="ctr"/>
          <a:lstStyle/>
          <a:p>
            <a:r>
              <a:rPr lang="sk-SK" sz="4800" dirty="0" smtClean="0"/>
              <a:t>Kontext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811185" y="2051523"/>
            <a:ext cx="784044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sk-SK" sz="2400" i="1" dirty="0">
                <a:solidFill>
                  <a:schemeClr val="bg1"/>
                </a:solidFill>
              </a:rPr>
              <a:t>Národná stratégia rozvoja koordinovaných služieb včasnej intervencie a ranej starostlivosti 2022-2030: medzirezortné prepojenie zdravotnej starostlivosti, vzdelávacích a sociálnych služieb s cieľom ich zvýšenej </a:t>
            </a:r>
            <a:r>
              <a:rPr lang="sk-SK" sz="2400" i="1" dirty="0" smtClean="0">
                <a:solidFill>
                  <a:schemeClr val="bg1"/>
                </a:solidFill>
              </a:rPr>
              <a:t>synergie</a:t>
            </a:r>
            <a:endParaRPr lang="sk-SK" sz="24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sk-SK" sz="2400" dirty="0">
                <a:solidFill>
                  <a:schemeClr val="bg1"/>
                </a:solidFill>
              </a:rPr>
              <a:t>2-ročná výskumná úloha IVPR </a:t>
            </a:r>
          </a:p>
        </p:txBody>
      </p:sp>
      <p:pic>
        <p:nvPicPr>
          <p:cNvPr id="21" name="Zástupný objekt pre obrázok 20" descr="Light bulb sign and symbol. The light bulb is full of ideas. Analytical ...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7138146" y="2886690"/>
            <a:ext cx="3971310" cy="3971310"/>
          </a:xfrm>
        </p:spPr>
      </p:pic>
    </p:spTree>
    <p:extLst>
      <p:ext uri="{BB962C8B-B14F-4D97-AF65-F5344CB8AC3E}">
        <p14:creationId xmlns:p14="http://schemas.microsoft.com/office/powerpoint/2010/main" val="7561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6461" y="629469"/>
            <a:ext cx="8415844" cy="4467574"/>
          </a:xfrm>
        </p:spPr>
        <p:txBody>
          <a:bodyPr/>
          <a:lstStyle/>
          <a:p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5400" dirty="0" smtClean="0"/>
              <a:t>Skúsenosti poskytovateľov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6947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Skúsenosti poskytovateľov</a:t>
            </a:r>
            <a:endParaRPr lang="sk-SK" sz="4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11185" y="2450773"/>
            <a:ext cx="6400800" cy="35815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sz="2000" dirty="0"/>
              <a:t>Najviac zastúpené skupiny detí podľa </a:t>
            </a:r>
            <a:r>
              <a:rPr lang="sk-SK" sz="2000" dirty="0" smtClean="0"/>
              <a:t>ZZ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PAS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narušená komunikačná schopnosť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viacnásobné </a:t>
            </a:r>
            <a:r>
              <a:rPr lang="sk-SK" sz="2000" dirty="0"/>
              <a:t>ZZ </a:t>
            </a:r>
            <a:endParaRPr lang="sk-SK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k-SK" sz="20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Problematická </a:t>
            </a:r>
            <a:r>
              <a:rPr lang="sk-SK" sz="2000" dirty="0"/>
              <a:t>dostupnosť SVI a </a:t>
            </a:r>
            <a:r>
              <a:rPr lang="sk-SK" sz="2000" dirty="0" smtClean="0"/>
              <a:t>ŠCPP a CPP pre </a:t>
            </a:r>
            <a:r>
              <a:rPr lang="sk-SK" sz="2000" dirty="0"/>
              <a:t>deti zo sociálne znevýhodneného prostredia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/>
              <a:t>Nedostatočná informovanosť zdravotníckeho personálu o VIRS v iných </a:t>
            </a:r>
            <a:r>
              <a:rPr lang="sk-SK" sz="2000" dirty="0" smtClean="0"/>
              <a:t>rezortoch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88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1322574"/>
          </a:xfrm>
        </p:spPr>
        <p:txBody>
          <a:bodyPr/>
          <a:lstStyle/>
          <a:p>
            <a:r>
              <a:rPr lang="sk-SK" sz="4800" dirty="0" smtClean="0"/>
              <a:t>Koordinácia a sieťovanie</a:t>
            </a:r>
            <a:endParaRPr lang="sk-SK" sz="4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4"/>
          </p:nvPr>
        </p:nvSpPr>
        <p:spPr>
          <a:xfrm>
            <a:off x="811185" y="2297574"/>
            <a:ext cx="6400800" cy="398747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Systematické a správne nasmerovanie rodiny / dieťaťa z jednej služby do ďalšej (podpora </a:t>
            </a:r>
            <a:r>
              <a:rPr lang="sk-SK" sz="2000" dirty="0" err="1" smtClean="0"/>
              <a:t>tranzície</a:t>
            </a:r>
            <a:r>
              <a:rPr lang="sk-SK" sz="2000" dirty="0" smtClean="0"/>
              <a:t>)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Poskytovanie integrovaných služieb a starostlivosti (na jednom mieste)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Dobrovoľná spolupráca poskytovateľov z rôznych rezortov 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err="1" smtClean="0"/>
              <a:t>Advokačné</a:t>
            </a:r>
            <a:r>
              <a:rPr lang="sk-SK" sz="2000" dirty="0" smtClean="0"/>
              <a:t> a vzdelávacie aktivity poskytovateľov 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/>
              <a:t>Chýbajúci informačný systém VIRS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8983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5" y="621972"/>
            <a:ext cx="6400800" cy="882737"/>
          </a:xfrm>
        </p:spPr>
        <p:txBody>
          <a:bodyPr/>
          <a:lstStyle/>
          <a:p>
            <a:r>
              <a:rPr lang="sk-SK" sz="4800" dirty="0" smtClean="0"/>
              <a:t>Ďalší rozvoj</a:t>
            </a:r>
            <a:endParaRPr lang="sk-SK" sz="4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26"/>
          </p:nvPr>
        </p:nvSpPr>
        <p:spPr>
          <a:xfrm>
            <a:off x="811185" y="1504709"/>
            <a:ext cx="6400800" cy="50465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i="1" dirty="0"/>
              <a:t>Stratégia </a:t>
            </a:r>
            <a:r>
              <a:rPr lang="sk-SK" i="1" dirty="0" err="1"/>
              <a:t>inkluzívneho</a:t>
            </a:r>
            <a:r>
              <a:rPr lang="sk-SK" i="1" dirty="0"/>
              <a:t> prístupu vo výchove a vzdelávaní do roku 2030 </a:t>
            </a:r>
            <a:r>
              <a:rPr lang="sk-SK" dirty="0"/>
              <a:t>(MŠVVŠ </a:t>
            </a:r>
            <a:r>
              <a:rPr lang="sk-SK" dirty="0" smtClean="0"/>
              <a:t>2021)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sociálny </a:t>
            </a:r>
            <a:r>
              <a:rPr lang="sk-SK" dirty="0"/>
              <a:t>pracovník ako súčasť poradenského </a:t>
            </a:r>
            <a:r>
              <a:rPr lang="sk-SK" dirty="0" smtClean="0"/>
              <a:t>tímu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sk-SK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i="1" dirty="0"/>
              <a:t>Stratégia všeobecnej ambulantnej starostlivosti do roku 2030</a:t>
            </a:r>
            <a:r>
              <a:rPr lang="sk-SK" dirty="0"/>
              <a:t> (MZ </a:t>
            </a:r>
            <a:r>
              <a:rPr lang="sk-SK" dirty="0" smtClean="0"/>
              <a:t>2022)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komunitná </a:t>
            </a:r>
            <a:r>
              <a:rPr lang="sk-SK" dirty="0"/>
              <a:t>sestra pre dieťa a </a:t>
            </a:r>
            <a:r>
              <a:rPr lang="sk-SK" dirty="0" smtClean="0"/>
              <a:t>rodičov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sk-SK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i="1" dirty="0" smtClean="0"/>
              <a:t>Národná </a:t>
            </a:r>
            <a:r>
              <a:rPr lang="sk-SK" i="1" dirty="0"/>
              <a:t>stratégia rozvoja koordinovaných služieb včasnej intervencie a ranej starostlivosti 2022-2030</a:t>
            </a:r>
            <a:r>
              <a:rPr lang="sk-SK" dirty="0"/>
              <a:t> (MPSVR SR 2022) a jej </a:t>
            </a:r>
            <a:r>
              <a:rPr lang="sk-SK" i="1" dirty="0"/>
              <a:t>Akčný plán na roky </a:t>
            </a:r>
            <a:r>
              <a:rPr lang="sk-SK" i="1" dirty="0" smtClean="0"/>
              <a:t>2022-2023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vypracovanie </a:t>
            </a:r>
            <a:r>
              <a:rPr lang="sk-SK" dirty="0"/>
              <a:t>metodík zameraných na postupy pri poskytovaní služieb VIRS tak, aby sa nastavila minimálna kvalitatívna úroveň poskytovania týchto služieb na celom území </a:t>
            </a:r>
            <a:r>
              <a:rPr lang="sk-SK" dirty="0" smtClean="0"/>
              <a:t>SR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27"/>
          </p:nvPr>
        </p:nvSpPr>
        <p:spPr>
          <a:xfrm>
            <a:off x="7780277" y="2916820"/>
            <a:ext cx="3519515" cy="3285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zvyšovanie dostupnosti VIRS terénnou formou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zabezpečenie dostupnosti VIRS pre rodiny zo sociálne znevýhodneného prostredia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cesta dieťaťa v zdravotníctve aj na úrovni krajov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podpora výmeny informácií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dirty="0" smtClean="0"/>
              <a:t>personálne kapacity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689180" y="2423871"/>
            <a:ext cx="326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Námety z prieskumu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5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1185" y="629469"/>
            <a:ext cx="8961120" cy="1390313"/>
          </a:xfrm>
        </p:spPr>
        <p:txBody>
          <a:bodyPr/>
          <a:lstStyle/>
          <a:p>
            <a:r>
              <a:rPr lang="sk-SK" sz="4800" dirty="0" smtClean="0"/>
              <a:t>Podrobné výskumné zisteni</a:t>
            </a:r>
            <a:r>
              <a:rPr lang="sk-SK" sz="4800" dirty="0"/>
              <a:t>a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811184" y="1926159"/>
            <a:ext cx="428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Výskumná správa z 1. etapy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11184" y="2326269"/>
            <a:ext cx="8027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Kválová, D., Mičicová Ľuptáková, M. 2024. </a:t>
            </a:r>
            <a:r>
              <a:rPr lang="sk-SK" i="1" dirty="0">
                <a:solidFill>
                  <a:schemeClr val="bg1"/>
                </a:solidFill>
              </a:rPr>
              <a:t>Analýza dát o dostupnosti a prepojení služieb včasnej intervencie a ranej starostlivosti na Slovensku. </a:t>
            </a:r>
            <a:r>
              <a:rPr lang="sk-SK" dirty="0">
                <a:solidFill>
                  <a:schemeClr val="bg1"/>
                </a:solidFill>
              </a:rPr>
              <a:t>Bratislava: Inštitút pre výskum práce a rodiny. 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ivpr.gov.sk/wp-content/uploads/2024/04/Analyza_dat_vcasna_intervencia_Kvalova_Luptakova_2024.pdf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811184" y="4411884"/>
            <a:ext cx="8027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Kválová, D., Mičicová Ľuptáková, M. 2024. </a:t>
            </a:r>
            <a:r>
              <a:rPr lang="sk-SK" i="1" dirty="0" smtClean="0">
                <a:solidFill>
                  <a:schemeClr val="bg1"/>
                </a:solidFill>
              </a:rPr>
              <a:t>Učenie sa v bežných činnostiach a rutinách: prepájanie služieb včasnej intervencie a ranej starostlivosti pre deti s rizikovým vývinom alebo so zdravotným znevýhodnením a ich rodiny. </a:t>
            </a:r>
            <a:r>
              <a:rPr lang="sk-SK" dirty="0" smtClean="0">
                <a:solidFill>
                  <a:schemeClr val="bg1"/>
                </a:solidFill>
              </a:rPr>
              <a:t>Bratislava</a:t>
            </a:r>
            <a:r>
              <a:rPr lang="sk-SK" dirty="0">
                <a:solidFill>
                  <a:schemeClr val="bg1"/>
                </a:solidFill>
              </a:rPr>
              <a:t>: Inštitút pre výskum práce a rodiny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u="sng" dirty="0">
                <a:hlinkClick r:id="rId3"/>
              </a:rPr>
              <a:t>https://ivpr.gov.sk/wp-content/uploads/2025/02/ucenie_sa_v_beznych_cinnostiach_dk_mlm_vu_2024.pdf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11184" y="4011774"/>
            <a:ext cx="428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Výskumná správa z 2. etapy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64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532" y="2660608"/>
            <a:ext cx="8223996" cy="1323934"/>
          </a:xfrm>
        </p:spPr>
        <p:txBody>
          <a:bodyPr/>
          <a:lstStyle/>
          <a:p>
            <a:r>
              <a:rPr lang="sk-SK" sz="4800" dirty="0" smtClean="0"/>
              <a:t>Priestor pre otázky, komentáre a diskusiu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8473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811185" y="4489247"/>
            <a:ext cx="7599718" cy="808398"/>
          </a:xfrm>
        </p:spPr>
        <p:txBody>
          <a:bodyPr/>
          <a:lstStyle/>
          <a:p>
            <a:r>
              <a:rPr lang="sk-SK" dirty="0" smtClean="0"/>
              <a:t>Darina Kválová</a:t>
            </a:r>
          </a:p>
          <a:p>
            <a:r>
              <a:rPr lang="sk-SK" dirty="0" smtClean="0"/>
              <a:t>Martina Mičicová Ľuptáková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06" y="4032738"/>
            <a:ext cx="3464747" cy="245012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11185" y="611352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4"/>
                </a:solidFill>
              </a:rPr>
              <a:t>Bratislava, 19.2.2025</a:t>
            </a:r>
            <a:endParaRPr lang="sk-SK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961941"/>
            <a:ext cx="6400800" cy="691013"/>
          </a:xfrm>
        </p:spPr>
        <p:txBody>
          <a:bodyPr/>
          <a:lstStyle/>
          <a:p>
            <a:r>
              <a:rPr lang="sk-SK" sz="4800" dirty="0" smtClean="0"/>
              <a:t>Ciele výskumu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53000" y="2098431"/>
            <a:ext cx="6400799" cy="3563814"/>
          </a:xfrm>
        </p:spPr>
        <p:txBody>
          <a:bodyPr anchor="t"/>
          <a:lstStyle/>
          <a:p>
            <a:pPr marL="457200" lvl="0" indent="-457200">
              <a:lnSpc>
                <a:spcPct val="10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sk-SK" sz="2400" dirty="0"/>
              <a:t>Zmapovať dostupnosť služieb VIRS pre deti so ZZ a ich rodiny,</a:t>
            </a:r>
          </a:p>
          <a:p>
            <a:pPr marL="457200" lvl="0" indent="-457200">
              <a:lnSpc>
                <a:spcPct val="10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sk-SK" sz="2400" dirty="0"/>
              <a:t>Identifikovať osvedčené stimuly a bariéry prepájania služieb VIRS, </a:t>
            </a:r>
          </a:p>
          <a:p>
            <a:pPr marL="457200" lvl="0" indent="-457200">
              <a:lnSpc>
                <a:spcPct val="10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sk-SK" sz="2400" dirty="0"/>
              <a:t>Zmapovať súčasné nastavenie intenzity a foriem poskytovaných služieb / frekvencie kontaktov s rodinou terénnou aj ambulantnou formou. </a:t>
            </a:r>
          </a:p>
        </p:txBody>
      </p:sp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/>
          <p:cNvSpPr/>
          <p:nvPr/>
        </p:nvSpPr>
        <p:spPr>
          <a:xfrm>
            <a:off x="5427785" y="3541132"/>
            <a:ext cx="5701481" cy="3106618"/>
          </a:xfrm>
          <a:prstGeom prst="rect">
            <a:avLst/>
          </a:prstGeom>
          <a:solidFill>
            <a:srgbClr val="0118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91777"/>
            <a:ext cx="8180412" cy="697054"/>
          </a:xfrm>
        </p:spPr>
        <p:txBody>
          <a:bodyPr/>
          <a:lstStyle/>
          <a:p>
            <a:r>
              <a:rPr lang="sk-SK" sz="4800" dirty="0" smtClean="0"/>
              <a:t>Metodológia výskumu</a:t>
            </a:r>
            <a:endParaRPr lang="en-US" sz="4800" dirty="0"/>
          </a:p>
        </p:txBody>
      </p:sp>
      <p:sp>
        <p:nvSpPr>
          <p:cNvPr id="3" name="BlokTextu 2"/>
          <p:cNvSpPr txBox="1"/>
          <p:nvPr/>
        </p:nvSpPr>
        <p:spPr>
          <a:xfrm>
            <a:off x="813816" y="1471937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Inšpirácia: </a:t>
            </a:r>
            <a:r>
              <a:rPr lang="sk-SK" i="1" dirty="0">
                <a:solidFill>
                  <a:schemeClr val="bg1"/>
                </a:solidFill>
              </a:rPr>
              <a:t>Metodologický sprievodca </a:t>
            </a:r>
            <a:r>
              <a:rPr lang="sk-SK" i="1" dirty="0" smtClean="0">
                <a:solidFill>
                  <a:schemeClr val="bg1"/>
                </a:solidFill>
              </a:rPr>
              <a:t>mapovania</a:t>
            </a:r>
            <a:br>
              <a:rPr lang="sk-SK" i="1" dirty="0" smtClean="0">
                <a:solidFill>
                  <a:schemeClr val="bg1"/>
                </a:solidFill>
              </a:rPr>
            </a:br>
            <a:r>
              <a:rPr lang="sk-SK" i="1" dirty="0" smtClean="0">
                <a:solidFill>
                  <a:schemeClr val="bg1"/>
                </a:solidFill>
              </a:rPr>
              <a:t>	   služieb </a:t>
            </a:r>
            <a:r>
              <a:rPr lang="sk-SK" i="1" dirty="0">
                <a:solidFill>
                  <a:schemeClr val="bg1"/>
                </a:solidFill>
              </a:rPr>
              <a:t>včasnej </a:t>
            </a:r>
            <a:r>
              <a:rPr lang="sk-SK" i="1" dirty="0" smtClean="0">
                <a:solidFill>
                  <a:schemeClr val="bg1"/>
                </a:solidFill>
              </a:rPr>
              <a:t>intervencie</a:t>
            </a:r>
            <a:r>
              <a:rPr lang="sk-SK" dirty="0">
                <a:solidFill>
                  <a:schemeClr val="bg1"/>
                </a:solidFill>
              </a:rPr>
              <a:t>, UNICEF (2022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7127241" y="2508370"/>
            <a:ext cx="2145323" cy="21496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1522205" y="2488311"/>
            <a:ext cx="2145323" cy="214962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996937" y="3547685"/>
            <a:ext cx="3123798" cy="1172309"/>
          </a:xfrm>
          <a:prstGeom prst="rect">
            <a:avLst/>
          </a:prstGeom>
          <a:solidFill>
            <a:srgbClr val="011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6383453" y="3545201"/>
            <a:ext cx="3123798" cy="1172309"/>
          </a:xfrm>
          <a:prstGeom prst="rect">
            <a:avLst/>
          </a:prstGeom>
          <a:solidFill>
            <a:srgbClr val="011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ovacia šípka 12"/>
          <p:cNvCxnSpPr/>
          <p:nvPr/>
        </p:nvCxnSpPr>
        <p:spPr>
          <a:xfrm flipV="1">
            <a:off x="4211785" y="3157439"/>
            <a:ext cx="2140328" cy="12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E87B-E37F-614C-6EE5-D03C01018C9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008966" y="3715051"/>
            <a:ext cx="3328878" cy="2707012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2000" dirty="0" err="1"/>
              <a:t>desk</a:t>
            </a:r>
            <a:r>
              <a:rPr lang="sk-SK" sz="2000" dirty="0"/>
              <a:t> </a:t>
            </a:r>
            <a:r>
              <a:rPr lang="sk-SK" sz="2000" dirty="0" err="1"/>
              <a:t>research</a:t>
            </a:r>
            <a:r>
              <a:rPr lang="sk-SK" sz="2000" dirty="0"/>
              <a:t> analýza literatúry a administratívnych dát o veľkosti skupiny detí so ZZ a poskytovateľoch VIRS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F6394-786C-5C79-1DBE-C9878856873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574323" y="3715051"/>
            <a:ext cx="5554943" cy="295275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2000" dirty="0"/>
              <a:t>dotazníkový </a:t>
            </a:r>
            <a:r>
              <a:rPr lang="sk-SK" sz="2000" dirty="0" smtClean="0"/>
              <a:t>prieskum: rodičia detí </a:t>
            </a:r>
            <a:r>
              <a:rPr lang="sk-SK" sz="2000" dirty="0"/>
              <a:t>so ZZ (222 </a:t>
            </a:r>
            <a:r>
              <a:rPr lang="sk-SK" sz="2000" dirty="0" smtClean="0"/>
              <a:t>odpovedí)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2000" dirty="0" smtClean="0"/>
              <a:t>rozhovory </a:t>
            </a:r>
            <a:r>
              <a:rPr lang="sk-SK" sz="2000" dirty="0"/>
              <a:t>s 3 matkami detí so </a:t>
            </a:r>
            <a:r>
              <a:rPr lang="sk-SK" sz="2000" dirty="0" smtClean="0"/>
              <a:t>ZZ a so zástupkyňami Platformy rodín + o. z. Cesta von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2000" dirty="0" smtClean="0"/>
              <a:t>13 </a:t>
            </a:r>
            <a:r>
              <a:rPr lang="sk-SK" sz="2000" dirty="0"/>
              <a:t>rozhovorov s poskytovateľmi služieb VIRS - SVI, (Š)CPP a s lekármi poskytujúcimi všeobecnú aj špecializovanú ambulantnú starostlivosť (24 respondentov</a:t>
            </a:r>
            <a:r>
              <a:rPr lang="sk-SK" sz="2000" dirty="0" smtClean="0"/>
              <a:t>)</a:t>
            </a:r>
            <a:endParaRPr lang="sk-SK" sz="20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551573" y="2629073"/>
            <a:ext cx="2014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+mj-lt"/>
              </a:rPr>
              <a:t>2023</a:t>
            </a:r>
            <a:r>
              <a:rPr lang="sk-SK" sz="3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sk-SK" sz="3200" dirty="0" smtClean="0">
                <a:solidFill>
                  <a:schemeClr val="bg1"/>
                </a:solidFill>
                <a:latin typeface="+mj-lt"/>
              </a:rPr>
            </a:br>
            <a:r>
              <a:rPr lang="sk-SK" sz="3200" dirty="0" smtClean="0">
                <a:solidFill>
                  <a:schemeClr val="bg1"/>
                </a:solidFill>
                <a:latin typeface="+mj-lt"/>
              </a:rPr>
              <a:t>1. etapa</a:t>
            </a:r>
            <a:endParaRPr lang="sk-SK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7192639" y="2638725"/>
            <a:ext cx="2014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accent2"/>
                </a:solidFill>
                <a:latin typeface="+mj-lt"/>
              </a:rPr>
              <a:t>2024</a:t>
            </a:r>
            <a:r>
              <a:rPr lang="sk-SK" sz="3200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sk-SK" sz="3200" dirty="0" smtClean="0">
                <a:solidFill>
                  <a:schemeClr val="accent2"/>
                </a:solidFill>
                <a:latin typeface="+mj-lt"/>
              </a:rPr>
            </a:br>
            <a:r>
              <a:rPr lang="sk-SK" sz="3200" dirty="0" smtClean="0">
                <a:solidFill>
                  <a:schemeClr val="accent2"/>
                </a:solidFill>
                <a:latin typeface="+mj-lt"/>
              </a:rPr>
              <a:t>2. etapa</a:t>
            </a:r>
            <a:endParaRPr lang="sk-SK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912604" y="3541132"/>
            <a:ext cx="3481755" cy="31066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19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2"/>
            <a:ext cx="8678647" cy="849274"/>
          </a:xfrm>
        </p:spPr>
        <p:txBody>
          <a:bodyPr/>
          <a:lstStyle/>
          <a:p>
            <a:r>
              <a:rPr lang="sk-SK" sz="4400" dirty="0" smtClean="0"/>
              <a:t>Čo je včasná intervencia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96622-BFDE-D806-F80F-CB3D2EE19A5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1184" y="1737942"/>
            <a:ext cx="5026908" cy="4429857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/>
              <a:t>M. </a:t>
            </a:r>
            <a:r>
              <a:rPr lang="sk-SK" sz="2000" dirty="0" err="1"/>
              <a:t>Guralnick</a:t>
            </a:r>
            <a:r>
              <a:rPr lang="sk-SK" sz="2000" dirty="0"/>
              <a:t>: systémový model VI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/>
              <a:t>rodinné prostredie najviac ovplyvňuje a najlepšie podporuje vývin detí = zameranie na rodinu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/>
              <a:t>poskytovanie informácií, vytváranie dostupných služieb a  podpora pri stimulácii dieťaťa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/>
              <a:t>Učenie sa v bežných rutinách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/>
              <a:t>Chodenie / mobilita, hovorenie / </a:t>
            </a:r>
            <a:r>
              <a:rPr lang="sk-SK" sz="2000" dirty="0" smtClean="0"/>
              <a:t>komunikácia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k-SK" sz="2000" dirty="0"/>
              <a:t>Portugalský model – miestne intervenčné tímy odborníkov z rôznych rezortov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BBBA10-FE5A-0E22-8734-469B03FFEF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36676" y="1742340"/>
            <a:ext cx="4589585" cy="40312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k-SK" sz="2000" dirty="0" smtClean="0"/>
              <a:t>Proces: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000" dirty="0" smtClean="0"/>
              <a:t>skríning </a:t>
            </a:r>
            <a:r>
              <a:rPr lang="sk-SK" sz="2000" dirty="0"/>
              <a:t>a odporučenie služby </a:t>
            </a:r>
            <a:r>
              <a:rPr lang="sk-SK" sz="2000" dirty="0" smtClean="0"/>
              <a:t>rodine → overenie </a:t>
            </a:r>
            <a:r>
              <a:rPr lang="sk-SK" sz="2000" dirty="0"/>
              <a:t>potrebnosti služby pre rodinu u </a:t>
            </a:r>
            <a:r>
              <a:rPr lang="sk-SK" sz="2000" dirty="0" smtClean="0"/>
              <a:t>poskytovateľa → začiatok </a:t>
            </a:r>
            <a:r>
              <a:rPr lang="sk-SK" sz="2000" dirty="0"/>
              <a:t>poskytovania </a:t>
            </a:r>
            <a:r>
              <a:rPr lang="sk-SK" sz="2000" dirty="0" smtClean="0"/>
              <a:t>služby → interdisciplinárne </a:t>
            </a:r>
            <a:r>
              <a:rPr lang="sk-SK" sz="2000" dirty="0"/>
              <a:t>zhodnotenie situácie </a:t>
            </a:r>
            <a:r>
              <a:rPr lang="sk-SK" sz="2000" dirty="0" smtClean="0"/>
              <a:t>rodiny → vyhodnotenie </a:t>
            </a:r>
            <a:r>
              <a:rPr lang="sk-SK" sz="2000" dirty="0"/>
              <a:t>potenciálnych stresových faktorov </a:t>
            </a:r>
            <a:r>
              <a:rPr lang="sk-SK" sz="2000" dirty="0" smtClean="0"/>
              <a:t>rodiny → tvorba </a:t>
            </a:r>
            <a:r>
              <a:rPr lang="sk-SK" sz="2000" dirty="0"/>
              <a:t>a implementácia intervenčného </a:t>
            </a:r>
            <a:r>
              <a:rPr lang="sk-SK" sz="2000" dirty="0" smtClean="0"/>
              <a:t>plánu → hodnotenie </a:t>
            </a:r>
            <a:r>
              <a:rPr lang="sk-SK" sz="2000" dirty="0"/>
              <a:t>napĺňania intervenčného plánu </a:t>
            </a:r>
            <a:r>
              <a:rPr lang="sk-SK" sz="2000" dirty="0" smtClean="0"/>
              <a:t>→</a:t>
            </a:r>
            <a:r>
              <a:rPr lang="sk-SK" sz="2000" dirty="0"/>
              <a:t> </a:t>
            </a:r>
            <a:r>
              <a:rPr lang="sk-SK" sz="2000" dirty="0" err="1"/>
              <a:t>tranzícia</a:t>
            </a:r>
            <a:r>
              <a:rPr lang="sk-SK" sz="2000" dirty="0"/>
              <a:t> do ďalšieho prostredia (napr. MŠ)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4" y="621973"/>
            <a:ext cx="9135848" cy="1259581"/>
          </a:xfrm>
        </p:spPr>
        <p:txBody>
          <a:bodyPr/>
          <a:lstStyle/>
          <a:p>
            <a:r>
              <a:rPr lang="pl-PL" dirty="0"/>
              <a:t>Vymedzenie VIRS</a:t>
            </a:r>
            <a:br>
              <a:rPr lang="pl-PL" dirty="0"/>
            </a:br>
            <a:r>
              <a:rPr lang="pl-PL" dirty="0"/>
              <a:t>v strategických dokumentoch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811184" y="1928446"/>
            <a:ext cx="1079466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400" i="1" dirty="0">
                <a:solidFill>
                  <a:schemeClr val="bg1"/>
                </a:solidFill>
              </a:rPr>
              <a:t>Agenda 2030</a:t>
            </a:r>
            <a:r>
              <a:rPr lang="sk-SK" sz="2400" dirty="0">
                <a:solidFill>
                  <a:schemeClr val="bg1"/>
                </a:solidFill>
              </a:rPr>
              <a:t> (OSN 2015), cieľ 4.2: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do roku 2030 zabezpečiť, aby všetky dievčatá a chlapci mali možnosť kvalitného rozvoja v ranom detstve, prístup k starostlivosti a predškolskému vzdelávaniu, aby boli pripravení pre základné </a:t>
            </a:r>
            <a:r>
              <a:rPr lang="sk-SK" sz="2000" dirty="0" smtClean="0">
                <a:solidFill>
                  <a:schemeClr val="bg1"/>
                </a:solidFill>
              </a:rPr>
              <a:t>vzdelanie</a:t>
            </a:r>
          </a:p>
          <a:p>
            <a:pPr>
              <a:spcBef>
                <a:spcPts val="600"/>
              </a:spcBef>
            </a:pPr>
            <a:endParaRPr lang="sk-SK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bg1"/>
                </a:solidFill>
              </a:rPr>
              <a:t>Prvé iniciatívy v SR od 80. rokov: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Úsek včasnej diagnostiky a terapie detí s rizikovým vývinom pri Detskej psychiatrickej </a:t>
            </a:r>
            <a:r>
              <a:rPr lang="sk-SK" sz="2000" dirty="0" smtClean="0">
                <a:solidFill>
                  <a:schemeClr val="bg1"/>
                </a:solidFill>
              </a:rPr>
              <a:t>klinike (BA)</a:t>
            </a:r>
          </a:p>
          <a:p>
            <a:pPr>
              <a:spcBef>
                <a:spcPts val="600"/>
              </a:spcBef>
            </a:pPr>
            <a:endParaRPr lang="sk-SK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2400" i="1" dirty="0" smtClean="0">
                <a:solidFill>
                  <a:schemeClr val="bg1"/>
                </a:solidFill>
              </a:rPr>
              <a:t>Cesta dieťaťa v ranom veku </a:t>
            </a:r>
            <a:r>
              <a:rPr lang="sk-SK" sz="2400" dirty="0" smtClean="0">
                <a:solidFill>
                  <a:schemeClr val="bg1"/>
                </a:solidFill>
              </a:rPr>
              <a:t>(MPSVR 2023):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 smtClean="0">
                <a:solidFill>
                  <a:schemeClr val="bg1"/>
                </a:solidFill>
              </a:rPr>
              <a:t>prehľad intervencií v pôsobnosti MZ SR, MŠVVM SR a MPSVR SR + vstup dieťaťa do týchto služieb </a:t>
            </a:r>
            <a:endParaRPr lang="sk-SK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84" y="621973"/>
            <a:ext cx="9135848" cy="1259581"/>
          </a:xfrm>
        </p:spPr>
        <p:txBody>
          <a:bodyPr/>
          <a:lstStyle/>
          <a:p>
            <a:r>
              <a:rPr lang="pl-PL" dirty="0"/>
              <a:t>Vymedzenie VIRS</a:t>
            </a:r>
            <a:br>
              <a:rPr lang="pl-PL" dirty="0"/>
            </a:br>
            <a:r>
              <a:rPr lang="pl-PL" dirty="0"/>
              <a:t>v strategických dokumentoch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811184" y="1928446"/>
            <a:ext cx="1079466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bg1"/>
                </a:solidFill>
              </a:rPr>
              <a:t>MZ – </a:t>
            </a:r>
            <a:r>
              <a:rPr lang="sk-SK" sz="2400" i="1" dirty="0">
                <a:solidFill>
                  <a:schemeClr val="bg1"/>
                </a:solidFill>
              </a:rPr>
              <a:t>Včasná identifikácia rizikového vývinu dieťaťa</a:t>
            </a:r>
            <a:r>
              <a:rPr lang="sk-SK" sz="240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preventívne prehliadky u pediatrov + </a:t>
            </a:r>
            <a:r>
              <a:rPr lang="sk-SK" sz="2000" dirty="0" err="1">
                <a:solidFill>
                  <a:schemeClr val="bg1"/>
                </a:solidFill>
              </a:rPr>
              <a:t>fyziatria</a:t>
            </a:r>
            <a:r>
              <a:rPr lang="sk-SK" sz="2000" dirty="0">
                <a:solidFill>
                  <a:schemeClr val="bg1"/>
                </a:solidFill>
              </a:rPr>
              <a:t> / klinická logopédia / klinická </a:t>
            </a:r>
            <a:r>
              <a:rPr lang="sk-SK" sz="2000" dirty="0" smtClean="0">
                <a:solidFill>
                  <a:schemeClr val="bg1"/>
                </a:solidFill>
              </a:rPr>
              <a:t>psychológia</a:t>
            </a:r>
          </a:p>
          <a:p>
            <a:pPr>
              <a:spcBef>
                <a:spcPts val="600"/>
              </a:spcBef>
            </a:pPr>
            <a:endParaRPr lang="sk-SK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bg1"/>
                </a:solidFill>
              </a:rPr>
              <a:t>MPSVR – služba včasnej intervencie (SVI):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špecializované sociálne poradenstvo,</a:t>
            </a:r>
            <a:r>
              <a:rPr lang="sk-SK" sz="2000" b="1" dirty="0">
                <a:solidFill>
                  <a:schemeClr val="bg1"/>
                </a:solidFill>
              </a:rPr>
              <a:t> </a:t>
            </a:r>
            <a:r>
              <a:rPr lang="sk-SK" sz="2000" dirty="0">
                <a:solidFill>
                  <a:schemeClr val="bg1"/>
                </a:solidFill>
              </a:rPr>
              <a:t>sociálna a komunitná rehabilitácia, stimulácia komplexného vývinu dieťaťa a vykonávanie preventívnych </a:t>
            </a:r>
            <a:r>
              <a:rPr lang="sk-SK" sz="2000" dirty="0" smtClean="0">
                <a:solidFill>
                  <a:schemeClr val="bg1"/>
                </a:solidFill>
              </a:rPr>
              <a:t>aktivít</a:t>
            </a:r>
          </a:p>
          <a:p>
            <a:pPr>
              <a:spcBef>
                <a:spcPts val="600"/>
              </a:spcBef>
            </a:pPr>
            <a:endParaRPr lang="sk-SK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sk-SK" sz="2400" dirty="0">
                <a:solidFill>
                  <a:schemeClr val="bg1"/>
                </a:solidFill>
              </a:rPr>
              <a:t>MŠVVM - </a:t>
            </a:r>
            <a:r>
              <a:rPr lang="sk-SK" sz="2400" dirty="0" smtClean="0">
                <a:solidFill>
                  <a:schemeClr val="bg1"/>
                </a:solidFill>
              </a:rPr>
              <a:t>centrá </a:t>
            </a:r>
            <a:r>
              <a:rPr lang="sk-SK" sz="2400" dirty="0">
                <a:solidFill>
                  <a:schemeClr val="bg1"/>
                </a:solidFill>
              </a:rPr>
              <a:t>poradenstva a prevencie (CPP) a špecializované </a:t>
            </a:r>
            <a:r>
              <a:rPr lang="sk-SK" sz="2400" dirty="0" smtClean="0">
                <a:solidFill>
                  <a:schemeClr val="bg1"/>
                </a:solidFill>
              </a:rPr>
              <a:t>centrá </a:t>
            </a:r>
            <a:r>
              <a:rPr lang="sk-SK" sz="2400" dirty="0">
                <a:solidFill>
                  <a:schemeClr val="bg1"/>
                </a:solidFill>
              </a:rPr>
              <a:t>poradenstva a prevencie (ŠCPP):</a:t>
            </a:r>
          </a:p>
          <a:p>
            <a:pPr marL="457200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chemeClr val="bg1"/>
                </a:solidFill>
              </a:rPr>
              <a:t>poradenstvo, prevencia, diagnostika, terapia, rehabilitácia a </a:t>
            </a:r>
            <a:r>
              <a:rPr lang="sk-SK" sz="2000" dirty="0" err="1">
                <a:solidFill>
                  <a:schemeClr val="bg1"/>
                </a:solidFill>
              </a:rPr>
              <a:t>reedukácia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533323" cy="860996"/>
          </a:xfrm>
        </p:spPr>
        <p:txBody>
          <a:bodyPr/>
          <a:lstStyle/>
          <a:p>
            <a:r>
              <a:rPr lang="pl-PL" sz="4800" dirty="0" smtClean="0"/>
              <a:t>Prijímatelia VIRS</a:t>
            </a:r>
            <a:endParaRPr lang="en-US" sz="4800" dirty="0"/>
          </a:p>
        </p:txBody>
      </p:sp>
      <p:sp>
        <p:nvSpPr>
          <p:cNvPr id="4" name="BlokTextu 3"/>
          <p:cNvSpPr txBox="1"/>
          <p:nvPr/>
        </p:nvSpPr>
        <p:spPr>
          <a:xfrm>
            <a:off x="811183" y="1282913"/>
            <a:ext cx="639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/>
                </a:solidFill>
                <a:latin typeface="+mj-lt"/>
              </a:rPr>
              <a:t>Počet detí so ZZ navštevujúcich CŠPP a SVI vo vybraných rokoch</a:t>
            </a:r>
            <a:endParaRPr lang="sk-SK" sz="20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948435"/>
              </p:ext>
            </p:extLst>
          </p:nvPr>
        </p:nvGraphicFramePr>
        <p:xfrm>
          <a:off x="811183" y="2466545"/>
          <a:ext cx="7213263" cy="369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58E52-C9AB-45CD-90E2-A592FBC3F28E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purl.org/dc/terms/"/>
    <ds:schemaRef ds:uri="16c05727-aa75-4e4a-9b5f-8a80a1165891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1718</TotalTime>
  <Words>1991</Words>
  <Application>Microsoft Office PowerPoint</Application>
  <PresentationFormat>Širokouhlá</PresentationFormat>
  <Paragraphs>371</Paragraphs>
  <Slides>36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Courier New</vt:lpstr>
      <vt:lpstr>Times New Roman</vt:lpstr>
      <vt:lpstr>Custom</vt:lpstr>
      <vt:lpstr>Včasná intervencia pre deti s rizikovým vývinom a ich rodiny: dobré správy, medzery a ako ďalej...</vt:lpstr>
      <vt:lpstr>Ciele stretnutia</vt:lpstr>
      <vt:lpstr>Kontext</vt:lpstr>
      <vt:lpstr>Ciele výskumu</vt:lpstr>
      <vt:lpstr>Metodológia výskumu</vt:lpstr>
      <vt:lpstr>Čo je včasná intervencia</vt:lpstr>
      <vt:lpstr>Vymedzenie VIRS v strategických dokumentoch </vt:lpstr>
      <vt:lpstr>Vymedzenie VIRS v strategických dokumentoch </vt:lpstr>
      <vt:lpstr>Prijímatelia VIRS</vt:lpstr>
      <vt:lpstr>Prijímatelia VIRS</vt:lpstr>
      <vt:lpstr>Poskytovatelia VIRS</vt:lpstr>
      <vt:lpstr>Poskytovatelia VIRS</vt:lpstr>
      <vt:lpstr>Poskytovatelia VIRS</vt:lpstr>
      <vt:lpstr>Financovanie SVI (2022)</vt:lpstr>
      <vt:lpstr>Priestor pre otázky, komentáre a diskusiu</vt:lpstr>
      <vt:lpstr>  Skúsenosti rodičov detí so ZZ s VIRS</vt:lpstr>
      <vt:lpstr>Informovanosť</vt:lpstr>
      <vt:lpstr>Informovanosť</vt:lpstr>
      <vt:lpstr>Informovanosť</vt:lpstr>
      <vt:lpstr>Najčastejšie využívané formy podpory</vt:lpstr>
      <vt:lpstr>Najčastejšie využívané formy podpory</vt:lpstr>
      <vt:lpstr>Dostupnosť fyzioterapie</vt:lpstr>
      <vt:lpstr>Využívanie SVI</vt:lpstr>
      <vt:lpstr>Využívanie SVI</vt:lpstr>
      <vt:lpstr>Využívanie ŠCPP a CPP</vt:lpstr>
      <vt:lpstr>Využívanie ŠCPP a CPP</vt:lpstr>
      <vt:lpstr>Využívanie ŠCPP a CPP</vt:lpstr>
      <vt:lpstr>Celkové hodnotenie VIRS rodičmi</vt:lpstr>
      <vt:lpstr>Priestor pre otázky, komentáre a diskusiu</vt:lpstr>
      <vt:lpstr>  Skúsenosti poskytovateľov</vt:lpstr>
      <vt:lpstr>Skúsenosti poskytovateľov</vt:lpstr>
      <vt:lpstr>Koordinácia a sieťovanie</vt:lpstr>
      <vt:lpstr>Ďalší rozvoj</vt:lpstr>
      <vt:lpstr>Podrobné výskumné zistenia</vt:lpstr>
      <vt:lpstr>Priestor pre otázky, komentáre a diskusiu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Mičicová Ľuptáková Martina</dc:creator>
  <cp:lastModifiedBy>Mičicová Ľuptáková Martina</cp:lastModifiedBy>
  <cp:revision>100</cp:revision>
  <dcterms:created xsi:type="dcterms:W3CDTF">2024-01-03T23:14:54Z</dcterms:created>
  <dcterms:modified xsi:type="dcterms:W3CDTF">2025-02-18T14:20:43Z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