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Ex1.xml" ContentType="application/vnd.ms-office.chartex+xml"/>
  <Override PartName="/ppt/charts/style7.xml" ContentType="application/vnd.ms-office.chartstyle+xml"/>
  <Override PartName="/ppt/charts/colors7.xml" ContentType="application/vnd.ms-office.chartcolorstyle+xml"/>
  <Override PartName="/ppt/charts/chart7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8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9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0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1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2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3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4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5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6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7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8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19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0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2" r:id="rId3"/>
    <p:sldId id="274" r:id="rId4"/>
    <p:sldId id="304" r:id="rId5"/>
    <p:sldId id="309" r:id="rId6"/>
    <p:sldId id="314" r:id="rId7"/>
    <p:sldId id="310" r:id="rId8"/>
    <p:sldId id="311" r:id="rId9"/>
    <p:sldId id="330" r:id="rId10"/>
    <p:sldId id="315" r:id="rId11"/>
    <p:sldId id="316" r:id="rId12"/>
    <p:sldId id="317" r:id="rId13"/>
    <p:sldId id="319" r:id="rId14"/>
    <p:sldId id="286" r:id="rId15"/>
    <p:sldId id="292" r:id="rId16"/>
    <p:sldId id="295" r:id="rId17"/>
    <p:sldId id="299" r:id="rId18"/>
    <p:sldId id="298" r:id="rId19"/>
    <p:sldId id="301" r:id="rId20"/>
    <p:sldId id="327" r:id="rId21"/>
    <p:sldId id="328" r:id="rId22"/>
    <p:sldId id="325" r:id="rId23"/>
    <p:sldId id="329" r:id="rId24"/>
    <p:sldId id="326" r:id="rId25"/>
    <p:sldId id="331" r:id="rId26"/>
    <p:sldId id="300" r:id="rId27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81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ednarikr\Documents\EXCEL\2%20-%20RO%20PO%20-%202\DOT%20SPATNEJ%20VAZBY\VYHODNOTENIE\Prepo&#269;&#237;tan&#233;%20tabu&#318;ky%20-%20korel&#225;cie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ednarikr\Documents\EXCEL\2%20-%20RO%20PO%20-%202\DOT%20SPATNEJ%20VAZBY\VYHODNOTENIE\Prepo&#269;&#237;tan&#233;%20tabu&#318;ky%20-%20korel&#225;cie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ednarikr\Documents\EXCEL\2%20-%20RO%20PO%20-%202\DOT%20SPATNEJ%20VAZBY\Tabulky_spatna_vazba_klienti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L:\IVPR%209.8.%20Skontrolovan&#233;%20&#269;&#237;sla%20S&#250;hrn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L:\IVPR%209.8.%20Skontrolovan&#233;%20&#269;&#237;sla%20S&#250;hrn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E:\IVPR%209.8.%20Skontrolovan&#233;%20&#269;&#237;sla%20S&#250;hrn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L:\IVPR%209.8.%20Skontrolovan&#233;%20&#269;&#237;sla%20S&#250;hrn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L:\IVPR%209.8.%20Skontrolovan&#233;%20&#269;&#237;sla%20S&#250;hrn.xlsx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eselova\Documents\ROPO\Aktivita1_4\Sietovanie_region\Frekvencie_tabulky_sietovanie_01082023.xlsx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Zuzka%20monitor%202023%20pod&#318;a%20regi&#243;nu-odborn&#233;%20profesie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ednarikr\Documents\EXCEL\2%20-%20RO%20PO%20-%202\DOT%20SPATNEJ%20VAZBY\VYHODNOTENIE\Prepo&#269;&#237;tan&#233;%20tabu&#318;ky%20-%20korel&#225;cie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7.xml"/><Relationship Id="rId2" Type="http://schemas.microsoft.com/office/2011/relationships/chartStyle" Target="style7.xml"/><Relationship Id="rId1" Type="http://schemas.openxmlformats.org/officeDocument/2006/relationships/oleObject" Target="file:///E:\Zuzka%20grafy%20do%20prezent&#225;ci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Hárok2!$C$14</c:f>
              <c:strCache>
                <c:ptCount val="1"/>
                <c:pt idx="0">
                  <c:v>Počet odborných konzultácií podľa regiónu od apríla do decembra 2022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24B3-4F53-B5CD-80FBC3816A5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24B3-4F53-B5CD-80FBC3816A5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24B3-4F53-B5CD-80FBC3816A5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24B3-4F53-B5CD-80FBC3816A5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24B3-4F53-B5CD-80FBC3816A5A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k-SK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24B3-4F53-B5CD-80FBC3816A5A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k-SK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24B3-4F53-B5CD-80FBC3816A5A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k-SK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24B3-4F53-B5CD-80FBC3816A5A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k-SK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24B3-4F53-B5CD-80FBC3816A5A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k-SK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9-24B3-4F53-B5CD-80FBC3816A5A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Hárok2!$B$15:$B$19</c:f>
              <c:strCache>
                <c:ptCount val="5"/>
                <c:pt idx="0">
                  <c:v>Trnava</c:v>
                </c:pt>
                <c:pt idx="1">
                  <c:v>Nové Zámky</c:v>
                </c:pt>
                <c:pt idx="2">
                  <c:v>Žilina</c:v>
                </c:pt>
                <c:pt idx="3">
                  <c:v>Košice</c:v>
                </c:pt>
                <c:pt idx="4">
                  <c:v>Humenné</c:v>
                </c:pt>
              </c:strCache>
            </c:strRef>
          </c:cat>
          <c:val>
            <c:numRef>
              <c:f>Hárok2!$C$15:$C$19</c:f>
              <c:numCache>
                <c:formatCode>General</c:formatCode>
                <c:ptCount val="5"/>
                <c:pt idx="0">
                  <c:v>152</c:v>
                </c:pt>
                <c:pt idx="1">
                  <c:v>239</c:v>
                </c:pt>
                <c:pt idx="2">
                  <c:v>485</c:v>
                </c:pt>
                <c:pt idx="3">
                  <c:v>323</c:v>
                </c:pt>
                <c:pt idx="4">
                  <c:v>233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4B3-4F53-B5CD-80FBC3816A5A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  <c:userShapes r:id="rId4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Fre</a:t>
            </a:r>
            <a:r>
              <a:rPr lang="sk-SK"/>
              <a:t>kvencia návštev - podľa typu poradenstva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Hárok1!$AE$30</c:f>
              <c:strCache>
                <c:ptCount val="1"/>
                <c:pt idx="0">
                  <c:v>1-krát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Hárok1!$AD$31:$AD$33</c:f>
              <c:strCache>
                <c:ptCount val="3"/>
                <c:pt idx="0">
                  <c:v>Psychol p.</c:v>
                </c:pt>
                <c:pt idx="1">
                  <c:v>Sociál p.</c:v>
                </c:pt>
                <c:pt idx="2">
                  <c:v>Právne p.</c:v>
                </c:pt>
              </c:strCache>
            </c:strRef>
          </c:cat>
          <c:val>
            <c:numRef>
              <c:f>Hárok1!$AE$31:$AE$33</c:f>
              <c:numCache>
                <c:formatCode>General</c:formatCode>
                <c:ptCount val="3"/>
                <c:pt idx="0">
                  <c:v>6</c:v>
                </c:pt>
                <c:pt idx="1">
                  <c:v>10</c:v>
                </c:pt>
                <c:pt idx="2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FD-4D67-9601-55E4160F54A0}"/>
            </c:ext>
          </c:extLst>
        </c:ser>
        <c:ser>
          <c:idx val="1"/>
          <c:order val="1"/>
          <c:tx>
            <c:strRef>
              <c:f>Hárok1!$AF$30</c:f>
              <c:strCache>
                <c:ptCount val="1"/>
                <c:pt idx="0">
                  <c:v>2 až 5-krát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Hárok1!$AD$31:$AD$33</c:f>
              <c:strCache>
                <c:ptCount val="3"/>
                <c:pt idx="0">
                  <c:v>Psychol p.</c:v>
                </c:pt>
                <c:pt idx="1">
                  <c:v>Sociál p.</c:v>
                </c:pt>
                <c:pt idx="2">
                  <c:v>Právne p.</c:v>
                </c:pt>
              </c:strCache>
            </c:strRef>
          </c:cat>
          <c:val>
            <c:numRef>
              <c:f>Hárok1!$AF$31:$AF$33</c:f>
              <c:numCache>
                <c:formatCode>General</c:formatCode>
                <c:ptCount val="3"/>
                <c:pt idx="0">
                  <c:v>14</c:v>
                </c:pt>
                <c:pt idx="1">
                  <c:v>23</c:v>
                </c:pt>
                <c:pt idx="2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0FD-4D67-9601-55E4160F54A0}"/>
            </c:ext>
          </c:extLst>
        </c:ser>
        <c:ser>
          <c:idx val="2"/>
          <c:order val="2"/>
          <c:tx>
            <c:strRef>
              <c:f>Hárok1!$AG$30</c:f>
              <c:strCache>
                <c:ptCount val="1"/>
                <c:pt idx="0">
                  <c:v>viac ako 5-krát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Hárok1!$AD$31:$AD$33</c:f>
              <c:strCache>
                <c:ptCount val="3"/>
                <c:pt idx="0">
                  <c:v>Psychol p.</c:v>
                </c:pt>
                <c:pt idx="1">
                  <c:v>Sociál p.</c:v>
                </c:pt>
                <c:pt idx="2">
                  <c:v>Právne p.</c:v>
                </c:pt>
              </c:strCache>
            </c:strRef>
          </c:cat>
          <c:val>
            <c:numRef>
              <c:f>Hárok1!$AG$31:$AG$33</c:f>
              <c:numCache>
                <c:formatCode>General</c:formatCode>
                <c:ptCount val="3"/>
                <c:pt idx="0">
                  <c:v>17</c:v>
                </c:pt>
                <c:pt idx="1">
                  <c:v>9</c:v>
                </c:pt>
                <c:pt idx="2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0FD-4D67-9601-55E4160F54A0}"/>
            </c:ext>
          </c:extLst>
        </c:ser>
        <c:ser>
          <c:idx val="3"/>
          <c:order val="3"/>
          <c:tx>
            <c:strRef>
              <c:f>Hárok1!$AH$30</c:f>
              <c:strCache>
                <c:ptCount val="1"/>
                <c:pt idx="0">
                  <c:v>Neodp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Hárok1!$AD$31:$AD$33</c:f>
              <c:strCache>
                <c:ptCount val="3"/>
                <c:pt idx="0">
                  <c:v>Psychol p.</c:v>
                </c:pt>
                <c:pt idx="1">
                  <c:v>Sociál p.</c:v>
                </c:pt>
                <c:pt idx="2">
                  <c:v>Právne p.</c:v>
                </c:pt>
              </c:strCache>
            </c:strRef>
          </c:cat>
          <c:val>
            <c:numRef>
              <c:f>Hárok1!$AH$31:$AH$33</c:f>
              <c:numCache>
                <c:formatCode>General</c:formatCode>
                <c:ptCount val="3"/>
                <c:pt idx="0">
                  <c:v>1</c:v>
                </c:pt>
                <c:pt idx="1">
                  <c:v>1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0FD-4D67-9601-55E4160F54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97801992"/>
        <c:axId val="397802776"/>
      </c:barChart>
      <c:catAx>
        <c:axId val="397801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397802776"/>
        <c:crosses val="autoZero"/>
        <c:auto val="1"/>
        <c:lblAlgn val="ctr"/>
        <c:lblOffset val="100"/>
        <c:noMultiLvlLbl val="0"/>
      </c:catAx>
      <c:valAx>
        <c:axId val="397802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3978019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Zdroje info o RO PO</a:t>
            </a:r>
            <a:r>
              <a:rPr lang="sk-SK"/>
              <a:t> - podľa typu poradenstva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Hárok1!$S$74</c:f>
              <c:strCache>
                <c:ptCount val="1"/>
                <c:pt idx="0">
                  <c:v>Psychologické poradenstvo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Hárok1!$R$75:$R$85</c:f>
              <c:strCache>
                <c:ptCount val="11"/>
                <c:pt idx="0">
                  <c:v>známi/príbuzní</c:v>
                </c:pt>
                <c:pt idx="1">
                  <c:v>sociálne siete</c:v>
                </c:pt>
                <c:pt idx="2">
                  <c:v>leták</c:v>
                </c:pt>
                <c:pt idx="3">
                  <c:v>web-RO PO</c:v>
                </c:pt>
                <c:pt idx="4">
                  <c:v>web-MPSVR/UPSVR</c:v>
                </c:pt>
                <c:pt idx="5">
                  <c:v>médiá</c:v>
                </c:pt>
                <c:pt idx="6">
                  <c:v>zam UPSVR</c:v>
                </c:pt>
                <c:pt idx="7">
                  <c:v>psychológ/lekár</c:v>
                </c:pt>
                <c:pt idx="8">
                  <c:v>prac obec, okr úradu</c:v>
                </c:pt>
                <c:pt idx="9">
                  <c:v>náhodne</c:v>
                </c:pt>
                <c:pt idx="10">
                  <c:v>viac zdrojov</c:v>
                </c:pt>
              </c:strCache>
            </c:strRef>
          </c:cat>
          <c:val>
            <c:numRef>
              <c:f>Hárok1!$S$75:$S$85</c:f>
              <c:numCache>
                <c:formatCode>General</c:formatCode>
                <c:ptCount val="11"/>
                <c:pt idx="0">
                  <c:v>9</c:v>
                </c:pt>
                <c:pt idx="1">
                  <c:v>5</c:v>
                </c:pt>
                <c:pt idx="2">
                  <c:v>1</c:v>
                </c:pt>
                <c:pt idx="3">
                  <c:v>2</c:v>
                </c:pt>
                <c:pt idx="4">
                  <c:v>2</c:v>
                </c:pt>
                <c:pt idx="5">
                  <c:v>4</c:v>
                </c:pt>
                <c:pt idx="6">
                  <c:v>8</c:v>
                </c:pt>
                <c:pt idx="7">
                  <c:v>4</c:v>
                </c:pt>
                <c:pt idx="8">
                  <c:v>0</c:v>
                </c:pt>
                <c:pt idx="9">
                  <c:v>1</c:v>
                </c:pt>
                <c:pt idx="1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E2-4515-9A05-B515556CCE1D}"/>
            </c:ext>
          </c:extLst>
        </c:ser>
        <c:ser>
          <c:idx val="1"/>
          <c:order val="1"/>
          <c:tx>
            <c:strRef>
              <c:f>Hárok1!$T$74</c:f>
              <c:strCache>
                <c:ptCount val="1"/>
                <c:pt idx="0">
                  <c:v>Sociálne poradenstvo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Hárok1!$R$75:$R$85</c:f>
              <c:strCache>
                <c:ptCount val="11"/>
                <c:pt idx="0">
                  <c:v>známi/príbuzní</c:v>
                </c:pt>
                <c:pt idx="1">
                  <c:v>sociálne siete</c:v>
                </c:pt>
                <c:pt idx="2">
                  <c:v>leták</c:v>
                </c:pt>
                <c:pt idx="3">
                  <c:v>web-RO PO</c:v>
                </c:pt>
                <c:pt idx="4">
                  <c:v>web-MPSVR/UPSVR</c:v>
                </c:pt>
                <c:pt idx="5">
                  <c:v>médiá</c:v>
                </c:pt>
                <c:pt idx="6">
                  <c:v>zam UPSVR</c:v>
                </c:pt>
                <c:pt idx="7">
                  <c:v>psychológ/lekár</c:v>
                </c:pt>
                <c:pt idx="8">
                  <c:v>prac obec, okr úradu</c:v>
                </c:pt>
                <c:pt idx="9">
                  <c:v>náhodne</c:v>
                </c:pt>
                <c:pt idx="10">
                  <c:v>viac zdrojov</c:v>
                </c:pt>
              </c:strCache>
            </c:strRef>
          </c:cat>
          <c:val>
            <c:numRef>
              <c:f>Hárok1!$T$75:$T$85</c:f>
              <c:numCache>
                <c:formatCode>General</c:formatCode>
                <c:ptCount val="11"/>
                <c:pt idx="0">
                  <c:v>16</c:v>
                </c:pt>
                <c:pt idx="1">
                  <c:v>0</c:v>
                </c:pt>
                <c:pt idx="2">
                  <c:v>4</c:v>
                </c:pt>
                <c:pt idx="3">
                  <c:v>4</c:v>
                </c:pt>
                <c:pt idx="4">
                  <c:v>2</c:v>
                </c:pt>
                <c:pt idx="5">
                  <c:v>4</c:v>
                </c:pt>
                <c:pt idx="6">
                  <c:v>6</c:v>
                </c:pt>
                <c:pt idx="7">
                  <c:v>2</c:v>
                </c:pt>
                <c:pt idx="8">
                  <c:v>1</c:v>
                </c:pt>
                <c:pt idx="9">
                  <c:v>4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E2-4515-9A05-B515556CCE1D}"/>
            </c:ext>
          </c:extLst>
        </c:ser>
        <c:ser>
          <c:idx val="2"/>
          <c:order val="2"/>
          <c:tx>
            <c:strRef>
              <c:f>Hárok1!$U$74</c:f>
              <c:strCache>
                <c:ptCount val="1"/>
                <c:pt idx="0">
                  <c:v>Právne poradenstvo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Hárok1!$R$75:$R$85</c:f>
              <c:strCache>
                <c:ptCount val="11"/>
                <c:pt idx="0">
                  <c:v>známi/príbuzní</c:v>
                </c:pt>
                <c:pt idx="1">
                  <c:v>sociálne siete</c:v>
                </c:pt>
                <c:pt idx="2">
                  <c:v>leták</c:v>
                </c:pt>
                <c:pt idx="3">
                  <c:v>web-RO PO</c:v>
                </c:pt>
                <c:pt idx="4">
                  <c:v>web-MPSVR/UPSVR</c:v>
                </c:pt>
                <c:pt idx="5">
                  <c:v>médiá</c:v>
                </c:pt>
                <c:pt idx="6">
                  <c:v>zam UPSVR</c:v>
                </c:pt>
                <c:pt idx="7">
                  <c:v>psychológ/lekár</c:v>
                </c:pt>
                <c:pt idx="8">
                  <c:v>prac obec, okr úradu</c:v>
                </c:pt>
                <c:pt idx="9">
                  <c:v>náhodne</c:v>
                </c:pt>
                <c:pt idx="10">
                  <c:v>viac zdrojov</c:v>
                </c:pt>
              </c:strCache>
            </c:strRef>
          </c:cat>
          <c:val>
            <c:numRef>
              <c:f>Hárok1!$U$75:$U$85</c:f>
              <c:numCache>
                <c:formatCode>General</c:formatCode>
                <c:ptCount val="11"/>
                <c:pt idx="0">
                  <c:v>7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0</c:v>
                </c:pt>
                <c:pt idx="5">
                  <c:v>10</c:v>
                </c:pt>
                <c:pt idx="6">
                  <c:v>2</c:v>
                </c:pt>
                <c:pt idx="7">
                  <c:v>0</c:v>
                </c:pt>
                <c:pt idx="8">
                  <c:v>2</c:v>
                </c:pt>
                <c:pt idx="9">
                  <c:v>1</c:v>
                </c:pt>
                <c:pt idx="1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EE2-4515-9A05-B515556CCE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97804736"/>
        <c:axId val="397805520"/>
      </c:barChart>
      <c:catAx>
        <c:axId val="397804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397805520"/>
        <c:crosses val="autoZero"/>
        <c:auto val="1"/>
        <c:lblAlgn val="ctr"/>
        <c:lblOffset val="100"/>
        <c:noMultiLvlLbl val="0"/>
      </c:catAx>
      <c:valAx>
        <c:axId val="397805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397804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k-SK"/>
              <a:t>Hodnotenie aktivít RO PO - podľa typu poradenstva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2025371828521432E-2"/>
          <c:y val="0.17634259259259263"/>
          <c:w val="0.89019685039370078"/>
          <c:h val="0.5641276611256925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Sheet1!$R$48</c:f>
              <c:strCache>
                <c:ptCount val="1"/>
                <c:pt idx="0">
                  <c:v>Úplne spokojný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Sheet1!$Q$49:$Q$53</c:f>
              <c:strCache>
                <c:ptCount val="5"/>
                <c:pt idx="0">
                  <c:v>Základné info od asistenta</c:v>
                </c:pt>
                <c:pt idx="1">
                  <c:v>Odborné konzultácie so psychológom</c:v>
                </c:pt>
                <c:pt idx="2">
                  <c:v>Odborné konzultácie so sociálnym pracov</c:v>
                </c:pt>
                <c:pt idx="3">
                  <c:v>Právna podpora</c:v>
                </c:pt>
                <c:pt idx="4">
                  <c:v>Podpora pedagóga</c:v>
                </c:pt>
              </c:strCache>
            </c:strRef>
          </c:cat>
          <c:val>
            <c:numRef>
              <c:f>Sheet1!$R$49:$R$53</c:f>
              <c:numCache>
                <c:formatCode>General</c:formatCode>
                <c:ptCount val="5"/>
                <c:pt idx="0">
                  <c:v>82</c:v>
                </c:pt>
                <c:pt idx="1">
                  <c:v>38</c:v>
                </c:pt>
                <c:pt idx="2">
                  <c:v>47</c:v>
                </c:pt>
                <c:pt idx="3">
                  <c:v>38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CC-4549-AC47-63DA025BC4DB}"/>
            </c:ext>
          </c:extLst>
        </c:ser>
        <c:ser>
          <c:idx val="1"/>
          <c:order val="1"/>
          <c:tx>
            <c:strRef>
              <c:f>Sheet1!$S$48</c:f>
              <c:strCache>
                <c:ptCount val="1"/>
                <c:pt idx="0">
                  <c:v>Skôr spokojný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Sheet1!$Q$49:$Q$53</c:f>
              <c:strCache>
                <c:ptCount val="5"/>
                <c:pt idx="0">
                  <c:v>Základné info od asistenta</c:v>
                </c:pt>
                <c:pt idx="1">
                  <c:v>Odborné konzultácie so psychológom</c:v>
                </c:pt>
                <c:pt idx="2">
                  <c:v>Odborné konzultácie so sociálnym pracov</c:v>
                </c:pt>
                <c:pt idx="3">
                  <c:v>Právna podpora</c:v>
                </c:pt>
                <c:pt idx="4">
                  <c:v>Podpora pedagóga</c:v>
                </c:pt>
              </c:strCache>
            </c:strRef>
          </c:cat>
          <c:val>
            <c:numRef>
              <c:f>Sheet1!$S$49:$S$53</c:f>
              <c:numCache>
                <c:formatCode>General</c:formatCode>
                <c:ptCount val="5"/>
                <c:pt idx="0">
                  <c:v>4</c:v>
                </c:pt>
                <c:pt idx="1">
                  <c:v>4</c:v>
                </c:pt>
                <c:pt idx="2">
                  <c:v>6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9CC-4549-AC47-63DA025BC4DB}"/>
            </c:ext>
          </c:extLst>
        </c:ser>
        <c:ser>
          <c:idx val="2"/>
          <c:order val="2"/>
          <c:tx>
            <c:strRef>
              <c:f>Sheet1!$T$48</c:f>
              <c:strCache>
                <c:ptCount val="1"/>
                <c:pt idx="0">
                  <c:v>Skôr a úplne nespokojný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Sheet1!$Q$49:$Q$53</c:f>
              <c:strCache>
                <c:ptCount val="5"/>
                <c:pt idx="0">
                  <c:v>Základné info od asistenta</c:v>
                </c:pt>
                <c:pt idx="1">
                  <c:v>Odborné konzultácie so psychológom</c:v>
                </c:pt>
                <c:pt idx="2">
                  <c:v>Odborné konzultácie so sociálnym pracov</c:v>
                </c:pt>
                <c:pt idx="3">
                  <c:v>Právna podpora</c:v>
                </c:pt>
                <c:pt idx="4">
                  <c:v>Podpora pedagóga</c:v>
                </c:pt>
              </c:strCache>
            </c:strRef>
          </c:cat>
          <c:val>
            <c:numRef>
              <c:f>Sheet1!$T$49:$T$53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9CC-4549-AC47-63DA025BC4DB}"/>
            </c:ext>
          </c:extLst>
        </c:ser>
        <c:ser>
          <c:idx val="3"/>
          <c:order val="3"/>
          <c:tx>
            <c:strRef>
              <c:f>Sheet1!$U$48</c:f>
              <c:strCache>
                <c:ptCount val="1"/>
                <c:pt idx="0">
                  <c:v>Netýka sa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Sheet1!$Q$49:$Q$53</c:f>
              <c:strCache>
                <c:ptCount val="5"/>
                <c:pt idx="0">
                  <c:v>Základné info od asistenta</c:v>
                </c:pt>
                <c:pt idx="1">
                  <c:v>Odborné konzultácie so psychológom</c:v>
                </c:pt>
                <c:pt idx="2">
                  <c:v>Odborné konzultácie so sociálnym pracov</c:v>
                </c:pt>
                <c:pt idx="3">
                  <c:v>Právna podpora</c:v>
                </c:pt>
                <c:pt idx="4">
                  <c:v>Podpora pedagóga</c:v>
                </c:pt>
              </c:strCache>
            </c:strRef>
          </c:cat>
          <c:val>
            <c:numRef>
              <c:f>Sheet1!$U$49:$U$53</c:f>
              <c:numCache>
                <c:formatCode>General</c:formatCode>
                <c:ptCount val="5"/>
                <c:pt idx="0">
                  <c:v>9</c:v>
                </c:pt>
                <c:pt idx="1">
                  <c:v>53</c:v>
                </c:pt>
                <c:pt idx="2">
                  <c:v>42</c:v>
                </c:pt>
                <c:pt idx="3">
                  <c:v>57</c:v>
                </c:pt>
                <c:pt idx="4">
                  <c:v>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9CC-4549-AC47-63DA025BC4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05200312"/>
        <c:axId val="405199920"/>
        <c:axId val="0"/>
      </c:bar3DChart>
      <c:catAx>
        <c:axId val="405200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405199920"/>
        <c:crosses val="autoZero"/>
        <c:auto val="1"/>
        <c:lblAlgn val="ctr"/>
        <c:lblOffset val="100"/>
        <c:noMultiLvlLbl val="0"/>
      </c:catAx>
      <c:valAx>
        <c:axId val="405199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405200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k-SK"/>
              <a:t>priemerné mesačné mzdové náklady (CCP) v celej ROPO za obdobie január - jún 2023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'CCP grafy'!$B$30</c:f>
              <c:strCache>
                <c:ptCount val="1"/>
                <c:pt idx="0">
                  <c:v>Priem. mes. N na CP v celej ROPO bez N na uprat. január - jún 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'CCP grafy'!$C$26:$G$26</c:f>
              <c:strCache>
                <c:ptCount val="5"/>
                <c:pt idx="0">
                  <c:v>Trnava</c:v>
                </c:pt>
                <c:pt idx="1">
                  <c:v>Nové Zámky</c:v>
                </c:pt>
                <c:pt idx="2">
                  <c:v>Žilina</c:v>
                </c:pt>
                <c:pt idx="3">
                  <c:v>Košice</c:v>
                </c:pt>
                <c:pt idx="4">
                  <c:v>Humenné</c:v>
                </c:pt>
              </c:strCache>
            </c:strRef>
          </c:cat>
          <c:val>
            <c:numRef>
              <c:f>'CCP grafy'!$C$30:$G$30</c:f>
              <c:numCache>
                <c:formatCode>General</c:formatCode>
                <c:ptCount val="5"/>
                <c:pt idx="0">
                  <c:v>13121.25</c:v>
                </c:pt>
                <c:pt idx="1">
                  <c:v>14241.3</c:v>
                </c:pt>
                <c:pt idx="2">
                  <c:v>14108.1</c:v>
                </c:pt>
                <c:pt idx="3">
                  <c:v>12998.43</c:v>
                </c:pt>
                <c:pt idx="4">
                  <c:v>12546.28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93-4B5E-A53D-1F076AD7796A}"/>
            </c:ext>
          </c:extLst>
        </c:ser>
        <c:ser>
          <c:idx val="2"/>
          <c:order val="2"/>
          <c:tx>
            <c:strRef>
              <c:f>'CCP grafy'!$B$31</c:f>
              <c:strCache>
                <c:ptCount val="1"/>
                <c:pt idx="0">
                  <c:v>Priem. mes. N na CP v celej ROPO s N na uprat. január - jún 23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'CCP grafy'!$C$26:$G$26</c:f>
              <c:strCache>
                <c:ptCount val="5"/>
                <c:pt idx="0">
                  <c:v>Trnava</c:v>
                </c:pt>
                <c:pt idx="1">
                  <c:v>Nové Zámky</c:v>
                </c:pt>
                <c:pt idx="2">
                  <c:v>Žilina</c:v>
                </c:pt>
                <c:pt idx="3">
                  <c:v>Košice</c:v>
                </c:pt>
                <c:pt idx="4">
                  <c:v>Humenné</c:v>
                </c:pt>
              </c:strCache>
            </c:strRef>
          </c:cat>
          <c:val>
            <c:numRef>
              <c:f>'CCP grafy'!$C$31:$G$31</c:f>
              <c:numCache>
                <c:formatCode>General</c:formatCode>
                <c:ptCount val="5"/>
                <c:pt idx="0">
                  <c:v>13250.4</c:v>
                </c:pt>
                <c:pt idx="1">
                  <c:v>14378.94</c:v>
                </c:pt>
                <c:pt idx="2">
                  <c:v>14253.83</c:v>
                </c:pt>
                <c:pt idx="3">
                  <c:v>13127.54</c:v>
                </c:pt>
                <c:pt idx="4">
                  <c:v>12692.02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C93-4B5E-A53D-1F076AD7796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405197176"/>
        <c:axId val="405200704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'CCP grafy'!$B$27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-5400000" spcFirstLastPara="1" vertOverflow="clip" horzOverflow="clip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800" b="0" i="0" u="none" strike="noStrike" kern="1200" baseline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sk-SK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'CCP grafy'!$C$26:$G$26</c15:sqref>
                        </c15:formulaRef>
                      </c:ext>
                    </c:extLst>
                    <c:strCache>
                      <c:ptCount val="5"/>
                      <c:pt idx="0">
                        <c:v>Trnava</c:v>
                      </c:pt>
                      <c:pt idx="1">
                        <c:v>Nové Zámky</c:v>
                      </c:pt>
                      <c:pt idx="2">
                        <c:v>Žilina</c:v>
                      </c:pt>
                      <c:pt idx="3">
                        <c:v>Košice</c:v>
                      </c:pt>
                      <c:pt idx="4">
                        <c:v>Humenné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'CCP grafy'!$C$27:$G$27</c15:sqref>
                        </c15:formulaRef>
                      </c:ext>
                    </c:extLst>
                    <c:numCache>
                      <c:formatCode>General</c:formatCode>
                      <c:ptCount val="5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AC93-4B5E-A53D-1F076AD7796A}"/>
                  </c:ext>
                </c:extLst>
              </c15:ser>
            </c15:filteredBarSeries>
          </c:ext>
        </c:extLst>
      </c:barChart>
      <c:catAx>
        <c:axId val="4051971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405200704"/>
        <c:crosses val="autoZero"/>
        <c:auto val="1"/>
        <c:lblAlgn val="ctr"/>
        <c:lblOffset val="100"/>
        <c:noMultiLvlLbl val="0"/>
      </c:catAx>
      <c:valAx>
        <c:axId val="40520070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051971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title>
    <c:autoTitleDeleted val="0"/>
    <c:plotArea>
      <c:layout/>
      <c:barChart>
        <c:barDir val="bar"/>
        <c:grouping val="clustered"/>
        <c:varyColors val="0"/>
        <c:ser>
          <c:idx val="1"/>
          <c:order val="1"/>
          <c:tx>
            <c:strRef>
              <c:f>'grafy do vyh.'!$A$54</c:f>
              <c:strCache>
                <c:ptCount val="1"/>
                <c:pt idx="0">
                  <c:v>Priemerné mesačné prevádzkové náklady</c:v>
                </c:pt>
              </c:strCache>
            </c:strRef>
          </c:tx>
          <c:spPr>
            <a:solidFill>
              <a:schemeClr val="accent5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'grafy do vyh.'!$B$51:$F$51</c:f>
              <c:strCache>
                <c:ptCount val="5"/>
                <c:pt idx="0">
                  <c:v>Trnava</c:v>
                </c:pt>
                <c:pt idx="1">
                  <c:v>Nové Zámky</c:v>
                </c:pt>
                <c:pt idx="2">
                  <c:v>Žilina</c:v>
                </c:pt>
                <c:pt idx="3">
                  <c:v>Košice</c:v>
                </c:pt>
                <c:pt idx="4">
                  <c:v>Humenné</c:v>
                </c:pt>
              </c:strCache>
            </c:strRef>
          </c:cat>
          <c:val>
            <c:numRef>
              <c:f>'grafy do vyh.'!$B$54:$F$54</c:f>
              <c:numCache>
                <c:formatCode>General</c:formatCode>
                <c:ptCount val="5"/>
                <c:pt idx="0">
                  <c:v>1540.87</c:v>
                </c:pt>
                <c:pt idx="1">
                  <c:v>1204.73</c:v>
                </c:pt>
                <c:pt idx="2">
                  <c:v>1427.48</c:v>
                </c:pt>
                <c:pt idx="3">
                  <c:v>1588.13</c:v>
                </c:pt>
                <c:pt idx="4">
                  <c:v>1040.3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9C-47B9-8AEC-013F93F59A00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405197960"/>
        <c:axId val="405197568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'grafy do vyh.'!$A$52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6">
                      <a:alpha val="85000"/>
                    </a:schemeClr>
                  </a:solidFill>
                  <a:ln w="9525" cap="flat" cmpd="sng" algn="ctr">
                    <a:solidFill>
                      <a:schemeClr val="lt1">
                        <a:alpha val="50000"/>
                      </a:schemeClr>
                    </a:solidFill>
                    <a:round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sk-SK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dk1">
                                <a:lumMod val="50000"/>
                                <a:lumOff val="50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'grafy do vyh.'!$B$51:$F$51</c15:sqref>
                        </c15:formulaRef>
                      </c:ext>
                    </c:extLst>
                    <c:strCache>
                      <c:ptCount val="5"/>
                      <c:pt idx="0">
                        <c:v>Trnava</c:v>
                      </c:pt>
                      <c:pt idx="1">
                        <c:v>Nové Zámky</c:v>
                      </c:pt>
                      <c:pt idx="2">
                        <c:v>Žilina</c:v>
                      </c:pt>
                      <c:pt idx="3">
                        <c:v>Košice</c:v>
                      </c:pt>
                      <c:pt idx="4">
                        <c:v>Humenné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'grafy do vyh.'!$B$52:$F$52</c15:sqref>
                        </c15:formulaRef>
                      </c:ext>
                    </c:extLst>
                    <c:numCache>
                      <c:formatCode>General</c:formatCode>
                      <c:ptCount val="5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259C-47B9-8AEC-013F93F59A00}"/>
                  </c:ext>
                </c:extLst>
              </c15:ser>
            </c15:filteredBarSeries>
          </c:ext>
        </c:extLst>
      </c:barChart>
      <c:catAx>
        <c:axId val="4051979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405197568"/>
        <c:crosses val="autoZero"/>
        <c:auto val="1"/>
        <c:lblAlgn val="ctr"/>
        <c:lblOffset val="100"/>
        <c:noMultiLvlLbl val="0"/>
      </c:catAx>
      <c:valAx>
        <c:axId val="405197568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405197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dirty="0"/>
              <a:t>Priemerné mesačné </a:t>
            </a:r>
            <a:r>
              <a:rPr lang="sk-SK" dirty="0"/>
              <a:t>mzdové N</a:t>
            </a:r>
            <a:r>
              <a:rPr lang="pt-BR" dirty="0"/>
              <a:t> + prevádzkové 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title>
    <c:autoTitleDeleted val="0"/>
    <c:plotArea>
      <c:layout/>
      <c:barChart>
        <c:barDir val="bar"/>
        <c:grouping val="clustered"/>
        <c:varyColors val="0"/>
        <c:ser>
          <c:idx val="1"/>
          <c:order val="1"/>
          <c:tx>
            <c:strRef>
              <c:f>'grafy do vyh.'!$A$48</c:f>
              <c:strCache>
                <c:ptCount val="1"/>
                <c:pt idx="0">
                  <c:v>Priemerné mesačné CCP (s N na uprat.) + prevádzkové N</c:v>
                </c:pt>
              </c:strCache>
            </c:strRef>
          </c:tx>
          <c:spPr>
            <a:solidFill>
              <a:schemeClr val="accent6">
                <a:shade val="76000"/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'grafy do vyh.'!$B$37:$F$37</c:f>
              <c:strCache>
                <c:ptCount val="5"/>
                <c:pt idx="0">
                  <c:v>Trnava</c:v>
                </c:pt>
                <c:pt idx="1">
                  <c:v>Nové Zámky</c:v>
                </c:pt>
                <c:pt idx="2">
                  <c:v>Žilina</c:v>
                </c:pt>
                <c:pt idx="3">
                  <c:v>Košice</c:v>
                </c:pt>
                <c:pt idx="4">
                  <c:v>Humenné</c:v>
                </c:pt>
              </c:strCache>
            </c:strRef>
          </c:cat>
          <c:val>
            <c:numRef>
              <c:f>'grafy do vyh.'!$B$48:$F$48</c:f>
              <c:numCache>
                <c:formatCode>General</c:formatCode>
                <c:ptCount val="5"/>
                <c:pt idx="0">
                  <c:v>14791.233333333335</c:v>
                </c:pt>
                <c:pt idx="1">
                  <c:v>15583.671666666667</c:v>
                </c:pt>
                <c:pt idx="2">
                  <c:v>15681.308333333334</c:v>
                </c:pt>
                <c:pt idx="3">
                  <c:v>14715.661666666667</c:v>
                </c:pt>
                <c:pt idx="4">
                  <c:v>13909.525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41F-4182-801C-EEDFF1FB0191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405194824"/>
        <c:axId val="405198352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'grafy do vyh.'!$A$38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6">
                      <a:tint val="77000"/>
                      <a:alpha val="85000"/>
                    </a:schemeClr>
                  </a:solidFill>
                  <a:ln w="9525" cap="flat" cmpd="sng" algn="ctr">
                    <a:solidFill>
                      <a:schemeClr val="lt1">
                        <a:alpha val="50000"/>
                      </a:schemeClr>
                    </a:solidFill>
                    <a:round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sk-SK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dk1">
                                <a:lumMod val="50000"/>
                                <a:lumOff val="50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'grafy do vyh.'!$B$37:$F$37</c15:sqref>
                        </c15:formulaRef>
                      </c:ext>
                    </c:extLst>
                    <c:strCache>
                      <c:ptCount val="5"/>
                      <c:pt idx="0">
                        <c:v>Trnava</c:v>
                      </c:pt>
                      <c:pt idx="1">
                        <c:v>Nové Zámky</c:v>
                      </c:pt>
                      <c:pt idx="2">
                        <c:v>Žilina</c:v>
                      </c:pt>
                      <c:pt idx="3">
                        <c:v>Košice</c:v>
                      </c:pt>
                      <c:pt idx="4">
                        <c:v>Humenné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'grafy do vyh.'!$B$38:$F$38</c15:sqref>
                        </c15:formulaRef>
                      </c:ext>
                    </c:extLst>
                    <c:numCache>
                      <c:formatCode>General</c:formatCode>
                      <c:ptCount val="5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541F-4182-801C-EEDFF1FB0191}"/>
                  </c:ext>
                </c:extLst>
              </c15:ser>
            </c15:filteredBarSeries>
          </c:ext>
        </c:extLst>
      </c:barChart>
      <c:catAx>
        <c:axId val="4051948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405198352"/>
        <c:crosses val="autoZero"/>
        <c:auto val="1"/>
        <c:lblAlgn val="ctr"/>
        <c:lblOffset val="100"/>
        <c:noMultiLvlLbl val="0"/>
      </c:catAx>
      <c:valAx>
        <c:axId val="405198352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4051948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sk-SK" dirty="0"/>
              <a:t>Ostatné náklady v absolútnej sume za sledované obdobie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sk-SK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Hárok4!$J$4</c:f>
              <c:strCache>
                <c:ptCount val="1"/>
                <c:pt idx="0">
                  <c:v>SPOLU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Hárok4!$C$5:$C$11</c:f>
              <c:strCache>
                <c:ptCount val="7"/>
                <c:pt idx="0">
                  <c:v>Stravovanie </c:v>
                </c:pt>
                <c:pt idx="1">
                  <c:v>Transfery jednotlivcom</c:v>
                </c:pt>
                <c:pt idx="2">
                  <c:v>Tuzemské cestovné náhrady</c:v>
                </c:pt>
                <c:pt idx="3">
                  <c:v>Propagácia, inzercia, reklama</c:v>
                </c:pt>
                <c:pt idx="4">
                  <c:v>Všeobecné služby</c:v>
                </c:pt>
                <c:pt idx="5">
                  <c:v>Nábytok</c:v>
                </c:pt>
                <c:pt idx="6">
                  <c:v>Všeobecný materiál</c:v>
                </c:pt>
              </c:strCache>
            </c:strRef>
          </c:cat>
          <c:val>
            <c:numRef>
              <c:f>Hárok4!$J$5:$J$11</c:f>
              <c:numCache>
                <c:formatCode>General</c:formatCode>
                <c:ptCount val="7"/>
                <c:pt idx="0">
                  <c:v>3922</c:v>
                </c:pt>
                <c:pt idx="1">
                  <c:v>8155.2</c:v>
                </c:pt>
                <c:pt idx="2">
                  <c:v>377.69</c:v>
                </c:pt>
                <c:pt idx="3">
                  <c:v>450</c:v>
                </c:pt>
                <c:pt idx="4">
                  <c:v>459.6</c:v>
                </c:pt>
                <c:pt idx="5">
                  <c:v>11989.2</c:v>
                </c:pt>
                <c:pt idx="6">
                  <c:v>1356.72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EE-4F70-A117-FE10E8AD945D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-20"/>
        <c:axId val="405199528"/>
        <c:axId val="405198744"/>
      </c:barChart>
      <c:catAx>
        <c:axId val="4051995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405198744"/>
        <c:crosses val="autoZero"/>
        <c:auto val="1"/>
        <c:lblAlgn val="ctr"/>
        <c:lblOffset val="100"/>
        <c:noMultiLvlLbl val="0"/>
      </c:catAx>
      <c:valAx>
        <c:axId val="4051987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405199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k-SK" sz="1800" b="1" i="0" u="none" strike="noStrike" kern="1200" spc="100" baseline="0" dirty="0"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Ostatné náklady za sledované obdobie – percentuálne zastúpenie </a:t>
            </a:r>
            <a:endParaRPr lang="en-US" sz="1800" b="1" i="0" u="none" strike="noStrike" kern="1200" spc="100" baseline="0" dirty="0"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Hárok4!$J$4</c:f>
              <c:strCache>
                <c:ptCount val="1"/>
                <c:pt idx="0">
                  <c:v>SPOLU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9629-42BB-B421-5B5EAEFEC37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9629-42BB-B421-5B5EAEFEC37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9629-42BB-B421-5B5EAEFEC37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9629-42BB-B421-5B5EAEFEC37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9629-42BB-B421-5B5EAEFEC37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9629-42BB-B421-5B5EAEFEC37F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9629-42BB-B421-5B5EAEFEC37F}"/>
              </c:ext>
            </c:extLst>
          </c:dPt>
          <c:dLbls>
            <c:dLbl>
              <c:idx val="2"/>
              <c:layout>
                <c:manualLayout>
                  <c:x val="-1.1332151361874468E-2"/>
                  <c:y val="-5.286117461123824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629-42BB-B421-5B5EAEFEC37F}"/>
                </c:ext>
              </c:extLst>
            </c:dLbl>
            <c:dLbl>
              <c:idx val="3"/>
              <c:layout>
                <c:manualLayout>
                  <c:x val="-6.6992230275851286E-2"/>
                  <c:y val="-0.12048485874749527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629-42BB-B421-5B5EAEFEC37F}"/>
                </c:ext>
              </c:extLst>
            </c:dLbl>
            <c:dLbl>
              <c:idx val="4"/>
              <c:layout>
                <c:manualLayout>
                  <c:x val="1.6144861031443917E-2"/>
                  <c:y val="-9.6701944515000277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629-42BB-B421-5B5EAEFEC37F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Hárok4!$C$5:$C$11</c:f>
              <c:strCache>
                <c:ptCount val="7"/>
                <c:pt idx="0">
                  <c:v>Stravovanie </c:v>
                </c:pt>
                <c:pt idx="1">
                  <c:v>Transfery jednotlivcom</c:v>
                </c:pt>
                <c:pt idx="2">
                  <c:v>Tuzemské cestovné náhrady</c:v>
                </c:pt>
                <c:pt idx="3">
                  <c:v>Propagácia, inzercia, reklama</c:v>
                </c:pt>
                <c:pt idx="4">
                  <c:v>Všeobecné služby</c:v>
                </c:pt>
                <c:pt idx="5">
                  <c:v>Nábytok</c:v>
                </c:pt>
                <c:pt idx="6">
                  <c:v>Všeobecný materiál</c:v>
                </c:pt>
              </c:strCache>
            </c:strRef>
          </c:cat>
          <c:val>
            <c:numRef>
              <c:f>Hárok4!$J$5:$J$11</c:f>
              <c:numCache>
                <c:formatCode>General</c:formatCode>
                <c:ptCount val="7"/>
                <c:pt idx="0">
                  <c:v>3922</c:v>
                </c:pt>
                <c:pt idx="1">
                  <c:v>8155.2</c:v>
                </c:pt>
                <c:pt idx="2">
                  <c:v>377.69</c:v>
                </c:pt>
                <c:pt idx="3">
                  <c:v>450</c:v>
                </c:pt>
                <c:pt idx="4">
                  <c:v>459.6</c:v>
                </c:pt>
                <c:pt idx="5">
                  <c:v>11989.2</c:v>
                </c:pt>
                <c:pt idx="6">
                  <c:v>1356.72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9629-42BB-B421-5B5EAEFEC37F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Hárok2!$C$14</c:f>
              <c:strCache>
                <c:ptCount val="1"/>
                <c:pt idx="0">
                  <c:v>Počet odborných konzultácií podľa regiónu od apríla do decembra 2022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24B3-4F53-B5CD-80FBC3816A5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24B3-4F53-B5CD-80FBC3816A5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24B3-4F53-B5CD-80FBC3816A5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24B3-4F53-B5CD-80FBC3816A5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24B3-4F53-B5CD-80FBC3816A5A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k-SK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24B3-4F53-B5CD-80FBC3816A5A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k-SK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24B3-4F53-B5CD-80FBC3816A5A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k-SK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24B3-4F53-B5CD-80FBC3816A5A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k-SK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24B3-4F53-B5CD-80FBC3816A5A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k-SK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9-24B3-4F53-B5CD-80FBC3816A5A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Hárok2!$B$15:$B$19</c:f>
              <c:strCache>
                <c:ptCount val="5"/>
                <c:pt idx="0">
                  <c:v>Trnava</c:v>
                </c:pt>
                <c:pt idx="1">
                  <c:v>Nové Zámky</c:v>
                </c:pt>
                <c:pt idx="2">
                  <c:v>Žilina</c:v>
                </c:pt>
                <c:pt idx="3">
                  <c:v>Košice</c:v>
                </c:pt>
                <c:pt idx="4">
                  <c:v>Humenné</c:v>
                </c:pt>
              </c:strCache>
            </c:strRef>
          </c:cat>
          <c:val>
            <c:numRef>
              <c:f>Hárok2!$C$15:$C$19</c:f>
              <c:numCache>
                <c:formatCode>General</c:formatCode>
                <c:ptCount val="5"/>
                <c:pt idx="0">
                  <c:v>152</c:v>
                </c:pt>
                <c:pt idx="1">
                  <c:v>239</c:v>
                </c:pt>
                <c:pt idx="2">
                  <c:v>485</c:v>
                </c:pt>
                <c:pt idx="3">
                  <c:v>323</c:v>
                </c:pt>
                <c:pt idx="4">
                  <c:v>233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4B3-4F53-B5CD-80FBC3816A5A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7BB-4EAC-B7D2-797DBE7D36F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7BB-4EAC-B7D2-797DBE7D36F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7BB-4EAC-B7D2-797DBE7D36F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Sheet1!$B$71:$B$73</c:f>
              <c:strCache>
                <c:ptCount val="3"/>
                <c:pt idx="0">
                  <c:v>áno</c:v>
                </c:pt>
                <c:pt idx="1">
                  <c:v>nie</c:v>
                </c:pt>
                <c:pt idx="2">
                  <c:v>neuvedené</c:v>
                </c:pt>
              </c:strCache>
            </c:strRef>
          </c:cat>
          <c:val>
            <c:numRef>
              <c:f>Sheet1!$D$71:$D$73</c:f>
              <c:numCache>
                <c:formatCode>###0.0</c:formatCode>
                <c:ptCount val="3"/>
                <c:pt idx="0">
                  <c:v>60.839160839160847</c:v>
                </c:pt>
                <c:pt idx="1">
                  <c:v>38.461538461538467</c:v>
                </c:pt>
                <c:pt idx="2" formatCode="####.00">
                  <c:v>0.69930069930069905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7BB-4EAC-B7D2-797DBE7D36F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Hárok1!$H$3</c:f>
              <c:strCache>
                <c:ptCount val="1"/>
                <c:pt idx="0">
                  <c:v>spolu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E67D-4A56-8C0D-E9CA7F16631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E67D-4A56-8C0D-E9CA7F16631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E67D-4A56-8C0D-E9CA7F16631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E67D-4A56-8C0D-E9CA7F16631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E67D-4A56-8C0D-E9CA7F16631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Hárok1!$A$4:$A$8</c:f>
              <c:strCache>
                <c:ptCount val="5"/>
                <c:pt idx="0">
                  <c:v>Trnava</c:v>
                </c:pt>
                <c:pt idx="1">
                  <c:v>Nové Zámky</c:v>
                </c:pt>
                <c:pt idx="2">
                  <c:v>Žilina</c:v>
                </c:pt>
                <c:pt idx="3">
                  <c:v>Košice</c:v>
                </c:pt>
                <c:pt idx="4">
                  <c:v>Humenné</c:v>
                </c:pt>
              </c:strCache>
            </c:strRef>
          </c:cat>
          <c:val>
            <c:numRef>
              <c:f>Hárok1!$H$4:$H$8</c:f>
              <c:numCache>
                <c:formatCode>General</c:formatCode>
                <c:ptCount val="5"/>
                <c:pt idx="0">
                  <c:v>432</c:v>
                </c:pt>
                <c:pt idx="1">
                  <c:v>424</c:v>
                </c:pt>
                <c:pt idx="2">
                  <c:v>521</c:v>
                </c:pt>
                <c:pt idx="3">
                  <c:v>600</c:v>
                </c:pt>
                <c:pt idx="4">
                  <c:v>456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67D-4A56-8C0D-E9CA7F166315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k-SK"/>
              <a:t>Typy poradenstva</a:t>
            </a:r>
            <a:r>
              <a:rPr lang="sk-SK" baseline="0"/>
              <a:t> využívaného mužmi a ženami</a:t>
            </a:r>
            <a:endParaRPr lang="sk-SK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Hárok1!$P$45</c:f>
              <c:strCache>
                <c:ptCount val="1"/>
                <c:pt idx="0">
                  <c:v>Muži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Hárok1!$Q$44:$S$44</c:f>
              <c:strCache>
                <c:ptCount val="3"/>
                <c:pt idx="0">
                  <c:v>Psychologické poradenstvo</c:v>
                </c:pt>
                <c:pt idx="1">
                  <c:v>Sociálne poradenstvo</c:v>
                </c:pt>
                <c:pt idx="2">
                  <c:v>Právne poradenstvo</c:v>
                </c:pt>
              </c:strCache>
            </c:strRef>
          </c:cat>
          <c:val>
            <c:numRef>
              <c:f>Hárok1!$Q$45:$S$45</c:f>
              <c:numCache>
                <c:formatCode>General</c:formatCode>
                <c:ptCount val="3"/>
                <c:pt idx="0">
                  <c:v>10</c:v>
                </c:pt>
                <c:pt idx="1">
                  <c:v>14</c:v>
                </c:pt>
                <c:pt idx="2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C7-4075-AA28-0FB21BE40527}"/>
            </c:ext>
          </c:extLst>
        </c:ser>
        <c:ser>
          <c:idx val="1"/>
          <c:order val="1"/>
          <c:tx>
            <c:strRef>
              <c:f>Hárok1!$P$46</c:f>
              <c:strCache>
                <c:ptCount val="1"/>
                <c:pt idx="0">
                  <c:v>Ženy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Hárok1!$Q$44:$S$44</c:f>
              <c:strCache>
                <c:ptCount val="3"/>
                <c:pt idx="0">
                  <c:v>Psychologické poradenstvo</c:v>
                </c:pt>
                <c:pt idx="1">
                  <c:v>Sociálne poradenstvo</c:v>
                </c:pt>
                <c:pt idx="2">
                  <c:v>Právne poradenstvo</c:v>
                </c:pt>
              </c:strCache>
            </c:strRef>
          </c:cat>
          <c:val>
            <c:numRef>
              <c:f>Hárok1!$Q$46:$S$46</c:f>
              <c:numCache>
                <c:formatCode>General</c:formatCode>
                <c:ptCount val="3"/>
                <c:pt idx="0">
                  <c:v>26</c:v>
                </c:pt>
                <c:pt idx="1">
                  <c:v>23</c:v>
                </c:pt>
                <c:pt idx="2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6C7-4075-AA28-0FB21BE405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97805912"/>
        <c:axId val="397804344"/>
      </c:barChart>
      <c:catAx>
        <c:axId val="397805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397804344"/>
        <c:crosses val="autoZero"/>
        <c:auto val="1"/>
        <c:lblAlgn val="ctr"/>
        <c:lblOffset val="100"/>
        <c:noMultiLvlLbl val="0"/>
      </c:catAx>
      <c:valAx>
        <c:axId val="397804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3978059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Hárok2!$B$4:$B$15</cx:f>
        <cx:lvl ptCount="12">
          <cx:pt idx="0">Poradenstvo pri manželských a partnerských problémoch (24,9%)</cx:pt>
          <cx:pt idx="1">Osobnostné poradenstvo (rozvoj osobnosti) (19,3%)</cx:pt>
          <cx:pt idx="2">Poradenstvo pri rodinných, vzťahových problémoch (18,1%)</cx:pt>
          <cx:pt idx="3">Právne poradenstvo súvisiace s aktuálnymi potrebami klienta (7,3%)</cx:pt>
          <cx:pt idx="4">Poradenstvo pri výchovných problémoch a rodičovstve (4,6%)</cx:pt>
          <cx:pt idx="5">Právne poradenstvo v rozvodovej a predrozvodovej situácii (3,6%)</cx:pt>
          <cx:pt idx="6">Právne poradenstvo v porozvodovej situácii (2,8%)</cx:pt>
          <cx:pt idx="7">Poradenstvo v oblasti fakultatívnych dávok a príspevkov (1,9%)</cx:pt>
          <cx:pt idx="8">Poradenstvo pri ekonomických problémoch rodiny, páru, jednotlivca (1,8%)</cx:pt>
          <cx:pt idx="9">Sociálne poradenstvo pri riešení rozvodu/rozchodu (1,6%)</cx:pt>
          <cx:pt idx="10">Poradenstvo pri iných ako manžel. a rodinných vzťahových problémoch (1,5%)</cx:pt>
          <cx:pt idx="11">    Ostatné druhy odborného poradenstva s frekvenciou pod 1,5% (12,6%)</cx:pt>
        </cx:lvl>
      </cx:strDim>
      <cx:numDim type="val">
        <cx:f>Hárok2!$C$4:$C$15</cx:f>
        <cx:lvl ptCount="12" formatCode="General">
          <cx:pt idx="0">24.899999999999999</cx:pt>
          <cx:pt idx="1">19.300000000000001</cx:pt>
          <cx:pt idx="2">18.100000000000001</cx:pt>
          <cx:pt idx="3">7.2999999999999998</cx:pt>
          <cx:pt idx="4">4.5999999999999996</cx:pt>
          <cx:pt idx="5">3.6000000000000001</cx:pt>
          <cx:pt idx="6">2.7999999999999998</cx:pt>
          <cx:pt idx="7">1.8999999999999999</cx:pt>
          <cx:pt idx="8">1.8</cx:pt>
          <cx:pt idx="9">1.6000000000000001</cx:pt>
          <cx:pt idx="10">1.5</cx:pt>
          <cx:pt idx="11">12.6</cx:pt>
        </cx:lvl>
      </cx:numDim>
    </cx:data>
  </cx:chartData>
  <cx:chart>
    <cx:title pos="t" align="ctr" overlay="0">
      <cx:tx>
        <cx:txData>
          <cx:v>Najfrekventovanejšie druhy poradenstva v pilotných ROPO za rok 2023</cx:v>
        </cx:txData>
      </cx:tx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r>
            <a:rPr lang="sk-SK" sz="2400" b="1" kern="1200" dirty="0">
              <a:solidFill>
                <a:schemeClr val="accent1"/>
              </a:solidFill>
              <a:latin typeface="+mj-lt"/>
              <a:ea typeface="+mj-ea"/>
              <a:cs typeface="+mj-cs"/>
            </a:rPr>
            <a:t>Najfrekventovanejšie druhy poradenstva v pilotných ROPO za rok 2023</a:t>
          </a:r>
        </a:p>
      </cx:txPr>
    </cx:title>
    <cx:plotArea>
      <cx:plotAreaRegion>
        <cx:plotSurface>
          <cx:spPr>
            <a:effectLst>
              <a:outerShdw dist="50800" dir="5400000" algn="ctr" rotWithShape="0">
                <a:srgbClr val="000000">
                  <a:alpha val="30000"/>
                </a:srgbClr>
              </a:outerShdw>
            </a:effectLst>
          </cx:spPr>
        </cx:plotSurface>
        <cx:series layoutId="funnel" uniqueId="{EF47E860-272C-4BF5-A56F-1D35462853B1}">
          <cx:dataLabels pos="ctr">
            <cx:visibility seriesName="0" categoryName="0" value="1"/>
          </cx:dataLabels>
          <cx:dataId val="0"/>
        </cx:series>
      </cx:plotAreaRegion>
      <cx:axis id="0">
        <cx:catScaling/>
        <cx:tickLabels/>
      </cx:axis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7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8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9.xml><?xml version="1.0" encoding="utf-8"?>
<cs:chartStyle xmlns:cs="http://schemas.microsoft.com/office/drawing/2012/chartStyle" xmlns:a="http://schemas.openxmlformats.org/drawingml/2006/main" id="222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8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/>
  </cs:chartArea>
  <cs:dataLabel>
    <cs:lnRef idx="0"/>
    <cs:fillRef idx="0"/>
    <cs:effectRef idx="0"/>
    <cs:fontRef idx="minor">
      <a:schemeClr val="lt1"/>
    </cs:fontRef>
    <cs:defRPr sz="9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75000"/>
            <a:lumOff val="2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  <a:lumOff val="10000"/>
              </a:schemeClr>
            </a:gs>
            <a:gs pos="0">
              <a:schemeClr val="lt1">
                <a:lumMod val="75000"/>
                <a:alpha val="36000"/>
                <a:lumOff val="10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dk1"/>
    </cs:fontRef>
    <cs:spPr>
      <a:ln w="9525" cap="flat">
        <a:solidFill>
          <a:schemeClr val="bg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/>
  </cs:title>
  <cs:trendline>
    <cs:lnRef idx="0"/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defRPr sz="9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FA0D02-1BB4-4BD2-AA03-9BE5083F4219}" type="doc">
      <dgm:prSet loTypeId="urn:microsoft.com/office/officeart/2005/8/layout/cycle6" loCatId="cycle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sk-SK"/>
        </a:p>
      </dgm:t>
    </dgm:pt>
    <dgm:pt modelId="{A90596DD-1CD3-4B53-9AD1-94A82288D89C}">
      <dgm:prSet phldrT="[Text]" custT="1"/>
      <dgm:spPr/>
      <dgm:t>
        <a:bodyPr/>
        <a:lstStyle/>
        <a:p>
          <a:r>
            <a:rPr lang="sk-SK" sz="1600" b="1" i="0" dirty="0">
              <a:solidFill>
                <a:srgbClr val="0070C0"/>
              </a:solidFill>
            </a:rPr>
            <a:t>PSYCHOLÓG</a:t>
          </a:r>
          <a:r>
            <a:rPr lang="sk-SK" sz="1600" b="1" dirty="0">
              <a:solidFill>
                <a:srgbClr val="0070C0"/>
              </a:solidFill>
            </a:rPr>
            <a:t>   </a:t>
          </a:r>
        </a:p>
        <a:p>
          <a:r>
            <a:rPr lang="sk-SK" sz="1600" b="1" dirty="0">
              <a:solidFill>
                <a:srgbClr val="0070C0"/>
              </a:solidFill>
            </a:rPr>
            <a:t>r. 2022 (5,7), </a:t>
          </a:r>
        </a:p>
        <a:p>
          <a:r>
            <a:rPr lang="sk-SK" sz="1600" b="1" dirty="0">
              <a:solidFill>
                <a:srgbClr val="0070C0"/>
              </a:solidFill>
            </a:rPr>
            <a:t>r. 2023 (18,4</a:t>
          </a:r>
          <a:r>
            <a:rPr lang="sk-SK" sz="1400" b="1" dirty="0">
              <a:solidFill>
                <a:srgbClr val="0070C0"/>
              </a:solidFill>
            </a:rPr>
            <a:t>)</a:t>
          </a:r>
        </a:p>
      </dgm:t>
    </dgm:pt>
    <dgm:pt modelId="{30A36BAE-33FB-4F1E-87A4-C1F57C9ADAAE}" type="parTrans" cxnId="{DBE26D10-DD41-46AB-B593-6113E84EC4FB}">
      <dgm:prSet/>
      <dgm:spPr/>
      <dgm:t>
        <a:bodyPr/>
        <a:lstStyle/>
        <a:p>
          <a:endParaRPr lang="sk-SK" sz="800"/>
        </a:p>
      </dgm:t>
    </dgm:pt>
    <dgm:pt modelId="{CEFCFCCE-06EB-4925-9640-B3EBC7EE08BE}" type="sibTrans" cxnId="{DBE26D10-DD41-46AB-B593-6113E84EC4FB}">
      <dgm:prSet/>
      <dgm:spPr/>
      <dgm:t>
        <a:bodyPr/>
        <a:lstStyle/>
        <a:p>
          <a:endParaRPr lang="sk-SK" sz="800"/>
        </a:p>
      </dgm:t>
    </dgm:pt>
    <dgm:pt modelId="{29AD3A3E-8F2C-413F-91E4-0530AAE7284C}">
      <dgm:prSet phldrT="[Text]" custT="1"/>
      <dgm:spPr/>
      <dgm:t>
        <a:bodyPr/>
        <a:lstStyle/>
        <a:p>
          <a:r>
            <a:rPr lang="sk-SK" sz="1600" b="1" dirty="0">
              <a:solidFill>
                <a:srgbClr val="0070C0"/>
              </a:solidFill>
            </a:rPr>
            <a:t>PRÁVNIK </a:t>
          </a:r>
        </a:p>
        <a:p>
          <a:r>
            <a:rPr lang="sk-SK" sz="1600" b="1" dirty="0">
              <a:solidFill>
                <a:srgbClr val="0070C0"/>
              </a:solidFill>
            </a:rPr>
            <a:t>r. 2022 (4,3 ), </a:t>
          </a:r>
        </a:p>
        <a:p>
          <a:r>
            <a:rPr lang="sk-SK" sz="1600" b="1" dirty="0">
              <a:solidFill>
                <a:srgbClr val="0070C0"/>
              </a:solidFill>
            </a:rPr>
            <a:t>r. 2023 (9,0 )</a:t>
          </a:r>
        </a:p>
      </dgm:t>
    </dgm:pt>
    <dgm:pt modelId="{C3B8D0F0-0778-4D37-A391-5FB6BCF5AB41}" type="parTrans" cxnId="{F3C403CE-E53D-4AF7-8FB3-18837934FF9E}">
      <dgm:prSet/>
      <dgm:spPr/>
      <dgm:t>
        <a:bodyPr/>
        <a:lstStyle/>
        <a:p>
          <a:endParaRPr lang="sk-SK" sz="800"/>
        </a:p>
      </dgm:t>
    </dgm:pt>
    <dgm:pt modelId="{1E5463BD-7FBB-4B9F-BFE9-9D9BCDCF0D08}" type="sibTrans" cxnId="{F3C403CE-E53D-4AF7-8FB3-18837934FF9E}">
      <dgm:prSet/>
      <dgm:spPr/>
      <dgm:t>
        <a:bodyPr/>
        <a:lstStyle/>
        <a:p>
          <a:endParaRPr lang="sk-SK" sz="800"/>
        </a:p>
      </dgm:t>
    </dgm:pt>
    <dgm:pt modelId="{06FB930E-32FE-4A05-8E15-A0138C984850}">
      <dgm:prSet phldrT="[Text]" custT="1"/>
      <dgm:spPr/>
      <dgm:t>
        <a:bodyPr/>
        <a:lstStyle/>
        <a:p>
          <a:r>
            <a:rPr lang="sk-SK" sz="1600" b="1" dirty="0">
              <a:solidFill>
                <a:srgbClr val="0070C0"/>
              </a:solidFill>
            </a:rPr>
            <a:t>SOCIÁLNY PRACOVNÍK  </a:t>
          </a:r>
        </a:p>
        <a:p>
          <a:r>
            <a:rPr lang="sk-SK" sz="1600" b="1" dirty="0">
              <a:solidFill>
                <a:srgbClr val="0070C0"/>
              </a:solidFill>
            </a:rPr>
            <a:t>r. 2022 (3,4 ), </a:t>
          </a:r>
        </a:p>
        <a:p>
          <a:r>
            <a:rPr lang="sk-SK" sz="1600" b="1" dirty="0">
              <a:solidFill>
                <a:srgbClr val="0070C0"/>
              </a:solidFill>
            </a:rPr>
            <a:t>r. 2023 (8,7 )</a:t>
          </a:r>
        </a:p>
      </dgm:t>
    </dgm:pt>
    <dgm:pt modelId="{75D61EFC-E6ED-452F-A3EB-100E89AE2E13}" type="parTrans" cxnId="{8BF26BA6-4E79-4029-A896-4B9964A791F0}">
      <dgm:prSet/>
      <dgm:spPr/>
      <dgm:t>
        <a:bodyPr/>
        <a:lstStyle/>
        <a:p>
          <a:endParaRPr lang="cs-CZ"/>
        </a:p>
      </dgm:t>
    </dgm:pt>
    <dgm:pt modelId="{95A17E40-6531-497E-9809-0C68B5DCCB53}" type="sibTrans" cxnId="{8BF26BA6-4E79-4029-A896-4B9964A791F0}">
      <dgm:prSet/>
      <dgm:spPr/>
      <dgm:t>
        <a:bodyPr/>
        <a:lstStyle/>
        <a:p>
          <a:endParaRPr lang="cs-CZ"/>
        </a:p>
      </dgm:t>
    </dgm:pt>
    <dgm:pt modelId="{F789B8E9-E804-4767-B354-0DB3DBF6105E}">
      <dgm:prSet phldrT="[Text]" custT="1"/>
      <dgm:spPr/>
      <dgm:t>
        <a:bodyPr/>
        <a:lstStyle/>
        <a:p>
          <a:r>
            <a:rPr lang="sk-SK" sz="1600" b="1" dirty="0">
              <a:solidFill>
                <a:srgbClr val="0070C0"/>
              </a:solidFill>
            </a:rPr>
            <a:t>PEDAGÓG  </a:t>
          </a:r>
        </a:p>
        <a:p>
          <a:r>
            <a:rPr lang="sk-SK" sz="1600" b="1" dirty="0">
              <a:solidFill>
                <a:srgbClr val="0070C0"/>
              </a:solidFill>
            </a:rPr>
            <a:t>r. 2022 (0,5 ), </a:t>
          </a:r>
        </a:p>
        <a:p>
          <a:r>
            <a:rPr lang="sk-SK" sz="1600" b="1" dirty="0">
              <a:solidFill>
                <a:srgbClr val="0070C0"/>
              </a:solidFill>
            </a:rPr>
            <a:t>r. 2023 (2,3 )</a:t>
          </a:r>
        </a:p>
      </dgm:t>
    </dgm:pt>
    <dgm:pt modelId="{BE0A234F-80C9-4F02-8F1D-EFECAE1D3E20}" type="parTrans" cxnId="{52D0AB0C-47FF-4977-AFE8-9A33D973ADA5}">
      <dgm:prSet/>
      <dgm:spPr/>
      <dgm:t>
        <a:bodyPr/>
        <a:lstStyle/>
        <a:p>
          <a:endParaRPr lang="cs-CZ"/>
        </a:p>
      </dgm:t>
    </dgm:pt>
    <dgm:pt modelId="{A184215D-8C4E-40C9-A12C-A73F04E933A3}" type="sibTrans" cxnId="{52D0AB0C-47FF-4977-AFE8-9A33D973ADA5}">
      <dgm:prSet/>
      <dgm:spPr/>
      <dgm:t>
        <a:bodyPr/>
        <a:lstStyle/>
        <a:p>
          <a:endParaRPr lang="cs-CZ"/>
        </a:p>
      </dgm:t>
    </dgm:pt>
    <dgm:pt modelId="{90F2CCBA-5A26-4AE3-8C81-9D99FEF52846}">
      <dgm:prSet phldrT="[Text]" custT="1"/>
      <dgm:spPr/>
      <dgm:t>
        <a:bodyPr/>
        <a:lstStyle/>
        <a:p>
          <a:r>
            <a:rPr lang="sk-SK" sz="1600" b="1" dirty="0">
              <a:solidFill>
                <a:srgbClr val="0070C0"/>
              </a:solidFill>
            </a:rPr>
            <a:t>ASISTENTKA </a:t>
          </a:r>
        </a:p>
        <a:p>
          <a:r>
            <a:rPr lang="sk-SK" sz="1600" b="1" dirty="0">
              <a:solidFill>
                <a:srgbClr val="0070C0"/>
              </a:solidFill>
            </a:rPr>
            <a:t>r. 2022 (7,2 ), </a:t>
          </a:r>
        </a:p>
        <a:p>
          <a:r>
            <a:rPr lang="sk-SK" sz="1600" b="1" dirty="0">
              <a:solidFill>
                <a:srgbClr val="0070C0"/>
              </a:solidFill>
            </a:rPr>
            <a:t>r. 2023 (41,5 )</a:t>
          </a:r>
        </a:p>
      </dgm:t>
    </dgm:pt>
    <dgm:pt modelId="{F83AC130-18C7-4C07-9DA0-55450237398E}" type="parTrans" cxnId="{ABBC22D5-289C-4286-A975-681D054B5AB2}">
      <dgm:prSet/>
      <dgm:spPr/>
      <dgm:t>
        <a:bodyPr/>
        <a:lstStyle/>
        <a:p>
          <a:endParaRPr lang="cs-CZ"/>
        </a:p>
      </dgm:t>
    </dgm:pt>
    <dgm:pt modelId="{E0E94416-583D-4CB5-B0FC-06FAB7C7D4D1}" type="sibTrans" cxnId="{ABBC22D5-289C-4286-A975-681D054B5AB2}">
      <dgm:prSet/>
      <dgm:spPr/>
      <dgm:t>
        <a:bodyPr/>
        <a:lstStyle/>
        <a:p>
          <a:endParaRPr lang="cs-CZ"/>
        </a:p>
      </dgm:t>
    </dgm:pt>
    <dgm:pt modelId="{C0634480-8250-4D39-9786-9BBC7C935F4F}" type="pres">
      <dgm:prSet presAssocID="{09FA0D02-1BB4-4BD2-AA03-9BE5083F4219}" presName="cycle" presStyleCnt="0">
        <dgm:presLayoutVars>
          <dgm:dir/>
          <dgm:resizeHandles val="exact"/>
        </dgm:presLayoutVars>
      </dgm:prSet>
      <dgm:spPr/>
    </dgm:pt>
    <dgm:pt modelId="{365668E1-FD06-4E76-AE42-AF9A4633C667}" type="pres">
      <dgm:prSet presAssocID="{A90596DD-1CD3-4B53-9AD1-94A82288D89C}" presName="node" presStyleLbl="node1" presStyleIdx="0" presStyleCnt="5" custScaleX="162503" custScaleY="117527" custRadScaleRad="100150" custRadScaleInc="8589">
        <dgm:presLayoutVars>
          <dgm:bulletEnabled val="1"/>
        </dgm:presLayoutVars>
      </dgm:prSet>
      <dgm:spPr/>
    </dgm:pt>
    <dgm:pt modelId="{06761740-02AF-428A-A389-795B44F2F4FE}" type="pres">
      <dgm:prSet presAssocID="{A90596DD-1CD3-4B53-9AD1-94A82288D89C}" presName="spNode" presStyleCnt="0"/>
      <dgm:spPr/>
    </dgm:pt>
    <dgm:pt modelId="{DD18E2C5-EAEB-4C89-8C89-71FC2A3FF85F}" type="pres">
      <dgm:prSet presAssocID="{CEFCFCCE-06EB-4925-9640-B3EBC7EE08BE}" presName="sibTrans" presStyleLbl="sibTrans1D1" presStyleIdx="0" presStyleCnt="5"/>
      <dgm:spPr/>
    </dgm:pt>
    <dgm:pt modelId="{B703EDED-01A3-4EB0-9FB5-09AB7443ECAF}" type="pres">
      <dgm:prSet presAssocID="{06FB930E-32FE-4A05-8E15-A0138C984850}" presName="node" presStyleLbl="node1" presStyleIdx="1" presStyleCnt="5" custScaleX="136227" custScaleY="113875">
        <dgm:presLayoutVars>
          <dgm:bulletEnabled val="1"/>
        </dgm:presLayoutVars>
      </dgm:prSet>
      <dgm:spPr/>
    </dgm:pt>
    <dgm:pt modelId="{44FFDF88-B487-41A6-B132-A6190D81DFF7}" type="pres">
      <dgm:prSet presAssocID="{06FB930E-32FE-4A05-8E15-A0138C984850}" presName="spNode" presStyleCnt="0"/>
      <dgm:spPr/>
    </dgm:pt>
    <dgm:pt modelId="{98DDD0DF-5113-422D-8E79-780BA61B8724}" type="pres">
      <dgm:prSet presAssocID="{95A17E40-6531-497E-9809-0C68B5DCCB53}" presName="sibTrans" presStyleLbl="sibTrans1D1" presStyleIdx="1" presStyleCnt="5"/>
      <dgm:spPr/>
    </dgm:pt>
    <dgm:pt modelId="{4305C426-AEF4-4B2B-AA2D-16A5E1E2CE5C}" type="pres">
      <dgm:prSet presAssocID="{29AD3A3E-8F2C-413F-91E4-0530AAE7284C}" presName="node" presStyleLbl="node1" presStyleIdx="2" presStyleCnt="5" custScaleX="127819" custScaleY="102059" custRadScaleRad="100000" custRadScaleInc="0">
        <dgm:presLayoutVars>
          <dgm:bulletEnabled val="1"/>
        </dgm:presLayoutVars>
      </dgm:prSet>
      <dgm:spPr/>
    </dgm:pt>
    <dgm:pt modelId="{B9DE51FC-330F-4A3A-8A83-1480D2670437}" type="pres">
      <dgm:prSet presAssocID="{29AD3A3E-8F2C-413F-91E4-0530AAE7284C}" presName="spNode" presStyleCnt="0"/>
      <dgm:spPr/>
    </dgm:pt>
    <dgm:pt modelId="{C34C4B56-D681-435D-9C1A-CF63159E4B78}" type="pres">
      <dgm:prSet presAssocID="{1E5463BD-7FBB-4B9F-BFE9-9D9BCDCF0D08}" presName="sibTrans" presStyleLbl="sibTrans1D1" presStyleIdx="2" presStyleCnt="5"/>
      <dgm:spPr/>
    </dgm:pt>
    <dgm:pt modelId="{2CF76D62-01C1-4AAE-BE57-AA8AFB0E5FA6}" type="pres">
      <dgm:prSet presAssocID="{F789B8E9-E804-4767-B354-0DB3DBF6105E}" presName="node" presStyleLbl="node1" presStyleIdx="3" presStyleCnt="5" custScaleX="131605" custScaleY="98636">
        <dgm:presLayoutVars>
          <dgm:bulletEnabled val="1"/>
        </dgm:presLayoutVars>
      </dgm:prSet>
      <dgm:spPr/>
    </dgm:pt>
    <dgm:pt modelId="{8FF5D547-FC7A-4D95-BEF0-4B57ECE7F67F}" type="pres">
      <dgm:prSet presAssocID="{F789B8E9-E804-4767-B354-0DB3DBF6105E}" presName="spNode" presStyleCnt="0"/>
      <dgm:spPr/>
    </dgm:pt>
    <dgm:pt modelId="{6C7CE1B6-0FE9-406D-A4E8-D5F4D3F29EE4}" type="pres">
      <dgm:prSet presAssocID="{A184215D-8C4E-40C9-A12C-A73F04E933A3}" presName="sibTrans" presStyleLbl="sibTrans1D1" presStyleIdx="3" presStyleCnt="5"/>
      <dgm:spPr/>
    </dgm:pt>
    <dgm:pt modelId="{4E8AF641-0EDE-4DD1-BB5C-AED6694B6FDE}" type="pres">
      <dgm:prSet presAssocID="{90F2CCBA-5A26-4AE3-8C81-9D99FEF52846}" presName="node" presStyleLbl="node1" presStyleIdx="4" presStyleCnt="5" custScaleX="138560" custScaleY="116456">
        <dgm:presLayoutVars>
          <dgm:bulletEnabled val="1"/>
        </dgm:presLayoutVars>
      </dgm:prSet>
      <dgm:spPr/>
    </dgm:pt>
    <dgm:pt modelId="{BA30548E-2F47-4A16-B6EB-2E7533655895}" type="pres">
      <dgm:prSet presAssocID="{90F2CCBA-5A26-4AE3-8C81-9D99FEF52846}" presName="spNode" presStyleCnt="0"/>
      <dgm:spPr/>
    </dgm:pt>
    <dgm:pt modelId="{0171034C-D052-4F4F-ACCB-0497C0187BD4}" type="pres">
      <dgm:prSet presAssocID="{E0E94416-583D-4CB5-B0FC-06FAB7C7D4D1}" presName="sibTrans" presStyleLbl="sibTrans1D1" presStyleIdx="4" presStyleCnt="5"/>
      <dgm:spPr/>
    </dgm:pt>
  </dgm:ptLst>
  <dgm:cxnLst>
    <dgm:cxn modelId="{52D0AB0C-47FF-4977-AFE8-9A33D973ADA5}" srcId="{09FA0D02-1BB4-4BD2-AA03-9BE5083F4219}" destId="{F789B8E9-E804-4767-B354-0DB3DBF6105E}" srcOrd="3" destOrd="0" parTransId="{BE0A234F-80C9-4F02-8F1D-EFECAE1D3E20}" sibTransId="{A184215D-8C4E-40C9-A12C-A73F04E933A3}"/>
    <dgm:cxn modelId="{DBE26D10-DD41-46AB-B593-6113E84EC4FB}" srcId="{09FA0D02-1BB4-4BD2-AA03-9BE5083F4219}" destId="{A90596DD-1CD3-4B53-9AD1-94A82288D89C}" srcOrd="0" destOrd="0" parTransId="{30A36BAE-33FB-4F1E-87A4-C1F57C9ADAAE}" sibTransId="{CEFCFCCE-06EB-4925-9640-B3EBC7EE08BE}"/>
    <dgm:cxn modelId="{8F578812-579C-4431-88EE-C6F27B8B96D7}" type="presOf" srcId="{F789B8E9-E804-4767-B354-0DB3DBF6105E}" destId="{2CF76D62-01C1-4AAE-BE57-AA8AFB0E5FA6}" srcOrd="0" destOrd="0" presId="urn:microsoft.com/office/officeart/2005/8/layout/cycle6"/>
    <dgm:cxn modelId="{F528B817-E3FD-4BA7-8264-20312B8BD0C2}" type="presOf" srcId="{A90596DD-1CD3-4B53-9AD1-94A82288D89C}" destId="{365668E1-FD06-4E76-AE42-AF9A4633C667}" srcOrd="0" destOrd="0" presId="urn:microsoft.com/office/officeart/2005/8/layout/cycle6"/>
    <dgm:cxn modelId="{7152352D-A27B-4CD4-BA7D-035298CAAC08}" type="presOf" srcId="{29AD3A3E-8F2C-413F-91E4-0530AAE7284C}" destId="{4305C426-AEF4-4B2B-AA2D-16A5E1E2CE5C}" srcOrd="0" destOrd="0" presId="urn:microsoft.com/office/officeart/2005/8/layout/cycle6"/>
    <dgm:cxn modelId="{E343DC3B-176A-42EC-BA9C-728EB605D7D7}" type="presOf" srcId="{90F2CCBA-5A26-4AE3-8C81-9D99FEF52846}" destId="{4E8AF641-0EDE-4DD1-BB5C-AED6694B6FDE}" srcOrd="0" destOrd="0" presId="urn:microsoft.com/office/officeart/2005/8/layout/cycle6"/>
    <dgm:cxn modelId="{0650AC6D-A20A-49DA-ADFB-5EB0020F3368}" type="presOf" srcId="{CEFCFCCE-06EB-4925-9640-B3EBC7EE08BE}" destId="{DD18E2C5-EAEB-4C89-8C89-71FC2A3FF85F}" srcOrd="0" destOrd="0" presId="urn:microsoft.com/office/officeart/2005/8/layout/cycle6"/>
    <dgm:cxn modelId="{AA6DF552-E91B-4B17-8DB2-BEFD99067268}" type="presOf" srcId="{09FA0D02-1BB4-4BD2-AA03-9BE5083F4219}" destId="{C0634480-8250-4D39-9786-9BBC7C935F4F}" srcOrd="0" destOrd="0" presId="urn:microsoft.com/office/officeart/2005/8/layout/cycle6"/>
    <dgm:cxn modelId="{93B7E853-80A6-4A06-ACA6-D4FC65C6541E}" type="presOf" srcId="{95A17E40-6531-497E-9809-0C68B5DCCB53}" destId="{98DDD0DF-5113-422D-8E79-780BA61B8724}" srcOrd="0" destOrd="0" presId="urn:microsoft.com/office/officeart/2005/8/layout/cycle6"/>
    <dgm:cxn modelId="{44B588A3-29CC-4D08-8B10-1423EDD599D2}" type="presOf" srcId="{A184215D-8C4E-40C9-A12C-A73F04E933A3}" destId="{6C7CE1B6-0FE9-406D-A4E8-D5F4D3F29EE4}" srcOrd="0" destOrd="0" presId="urn:microsoft.com/office/officeart/2005/8/layout/cycle6"/>
    <dgm:cxn modelId="{8BF26BA6-4E79-4029-A896-4B9964A791F0}" srcId="{09FA0D02-1BB4-4BD2-AA03-9BE5083F4219}" destId="{06FB930E-32FE-4A05-8E15-A0138C984850}" srcOrd="1" destOrd="0" parTransId="{75D61EFC-E6ED-452F-A3EB-100E89AE2E13}" sibTransId="{95A17E40-6531-497E-9809-0C68B5DCCB53}"/>
    <dgm:cxn modelId="{2CD79AA8-1CE1-4CF8-818B-4C0BC1558CB0}" type="presOf" srcId="{1E5463BD-7FBB-4B9F-BFE9-9D9BCDCF0D08}" destId="{C34C4B56-D681-435D-9C1A-CF63159E4B78}" srcOrd="0" destOrd="0" presId="urn:microsoft.com/office/officeart/2005/8/layout/cycle6"/>
    <dgm:cxn modelId="{688EA2A8-B65C-4D82-A365-04C46EC9CCCF}" type="presOf" srcId="{06FB930E-32FE-4A05-8E15-A0138C984850}" destId="{B703EDED-01A3-4EB0-9FB5-09AB7443ECAF}" srcOrd="0" destOrd="0" presId="urn:microsoft.com/office/officeart/2005/8/layout/cycle6"/>
    <dgm:cxn modelId="{F3C403CE-E53D-4AF7-8FB3-18837934FF9E}" srcId="{09FA0D02-1BB4-4BD2-AA03-9BE5083F4219}" destId="{29AD3A3E-8F2C-413F-91E4-0530AAE7284C}" srcOrd="2" destOrd="0" parTransId="{C3B8D0F0-0778-4D37-A391-5FB6BCF5AB41}" sibTransId="{1E5463BD-7FBB-4B9F-BFE9-9D9BCDCF0D08}"/>
    <dgm:cxn modelId="{ABBC22D5-289C-4286-A975-681D054B5AB2}" srcId="{09FA0D02-1BB4-4BD2-AA03-9BE5083F4219}" destId="{90F2CCBA-5A26-4AE3-8C81-9D99FEF52846}" srcOrd="4" destOrd="0" parTransId="{F83AC130-18C7-4C07-9DA0-55450237398E}" sibTransId="{E0E94416-583D-4CB5-B0FC-06FAB7C7D4D1}"/>
    <dgm:cxn modelId="{9E1A3DF8-0728-4510-9EB9-762B204D4D6A}" type="presOf" srcId="{E0E94416-583D-4CB5-B0FC-06FAB7C7D4D1}" destId="{0171034C-D052-4F4F-ACCB-0497C0187BD4}" srcOrd="0" destOrd="0" presId="urn:microsoft.com/office/officeart/2005/8/layout/cycle6"/>
    <dgm:cxn modelId="{E81047BA-36D1-434B-B82B-8557217DBC61}" type="presParOf" srcId="{C0634480-8250-4D39-9786-9BBC7C935F4F}" destId="{365668E1-FD06-4E76-AE42-AF9A4633C667}" srcOrd="0" destOrd="0" presId="urn:microsoft.com/office/officeart/2005/8/layout/cycle6"/>
    <dgm:cxn modelId="{82156128-955E-4CE9-8DD7-CBC2C69BA857}" type="presParOf" srcId="{C0634480-8250-4D39-9786-9BBC7C935F4F}" destId="{06761740-02AF-428A-A389-795B44F2F4FE}" srcOrd="1" destOrd="0" presId="urn:microsoft.com/office/officeart/2005/8/layout/cycle6"/>
    <dgm:cxn modelId="{C0DFB593-BEEC-4F0A-931A-2C06FEA98E65}" type="presParOf" srcId="{C0634480-8250-4D39-9786-9BBC7C935F4F}" destId="{DD18E2C5-EAEB-4C89-8C89-71FC2A3FF85F}" srcOrd="2" destOrd="0" presId="urn:microsoft.com/office/officeart/2005/8/layout/cycle6"/>
    <dgm:cxn modelId="{BD9B29DD-1F86-4603-AA17-B3D2DBC765B0}" type="presParOf" srcId="{C0634480-8250-4D39-9786-9BBC7C935F4F}" destId="{B703EDED-01A3-4EB0-9FB5-09AB7443ECAF}" srcOrd="3" destOrd="0" presId="urn:microsoft.com/office/officeart/2005/8/layout/cycle6"/>
    <dgm:cxn modelId="{DD146E81-500B-4C74-9768-3A56CC86C678}" type="presParOf" srcId="{C0634480-8250-4D39-9786-9BBC7C935F4F}" destId="{44FFDF88-B487-41A6-B132-A6190D81DFF7}" srcOrd="4" destOrd="0" presId="urn:microsoft.com/office/officeart/2005/8/layout/cycle6"/>
    <dgm:cxn modelId="{FFBDDFBF-2200-444A-9C86-442673E46C81}" type="presParOf" srcId="{C0634480-8250-4D39-9786-9BBC7C935F4F}" destId="{98DDD0DF-5113-422D-8E79-780BA61B8724}" srcOrd="5" destOrd="0" presId="urn:microsoft.com/office/officeart/2005/8/layout/cycle6"/>
    <dgm:cxn modelId="{3234AECE-0926-4B7F-AF63-58E229B95F3F}" type="presParOf" srcId="{C0634480-8250-4D39-9786-9BBC7C935F4F}" destId="{4305C426-AEF4-4B2B-AA2D-16A5E1E2CE5C}" srcOrd="6" destOrd="0" presId="urn:microsoft.com/office/officeart/2005/8/layout/cycle6"/>
    <dgm:cxn modelId="{CB351A1C-A63A-47D2-AB7A-D2D862BD883E}" type="presParOf" srcId="{C0634480-8250-4D39-9786-9BBC7C935F4F}" destId="{B9DE51FC-330F-4A3A-8A83-1480D2670437}" srcOrd="7" destOrd="0" presId="urn:microsoft.com/office/officeart/2005/8/layout/cycle6"/>
    <dgm:cxn modelId="{6922F0BB-3CD9-4D0E-A57F-20108BB3DDF8}" type="presParOf" srcId="{C0634480-8250-4D39-9786-9BBC7C935F4F}" destId="{C34C4B56-D681-435D-9C1A-CF63159E4B78}" srcOrd="8" destOrd="0" presId="urn:microsoft.com/office/officeart/2005/8/layout/cycle6"/>
    <dgm:cxn modelId="{4C6B35ED-7F74-4C81-8EB6-62A6BF01B21F}" type="presParOf" srcId="{C0634480-8250-4D39-9786-9BBC7C935F4F}" destId="{2CF76D62-01C1-4AAE-BE57-AA8AFB0E5FA6}" srcOrd="9" destOrd="0" presId="urn:microsoft.com/office/officeart/2005/8/layout/cycle6"/>
    <dgm:cxn modelId="{B12B5F93-44CD-4BD1-8EFD-21FEEC6213E0}" type="presParOf" srcId="{C0634480-8250-4D39-9786-9BBC7C935F4F}" destId="{8FF5D547-FC7A-4D95-BEF0-4B57ECE7F67F}" srcOrd="10" destOrd="0" presId="urn:microsoft.com/office/officeart/2005/8/layout/cycle6"/>
    <dgm:cxn modelId="{7432D723-0633-4C47-B2CD-7A991CEDA35D}" type="presParOf" srcId="{C0634480-8250-4D39-9786-9BBC7C935F4F}" destId="{6C7CE1B6-0FE9-406D-A4E8-D5F4D3F29EE4}" srcOrd="11" destOrd="0" presId="urn:microsoft.com/office/officeart/2005/8/layout/cycle6"/>
    <dgm:cxn modelId="{87880423-135B-4AD2-8BDE-8F24E3F9A6BA}" type="presParOf" srcId="{C0634480-8250-4D39-9786-9BBC7C935F4F}" destId="{4E8AF641-0EDE-4DD1-BB5C-AED6694B6FDE}" srcOrd="12" destOrd="0" presId="urn:microsoft.com/office/officeart/2005/8/layout/cycle6"/>
    <dgm:cxn modelId="{59197C79-3AD6-4E42-880F-55B43D7E811B}" type="presParOf" srcId="{C0634480-8250-4D39-9786-9BBC7C935F4F}" destId="{BA30548E-2F47-4A16-B6EB-2E7533655895}" srcOrd="13" destOrd="0" presId="urn:microsoft.com/office/officeart/2005/8/layout/cycle6"/>
    <dgm:cxn modelId="{1E87A01F-9DC0-4FF8-BD88-05615723E950}" type="presParOf" srcId="{C0634480-8250-4D39-9786-9BBC7C935F4F}" destId="{0171034C-D052-4F4F-ACCB-0497C0187BD4}" srcOrd="14" destOrd="0" presId="urn:microsoft.com/office/officeart/2005/8/layout/cycle6"/>
  </dgm:cxnLst>
  <dgm:bg>
    <a:noFill/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5668E1-FD06-4E76-AE42-AF9A4633C667}">
      <dsp:nvSpPr>
        <dsp:cNvPr id="0" name=""/>
        <dsp:cNvSpPr/>
      </dsp:nvSpPr>
      <dsp:spPr>
        <a:xfrm>
          <a:off x="2228072" y="-36749"/>
          <a:ext cx="2267412" cy="106590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600" b="1" i="0" kern="1200" dirty="0">
              <a:solidFill>
                <a:srgbClr val="0070C0"/>
              </a:solidFill>
            </a:rPr>
            <a:t>PSYCHOLÓG</a:t>
          </a:r>
          <a:r>
            <a:rPr lang="sk-SK" sz="1600" b="1" kern="1200" dirty="0">
              <a:solidFill>
                <a:srgbClr val="0070C0"/>
              </a:solidFill>
            </a:rPr>
            <a:t>  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600" b="1" kern="1200" dirty="0">
              <a:solidFill>
                <a:srgbClr val="0070C0"/>
              </a:solidFill>
            </a:rPr>
            <a:t>r. 2022 (5,7),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600" b="1" kern="1200" dirty="0">
              <a:solidFill>
                <a:srgbClr val="0070C0"/>
              </a:solidFill>
            </a:rPr>
            <a:t>r. 2023 (18,4</a:t>
          </a:r>
          <a:r>
            <a:rPr lang="sk-SK" sz="1400" b="1" kern="1200" dirty="0">
              <a:solidFill>
                <a:srgbClr val="0070C0"/>
              </a:solidFill>
            </a:rPr>
            <a:t>)</a:t>
          </a:r>
        </a:p>
      </dsp:txBody>
      <dsp:txXfrm>
        <a:off x="2280105" y="15284"/>
        <a:ext cx="2163346" cy="961842"/>
      </dsp:txXfrm>
    </dsp:sp>
    <dsp:sp modelId="{DD18E2C5-EAEB-4C89-8C89-71FC2A3FF85F}">
      <dsp:nvSpPr>
        <dsp:cNvPr id="0" name=""/>
        <dsp:cNvSpPr/>
      </dsp:nvSpPr>
      <dsp:spPr>
        <a:xfrm>
          <a:off x="1481016" y="491714"/>
          <a:ext cx="3624353" cy="3624353"/>
        </a:xfrm>
        <a:custGeom>
          <a:avLst/>
          <a:gdLst/>
          <a:ahLst/>
          <a:cxnLst/>
          <a:rect l="0" t="0" r="0" b="0"/>
          <a:pathLst>
            <a:path>
              <a:moveTo>
                <a:pt x="3017341" y="458824"/>
              </a:moveTo>
              <a:arcTo wR="1812176" hR="1812176" stAng="18701110" swAng="715802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03EDED-01A3-4EB0-9FB5-09AB7443ECAF}">
      <dsp:nvSpPr>
        <dsp:cNvPr id="0" name=""/>
        <dsp:cNvSpPr/>
      </dsp:nvSpPr>
      <dsp:spPr>
        <a:xfrm>
          <a:off x="4069589" y="1231994"/>
          <a:ext cx="1900781" cy="103278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600" b="1" kern="1200" dirty="0">
              <a:solidFill>
                <a:srgbClr val="0070C0"/>
              </a:solidFill>
            </a:rPr>
            <a:t>SOCIÁLNY PRACOVNÍK 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600" b="1" kern="1200" dirty="0">
              <a:solidFill>
                <a:srgbClr val="0070C0"/>
              </a:solidFill>
            </a:rPr>
            <a:t>r. 2022 (3,4 ),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600" b="1" kern="1200" dirty="0">
              <a:solidFill>
                <a:srgbClr val="0070C0"/>
              </a:solidFill>
            </a:rPr>
            <a:t>r. 2023 (8,7 )</a:t>
          </a:r>
        </a:p>
      </dsp:txBody>
      <dsp:txXfrm>
        <a:off x="4120006" y="1282411"/>
        <a:ext cx="1799947" cy="931953"/>
      </dsp:txXfrm>
    </dsp:sp>
    <dsp:sp modelId="{98DDD0DF-5113-422D-8E79-780BA61B8724}">
      <dsp:nvSpPr>
        <dsp:cNvPr id="0" name=""/>
        <dsp:cNvSpPr/>
      </dsp:nvSpPr>
      <dsp:spPr>
        <a:xfrm>
          <a:off x="1484320" y="496204"/>
          <a:ext cx="3624353" cy="3624353"/>
        </a:xfrm>
        <a:custGeom>
          <a:avLst/>
          <a:gdLst/>
          <a:ahLst/>
          <a:cxnLst/>
          <a:rect l="0" t="0" r="0" b="0"/>
          <a:pathLst>
            <a:path>
              <a:moveTo>
                <a:pt x="3624058" y="1779471"/>
              </a:moveTo>
              <a:arcTo wR="1812176" hR="1812176" stAng="21537954" swAng="2058347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05C426-AEF4-4B2B-AA2D-16A5E1E2CE5C}">
      <dsp:nvSpPr>
        <dsp:cNvPr id="0" name=""/>
        <dsp:cNvSpPr/>
      </dsp:nvSpPr>
      <dsp:spPr>
        <a:xfrm>
          <a:off x="3469936" y="3311652"/>
          <a:ext cx="1783464" cy="92562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600" b="1" kern="1200" dirty="0">
              <a:solidFill>
                <a:srgbClr val="0070C0"/>
              </a:solidFill>
            </a:rPr>
            <a:t>PRÁVNIK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600" b="1" kern="1200" dirty="0">
              <a:solidFill>
                <a:srgbClr val="0070C0"/>
              </a:solidFill>
            </a:rPr>
            <a:t>r. 2022 (4,3 ),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600" b="1" kern="1200" dirty="0">
              <a:solidFill>
                <a:srgbClr val="0070C0"/>
              </a:solidFill>
            </a:rPr>
            <a:t>r. 2023 (9,0 )</a:t>
          </a:r>
        </a:p>
      </dsp:txBody>
      <dsp:txXfrm>
        <a:off x="3515121" y="3356837"/>
        <a:ext cx="1693094" cy="835252"/>
      </dsp:txXfrm>
    </dsp:sp>
    <dsp:sp modelId="{C34C4B56-D681-435D-9C1A-CF63159E4B78}">
      <dsp:nvSpPr>
        <dsp:cNvPr id="0" name=""/>
        <dsp:cNvSpPr/>
      </dsp:nvSpPr>
      <dsp:spPr>
        <a:xfrm>
          <a:off x="1484320" y="496204"/>
          <a:ext cx="3624353" cy="3624353"/>
        </a:xfrm>
        <a:custGeom>
          <a:avLst/>
          <a:gdLst/>
          <a:ahLst/>
          <a:cxnLst/>
          <a:rect l="0" t="0" r="0" b="0"/>
          <a:pathLst>
            <a:path>
              <a:moveTo>
                <a:pt x="1982424" y="3616338"/>
              </a:moveTo>
              <a:arcTo wR="1812176" hR="1812176" stAng="5076558" swAng="596580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F76D62-01C1-4AAE-BE57-AA8AFB0E5FA6}">
      <dsp:nvSpPr>
        <dsp:cNvPr id="0" name=""/>
        <dsp:cNvSpPr/>
      </dsp:nvSpPr>
      <dsp:spPr>
        <a:xfrm>
          <a:off x="1313181" y="3327174"/>
          <a:ext cx="1836290" cy="89457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600" b="1" kern="1200" dirty="0">
              <a:solidFill>
                <a:srgbClr val="0070C0"/>
              </a:solidFill>
            </a:rPr>
            <a:t>PEDAGÓG 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600" b="1" kern="1200" dirty="0">
              <a:solidFill>
                <a:srgbClr val="0070C0"/>
              </a:solidFill>
            </a:rPr>
            <a:t>r. 2022 (0,5 ),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600" b="1" kern="1200" dirty="0">
              <a:solidFill>
                <a:srgbClr val="0070C0"/>
              </a:solidFill>
            </a:rPr>
            <a:t>r. 2023 (2,3 )</a:t>
          </a:r>
        </a:p>
      </dsp:txBody>
      <dsp:txXfrm>
        <a:off x="1356851" y="3370844"/>
        <a:ext cx="1748950" cy="807237"/>
      </dsp:txXfrm>
    </dsp:sp>
    <dsp:sp modelId="{6C7CE1B6-0FE9-406D-A4E8-D5F4D3F29EE4}">
      <dsp:nvSpPr>
        <dsp:cNvPr id="0" name=""/>
        <dsp:cNvSpPr/>
      </dsp:nvSpPr>
      <dsp:spPr>
        <a:xfrm>
          <a:off x="1484320" y="496204"/>
          <a:ext cx="3624353" cy="3624353"/>
        </a:xfrm>
        <a:custGeom>
          <a:avLst/>
          <a:gdLst/>
          <a:ahLst/>
          <a:cxnLst/>
          <a:rect l="0" t="0" r="0" b="0"/>
          <a:pathLst>
            <a:path>
              <a:moveTo>
                <a:pt x="307359" y="2821884"/>
              </a:moveTo>
              <a:arcTo wR="1812176" hR="1812176" stAng="8768343" swAng="2071368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8AF641-0EDE-4DD1-BB5C-AED6694B6FDE}">
      <dsp:nvSpPr>
        <dsp:cNvPr id="0" name=""/>
        <dsp:cNvSpPr/>
      </dsp:nvSpPr>
      <dsp:spPr>
        <a:xfrm>
          <a:off x="606347" y="1220290"/>
          <a:ext cx="1933334" cy="105619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600" b="1" kern="1200" dirty="0">
              <a:solidFill>
                <a:srgbClr val="0070C0"/>
              </a:solidFill>
            </a:rPr>
            <a:t>ASISTENTKA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600" b="1" kern="1200" dirty="0">
              <a:solidFill>
                <a:srgbClr val="0070C0"/>
              </a:solidFill>
            </a:rPr>
            <a:t>r. 2022 (7,2 ),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600" b="1" kern="1200" dirty="0">
              <a:solidFill>
                <a:srgbClr val="0070C0"/>
              </a:solidFill>
            </a:rPr>
            <a:t>r. 2023 (41,5 )</a:t>
          </a:r>
        </a:p>
      </dsp:txBody>
      <dsp:txXfrm>
        <a:off x="657906" y="1271849"/>
        <a:ext cx="1830216" cy="953077"/>
      </dsp:txXfrm>
    </dsp:sp>
    <dsp:sp modelId="{0171034C-D052-4F4F-ACCB-0497C0187BD4}">
      <dsp:nvSpPr>
        <dsp:cNvPr id="0" name=""/>
        <dsp:cNvSpPr/>
      </dsp:nvSpPr>
      <dsp:spPr>
        <a:xfrm>
          <a:off x="1486731" y="492987"/>
          <a:ext cx="3624353" cy="3624353"/>
        </a:xfrm>
        <a:custGeom>
          <a:avLst/>
          <a:gdLst/>
          <a:ahLst/>
          <a:cxnLst/>
          <a:rect l="0" t="0" r="0" b="0"/>
          <a:pathLst>
            <a:path>
              <a:moveTo>
                <a:pt x="363828" y="723015"/>
              </a:moveTo>
              <a:arcTo wR="1812176" hR="1812176" stAng="13016595" swAng="999939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1</cdr:y>
    </cdr:to>
    <cdr:sp macro="" textlink="">
      <cdr:nvSpPr>
        <cdr:cNvPr id="2" name="Zástupný objekt pre obsah 3">
          <a:extLst xmlns:a="http://schemas.openxmlformats.org/drawingml/2006/main">
            <a:ext uri="{FF2B5EF4-FFF2-40B4-BE49-F238E27FC236}">
              <a16:creationId xmlns:a16="http://schemas.microsoft.com/office/drawing/2014/main" id="{1F559CBC-5C24-64EE-5676-56268B7C546B}"/>
            </a:ext>
          </a:extLst>
        </cdr:cNvPr>
        <cdr:cNvSpPr>
          <a:spLocks xmlns:a="http://schemas.openxmlformats.org/drawingml/2006/main" noGrp="1"/>
        </cdr:cNvSpPr>
      </cdr:nvSpPr>
      <cdr:spPr>
        <a:xfrm xmlns:a="http://schemas.openxmlformats.org/drawingml/2006/main">
          <a:off x="890588" y="2184400"/>
          <a:ext cx="4528079" cy="4056064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lumMod val="20000"/>
            <a:lumOff val="80000"/>
          </a:schemeClr>
        </a:solidFill>
      </cdr:spPr>
      <cdr:txBody>
        <a:bodyPr xmlns:a="http://schemas.openxmlformats.org/drawingml/2006/main" vert="horz" lIns="91440" tIns="45720" rIns="91440" bIns="45720" rtlCol="0">
          <a:normAutofit fontScale="62500" lnSpcReduction="20000"/>
        </a:bodyPr>
        <a:lstStyle xmlns:a="http://schemas.openxmlformats.org/drawingml/2006/main">
          <a:lvl1pPr marL="228600" indent="-228600" algn="l" defTabSz="914400" rtl="0" eaLnBrk="1" latinLnBrk="0" hangingPunct="1">
            <a:lnSpc>
              <a:spcPct val="90000"/>
            </a:lnSpc>
            <a:spcBef>
              <a:spcPts val="1000"/>
            </a:spcBef>
            <a:buFont typeface="Arial" panose="020B0604020202020204" pitchFamily="34" charset="0"/>
            <a:buChar char="•"/>
            <a:defRPr sz="2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685800" indent="-228600" algn="l" defTabSz="914400" rtl="0" eaLnBrk="1" latinLnBrk="0" hangingPunct="1">
            <a:lnSpc>
              <a:spcPct val="90000"/>
            </a:lnSpc>
            <a:spcBef>
              <a:spcPts val="500"/>
            </a:spcBef>
            <a:buFont typeface="Arial" panose="020B0604020202020204" pitchFamily="34" charset="0"/>
            <a:buChar char="•"/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1143000" indent="-228600" algn="l" defTabSz="914400" rtl="0" eaLnBrk="1" latinLnBrk="0" hangingPunct="1">
            <a:lnSpc>
              <a:spcPct val="90000"/>
            </a:lnSpc>
            <a:spcBef>
              <a:spcPts val="500"/>
            </a:spcBef>
            <a:buFont typeface="Arial" panose="020B0604020202020204" pitchFamily="34" charset="0"/>
            <a:buChar char="•"/>
            <a:defRPr sz="2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600200" indent="-228600" algn="l" defTabSz="914400" rtl="0" eaLnBrk="1" latinLnBrk="0" hangingPunct="1">
            <a:lnSpc>
              <a:spcPct val="90000"/>
            </a:lnSpc>
            <a:spcBef>
              <a:spcPts val="500"/>
            </a:spcBef>
            <a:buFont typeface="Arial" panose="020B0604020202020204" pitchFamily="34" charset="0"/>
            <a:buChar char="•"/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2057400" indent="-228600" algn="l" defTabSz="914400" rtl="0" eaLnBrk="1" latinLnBrk="0" hangingPunct="1">
            <a:lnSpc>
              <a:spcPct val="90000"/>
            </a:lnSpc>
            <a:spcBef>
              <a:spcPts val="500"/>
            </a:spcBef>
            <a:buFont typeface="Arial" panose="020B0604020202020204" pitchFamily="34" charset="0"/>
            <a:buChar char="•"/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514600" indent="-228600" algn="l" defTabSz="914400" rtl="0" eaLnBrk="1" latinLnBrk="0" hangingPunct="1">
            <a:lnSpc>
              <a:spcPct val="90000"/>
            </a:lnSpc>
            <a:spcBef>
              <a:spcPts val="500"/>
            </a:spcBef>
            <a:buFont typeface="Arial" panose="020B0604020202020204" pitchFamily="34" charset="0"/>
            <a:buChar char="•"/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971800" indent="-228600" algn="l" defTabSz="914400" rtl="0" eaLnBrk="1" latinLnBrk="0" hangingPunct="1">
            <a:lnSpc>
              <a:spcPct val="90000"/>
            </a:lnSpc>
            <a:spcBef>
              <a:spcPts val="500"/>
            </a:spcBef>
            <a:buFont typeface="Arial" panose="020B0604020202020204" pitchFamily="34" charset="0"/>
            <a:buChar char="•"/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429000" indent="-228600" algn="l" defTabSz="914400" rtl="0" eaLnBrk="1" latinLnBrk="0" hangingPunct="1">
            <a:lnSpc>
              <a:spcPct val="90000"/>
            </a:lnSpc>
            <a:spcBef>
              <a:spcPts val="500"/>
            </a:spcBef>
            <a:buFont typeface="Arial" panose="020B0604020202020204" pitchFamily="34" charset="0"/>
            <a:buChar char="•"/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886200" indent="-228600" algn="l" defTabSz="914400" rtl="0" eaLnBrk="1" latinLnBrk="0" hangingPunct="1">
            <a:lnSpc>
              <a:spcPct val="90000"/>
            </a:lnSpc>
            <a:spcBef>
              <a:spcPts val="500"/>
            </a:spcBef>
            <a:buFont typeface="Arial" panose="020B0604020202020204" pitchFamily="34" charset="0"/>
            <a:buChar char="•"/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indent="0">
            <a:buNone/>
          </a:pPr>
          <a:r>
            <a:rPr lang="sk-SK" sz="2000" b="1" dirty="0"/>
            <a:t>Rodová štruktúra</a:t>
          </a:r>
          <a:r>
            <a:rPr lang="sk-SK" sz="2000" dirty="0"/>
            <a:t>: muži – 31,4%</a:t>
          </a:r>
        </a:p>
        <a:p xmlns:a="http://schemas.openxmlformats.org/drawingml/2006/main">
          <a:pPr marL="0" indent="0">
            <a:buNone/>
          </a:pPr>
          <a:r>
            <a:rPr lang="sk-SK" sz="2000" dirty="0"/>
            <a:t>                                 ženy – 68,5%</a:t>
          </a:r>
        </a:p>
        <a:p xmlns:a="http://schemas.openxmlformats.org/drawingml/2006/main">
          <a:pPr marL="0" indent="0">
            <a:buNone/>
          </a:pPr>
          <a:r>
            <a:rPr lang="sk-SK" sz="2000" b="1" dirty="0"/>
            <a:t>Veková štruktúra</a:t>
          </a:r>
          <a:r>
            <a:rPr lang="sk-SK" sz="2000" dirty="0"/>
            <a:t>: 25-34r – 17,0%</a:t>
          </a:r>
        </a:p>
        <a:p xmlns:a="http://schemas.openxmlformats.org/drawingml/2006/main">
          <a:pPr marL="0" indent="0">
            <a:buNone/>
          </a:pPr>
          <a:r>
            <a:rPr lang="sk-SK" sz="2000" dirty="0"/>
            <a:t>                                 35-44r – 33,3%</a:t>
          </a:r>
        </a:p>
        <a:p xmlns:a="http://schemas.openxmlformats.org/drawingml/2006/main">
          <a:pPr marL="0" indent="0">
            <a:buNone/>
          </a:pPr>
          <a:r>
            <a:rPr lang="sk-SK" sz="2000" dirty="0"/>
            <a:t>                                 45-54r – 17,8%</a:t>
          </a:r>
        </a:p>
        <a:p xmlns:a="http://schemas.openxmlformats.org/drawingml/2006/main">
          <a:pPr marL="0" indent="0">
            <a:buNone/>
          </a:pPr>
          <a:r>
            <a:rPr lang="sk-SK" sz="2000" dirty="0"/>
            <a:t>                                 55-64r – 12,0%</a:t>
          </a:r>
        </a:p>
        <a:p xmlns:a="http://schemas.openxmlformats.org/drawingml/2006/main">
          <a:pPr marL="0" indent="0">
            <a:buNone/>
          </a:pPr>
          <a:r>
            <a:rPr lang="sk-SK" sz="2000" b="1" dirty="0"/>
            <a:t>Štátna príslušnosť</a:t>
          </a:r>
          <a:r>
            <a:rPr lang="sk-SK" sz="2000" dirty="0"/>
            <a:t>: 100% SK</a:t>
          </a:r>
        </a:p>
        <a:p xmlns:a="http://schemas.openxmlformats.org/drawingml/2006/main">
          <a:pPr marL="0" indent="0">
            <a:buNone/>
          </a:pPr>
          <a:r>
            <a:rPr lang="sk-SK" sz="2000" b="1" dirty="0"/>
            <a:t>Ekonomický status</a:t>
          </a:r>
          <a:r>
            <a:rPr lang="sk-SK" sz="2000" dirty="0"/>
            <a:t>: zamestnanec – 47,1%</a:t>
          </a:r>
        </a:p>
        <a:p xmlns:a="http://schemas.openxmlformats.org/drawingml/2006/main">
          <a:pPr marL="0" indent="0">
            <a:buNone/>
          </a:pPr>
          <a:r>
            <a:rPr lang="sk-SK" sz="2000" dirty="0"/>
            <a:t>                                    iná forma príjmu (MD) – 14,3%</a:t>
          </a:r>
        </a:p>
        <a:p xmlns:a="http://schemas.openxmlformats.org/drawingml/2006/main">
          <a:pPr marL="0" indent="0">
            <a:buNone/>
          </a:pPr>
          <a:r>
            <a:rPr lang="sk-SK" sz="2000" dirty="0"/>
            <a:t>                                    nezamestnaný – 12,5%</a:t>
          </a:r>
        </a:p>
        <a:p xmlns:a="http://schemas.openxmlformats.org/drawingml/2006/main">
          <a:pPr marL="0" indent="0">
            <a:buNone/>
          </a:pPr>
          <a:r>
            <a:rPr lang="sk-SK" sz="2000" dirty="0"/>
            <a:t>                                    SZČO – 12,0%</a:t>
          </a:r>
        </a:p>
        <a:p xmlns:a="http://schemas.openxmlformats.org/drawingml/2006/main">
          <a:pPr marL="0" indent="0">
            <a:buNone/>
          </a:pPr>
          <a:r>
            <a:rPr lang="sk-SK" sz="2000" b="1" dirty="0"/>
            <a:t>Rodinný stav</a:t>
          </a:r>
          <a:r>
            <a:rPr lang="sk-SK" sz="2000" dirty="0"/>
            <a:t>: vydatá/ženatý – 43,1%</a:t>
          </a:r>
        </a:p>
        <a:p xmlns:a="http://schemas.openxmlformats.org/drawingml/2006/main">
          <a:pPr marL="0" indent="0">
            <a:buNone/>
          </a:pPr>
          <a:r>
            <a:rPr lang="sk-SK" sz="2000" dirty="0"/>
            <a:t>                         slobodný – 30,4%</a:t>
          </a:r>
        </a:p>
        <a:p xmlns:a="http://schemas.openxmlformats.org/drawingml/2006/main">
          <a:pPr marL="0" indent="0">
            <a:buNone/>
          </a:pPr>
          <a:r>
            <a:rPr lang="sk-SK" sz="2000" dirty="0"/>
            <a:t>                         rozvedený – 17,6%</a:t>
          </a:r>
        </a:p>
        <a:p xmlns:a="http://schemas.openxmlformats.org/drawingml/2006/main">
          <a:pPr marL="0" indent="0">
            <a:buNone/>
          </a:pPr>
          <a:r>
            <a:rPr lang="sk-SK" sz="2000" b="1" dirty="0"/>
            <a:t>Klienti ZŤP </a:t>
          </a:r>
          <a:r>
            <a:rPr lang="sk-SK" sz="2000" dirty="0"/>
            <a:t>– 6%</a:t>
          </a:r>
        </a:p>
        <a:p xmlns:a="http://schemas.openxmlformats.org/drawingml/2006/main">
          <a:pPr marL="0" indent="0">
            <a:buNone/>
          </a:pPr>
          <a:endParaRPr lang="cs-CZ" sz="2000" dirty="0"/>
        </a:p>
        <a:p xmlns:a="http://schemas.openxmlformats.org/drawingml/2006/main">
          <a:pPr marL="0" indent="0">
            <a:buNone/>
          </a:pPr>
          <a:endParaRPr lang="cs-CZ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9373CA-8DF5-E9B6-AAB5-4565EA93B3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B466016-6E43-0366-688E-D43F34ECFA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319DAF91-6691-8109-2732-5B4F7E800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2BA1B-121D-4BCB-AEFF-3AE0CBC88583}" type="datetimeFigureOut">
              <a:rPr lang="sk-SK" smtClean="0"/>
              <a:t>11. 9. 2023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EFBBEF7D-9169-3837-968F-0C37319DF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39C6017E-05E6-D6C2-8829-4F50ABF65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386B5-ED89-40E4-ACC6-F674BEB02C4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28655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D85998-5FA8-B672-1CCC-61B63EBE4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6B80770E-3FAF-E6D3-8A16-DD09BEE387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98651CBF-7019-FC9F-BE7A-E8B3A6BEB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2BA1B-121D-4BCB-AEFF-3AE0CBC88583}" type="datetimeFigureOut">
              <a:rPr lang="sk-SK" smtClean="0"/>
              <a:t>11. 9. 2023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DF58D53E-211C-7486-C78E-A466751A9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9A126041-1073-7423-E4AF-340C1F45C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386B5-ED89-40E4-ACC6-F674BEB02C4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80106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71812313-A57F-0C7C-136E-0522C5C0C3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55C1685C-B009-7FB8-7547-163AC00438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610DEB8A-5E23-4FD9-DA93-B5B25428A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2BA1B-121D-4BCB-AEFF-3AE0CBC88583}" type="datetimeFigureOut">
              <a:rPr lang="sk-SK" smtClean="0"/>
              <a:t>11. 9. 2023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05A945DB-CC55-E007-F105-1D8AC3FFD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4E90307B-26AF-9A8C-27BE-0CF394FCD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386B5-ED89-40E4-ACC6-F674BEB02C4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88354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165326-48B0-24D8-44DA-3B5C2283C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B4599E9-DBC2-0CC1-41BD-9E3BC5CBA7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D3F35319-DEB0-D139-C01F-E658D0CFB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2BA1B-121D-4BCB-AEFF-3AE0CBC88583}" type="datetimeFigureOut">
              <a:rPr lang="sk-SK" smtClean="0"/>
              <a:t>11. 9. 2023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44E4F8A8-08CF-B22F-2824-C2A4C0A69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E5429AA9-F0A1-74EC-7E4E-86D1ECA2B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386B5-ED89-40E4-ACC6-F674BEB02C4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3541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F05E6C-0731-9A09-02C1-78B7EB3D2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74E1174-E63D-ABC3-5583-7D073283CB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BCCF988C-FCB3-E079-60CE-CAC5CDB7A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2BA1B-121D-4BCB-AEFF-3AE0CBC88583}" type="datetimeFigureOut">
              <a:rPr lang="sk-SK" smtClean="0"/>
              <a:t>11. 9. 2023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D8C5E523-04E6-9DD9-153C-A5DA67CAA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0810D391-F4F3-D1D1-6E5E-956D7958A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386B5-ED89-40E4-ACC6-F674BEB02C4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26674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36C3CF-B2B9-2BD2-B97D-D6A9AD193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7F004F4-C68E-975A-731A-F71263CF74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DA270916-3799-DCDB-590B-E73784EC04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0421B337-E7D2-FA3A-EF65-65D61C1CF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2BA1B-121D-4BCB-AEFF-3AE0CBC88583}" type="datetimeFigureOut">
              <a:rPr lang="sk-SK" smtClean="0"/>
              <a:t>11. 9. 2023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C1443183-ECD8-BEB7-9C5E-7EBF32A06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0888C8F3-29D1-A124-3FB5-8D62B9CAD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386B5-ED89-40E4-ACC6-F674BEB02C4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97751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98EA26-200F-C978-E488-C0D3CB21D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B828393-8F68-69BF-FE03-330BB52663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5E3565A3-CC87-3527-6BEB-1CF737094C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FCD201B8-BA64-117E-0F27-30D7AF184A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36DFCD8E-0D1E-DB85-242C-1795A97176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FC55F061-74FA-6C65-86CD-14E162987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2BA1B-121D-4BCB-AEFF-3AE0CBC88583}" type="datetimeFigureOut">
              <a:rPr lang="sk-SK" smtClean="0"/>
              <a:t>11. 9. 2023</a:t>
            </a:fld>
            <a:endParaRPr lang="sk-SK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1179C0BC-5EEA-AAEF-0D14-41DD95165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C0C35682-1811-0B75-6ACD-BA3B85898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386B5-ED89-40E4-ACC6-F674BEB02C4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05380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D18E3A-F7AB-6B1B-B9DD-A66D36CC5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F98E5D3A-E357-7F7A-40A2-16F7CC510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2BA1B-121D-4BCB-AEFF-3AE0CBC88583}" type="datetimeFigureOut">
              <a:rPr lang="sk-SK" smtClean="0"/>
              <a:t>11. 9. 2023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5759CE52-1A9F-692E-9945-EEF3EAAEA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E095DF89-5930-DE55-852A-EDBDA456A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386B5-ED89-40E4-ACC6-F674BEB02C4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78123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DDE99C1B-C67A-9E64-24C9-5E9B792B0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2BA1B-121D-4BCB-AEFF-3AE0CBC88583}" type="datetimeFigureOut">
              <a:rPr lang="sk-SK" smtClean="0"/>
              <a:t>11. 9. 2023</a:t>
            </a:fld>
            <a:endParaRPr lang="sk-SK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F1AE1D3E-8D46-D45C-2650-67E4EF2AF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D9911C40-C9EE-67F1-4DD8-D48325579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386B5-ED89-40E4-ACC6-F674BEB02C4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38830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8AA3E1-5C27-A1E4-3773-D35C28891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13BEF26-5CAB-B9FF-03A6-EF0893088C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34627BE-EAD1-1D48-E1F7-5677BCB5C2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9CD03FAA-4C3D-FEA6-8F8B-133C18DB7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2BA1B-121D-4BCB-AEFF-3AE0CBC88583}" type="datetimeFigureOut">
              <a:rPr lang="sk-SK" smtClean="0"/>
              <a:t>11. 9. 2023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0831D698-9812-3311-8CBC-31A46D9E4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33A97EA5-29B8-3AC4-CE62-D99416F22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386B5-ED89-40E4-ACC6-F674BEB02C4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84604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790C8E-F441-B0A4-F92C-8992A142F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CCF17098-4668-3000-A987-19B7CDE49D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0EFB7FD-8D54-E910-1C4E-ACCC44D6D3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AFAA62FC-8DE1-943E-A0F3-BE88125DF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2BA1B-121D-4BCB-AEFF-3AE0CBC88583}" type="datetimeFigureOut">
              <a:rPr lang="sk-SK" smtClean="0"/>
              <a:t>11. 9. 2023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6875817E-7775-09A3-F966-FCBA153A0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06700B86-44FA-DEBB-CBE6-4FCC2780E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386B5-ED89-40E4-ACC6-F674BEB02C4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29825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621383CA-5AC3-F6C6-F2E5-83E48E2F2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63191CB-1794-2826-95C4-E7D8A28AF3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BEBFE378-97CE-C411-B4FF-2602EDC4AC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92BA1B-121D-4BCB-AEFF-3AE0CBC88583}" type="datetimeFigureOut">
              <a:rPr lang="sk-SK" smtClean="0"/>
              <a:t>11. 9. 2023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9E3207C3-04DE-CBFB-6A2D-50B3F57FA0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53CB46EA-DE68-F9D3-648B-F54A2371E4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7386B5-ED89-40E4-ACC6-F674BEB02C4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34442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hyperlink" Target="http://www.esf.gov.sk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chart" Target="../charts/chart8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7.xml"/><Relationship Id="rId5" Type="http://schemas.openxmlformats.org/officeDocument/2006/relationships/image" Target="../media/image5.png"/><Relationship Id="rId4" Type="http://schemas.openxmlformats.org/officeDocument/2006/relationships/hyperlink" Target="http://www.esf.gov.sk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chart" Target="../charts/chart10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9.xml"/><Relationship Id="rId5" Type="http://schemas.openxmlformats.org/officeDocument/2006/relationships/image" Target="../media/image5.png"/><Relationship Id="rId4" Type="http://schemas.openxmlformats.org/officeDocument/2006/relationships/hyperlink" Target="http://www.esf.gov.sk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chart" Target="../charts/chart1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1.xml"/><Relationship Id="rId5" Type="http://schemas.openxmlformats.org/officeDocument/2006/relationships/image" Target="../media/image5.png"/><Relationship Id="rId4" Type="http://schemas.openxmlformats.org/officeDocument/2006/relationships/hyperlink" Target="http://www.esf.gov.sk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chart" Target="../charts/chart14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3.xml"/><Relationship Id="rId5" Type="http://schemas.openxmlformats.org/officeDocument/2006/relationships/image" Target="../media/image5.png"/><Relationship Id="rId4" Type="http://schemas.openxmlformats.org/officeDocument/2006/relationships/hyperlink" Target="http://www.esf.gov.sk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5.xml"/><Relationship Id="rId5" Type="http://schemas.openxmlformats.org/officeDocument/2006/relationships/image" Target="../media/image5.png"/><Relationship Id="rId4" Type="http://schemas.openxmlformats.org/officeDocument/2006/relationships/hyperlink" Target="http://www.esf.gov.sk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6.xml"/><Relationship Id="rId5" Type="http://schemas.openxmlformats.org/officeDocument/2006/relationships/image" Target="../media/image5.png"/><Relationship Id="rId4" Type="http://schemas.openxmlformats.org/officeDocument/2006/relationships/hyperlink" Target="http://www.esf.gov.sk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7.xml"/><Relationship Id="rId5" Type="http://schemas.openxmlformats.org/officeDocument/2006/relationships/image" Target="../media/image5.png"/><Relationship Id="rId4" Type="http://schemas.openxmlformats.org/officeDocument/2006/relationships/hyperlink" Target="http://www.esf.gov.sk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5.png"/><Relationship Id="rId4" Type="http://schemas.openxmlformats.org/officeDocument/2006/relationships/hyperlink" Target="http://www.esf.gov.sk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chart" Target="../charts/chart19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18.xml"/><Relationship Id="rId5" Type="http://schemas.openxmlformats.org/officeDocument/2006/relationships/image" Target="../media/image5.png"/><Relationship Id="rId4" Type="http://schemas.openxmlformats.org/officeDocument/2006/relationships/hyperlink" Target="http://www.esf.gov.sk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://www.esf.gov.sk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://www.esf.gov.sk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://www.esf.gov.sk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0.xml"/><Relationship Id="rId5" Type="http://schemas.openxmlformats.org/officeDocument/2006/relationships/image" Target="../media/image5.png"/><Relationship Id="rId4" Type="http://schemas.openxmlformats.org/officeDocument/2006/relationships/hyperlink" Target="http://www.esf.gov.sk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hyperlink" Target="http://www.esf.gov.sk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hyperlink" Target="http://www.esf.gov.sk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hyperlink" Target="http://www.esf.gov.sk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://www.esf.gov.sk/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hyperlink" Target="http://www.esf.gov.sk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hyperlink" Target="http://www.esf.gov.sk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hyperlink" Target="http://www.esf.gov.sk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.xml"/><Relationship Id="rId5" Type="http://schemas.openxmlformats.org/officeDocument/2006/relationships/image" Target="../media/image5.png"/><Relationship Id="rId4" Type="http://schemas.openxmlformats.org/officeDocument/2006/relationships/hyperlink" Target="http://www.esf.gov.sk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chart" Target="../charts/chart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image" Target="../media/image5.png"/><Relationship Id="rId4" Type="http://schemas.openxmlformats.org/officeDocument/2006/relationships/hyperlink" Target="http://www.esf.gov.sk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image" Target="../media/image5.png"/><Relationship Id="rId4" Type="http://schemas.openxmlformats.org/officeDocument/2006/relationships/hyperlink" Target="http://www.esf.gov.sk/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2.jpeg"/><Relationship Id="rId7" Type="http://schemas.openxmlformats.org/officeDocument/2006/relationships/diagramData" Target="../diagrams/data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.xml"/><Relationship Id="rId11" Type="http://schemas.microsoft.com/office/2007/relationships/diagramDrawing" Target="../diagrams/drawing1.xml"/><Relationship Id="rId5" Type="http://schemas.openxmlformats.org/officeDocument/2006/relationships/image" Target="../media/image5.png"/><Relationship Id="rId10" Type="http://schemas.openxmlformats.org/officeDocument/2006/relationships/diagramColors" Target="../diagrams/colors1.xml"/><Relationship Id="rId4" Type="http://schemas.openxmlformats.org/officeDocument/2006/relationships/hyperlink" Target="http://www.esf.gov.sk/" TargetMode="External"/><Relationship Id="rId9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jpeg"/><Relationship Id="rId7" Type="http://schemas.microsoft.com/office/2014/relationships/chartEx" Target="../charts/chartEx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6.xml"/><Relationship Id="rId5" Type="http://schemas.openxmlformats.org/officeDocument/2006/relationships/image" Target="../media/image5.png"/><Relationship Id="rId4" Type="http://schemas.openxmlformats.org/officeDocument/2006/relationships/hyperlink" Target="http://www.esf.gov.sk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ĺžnik 11">
            <a:extLst>
              <a:ext uri="{FF2B5EF4-FFF2-40B4-BE49-F238E27FC236}">
                <a16:creationId xmlns:a16="http://schemas.microsoft.com/office/drawing/2014/main" id="{11991298-12D9-1292-EA63-A0D398B5177D}"/>
              </a:ext>
            </a:extLst>
          </p:cNvPr>
          <p:cNvSpPr/>
          <p:nvPr/>
        </p:nvSpPr>
        <p:spPr>
          <a:xfrm>
            <a:off x="0" y="1219995"/>
            <a:ext cx="12192000" cy="4407082"/>
          </a:xfrm>
          <a:prstGeom prst="rect">
            <a:avLst/>
          </a:prstGeom>
          <a:gradFill flip="none" rotWithShape="1">
            <a:gsLst>
              <a:gs pos="0">
                <a:srgbClr val="D3DEF5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E4C2C3B-6E3C-A148-8F9F-5D9EE196A9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27651"/>
            <a:ext cx="9144000" cy="1588410"/>
          </a:xfrm>
        </p:spPr>
        <p:txBody>
          <a:bodyPr>
            <a:normAutofit fontScale="90000"/>
          </a:bodyPr>
          <a:lstStyle/>
          <a:p>
            <a:r>
              <a:rPr lang="sk-SK" b="1" dirty="0">
                <a:solidFill>
                  <a:srgbClr val="244F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Monitoring aktivít pilotných rodinných poradní – </a:t>
            </a:r>
            <a:endParaRPr lang="sk-SK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D04ABDA-82B1-15A4-99C7-7DB091022E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97713"/>
            <a:ext cx="9144000" cy="1161128"/>
          </a:xfrm>
        </p:spPr>
        <p:txBody>
          <a:bodyPr>
            <a:normAutofit fontScale="92500"/>
          </a:bodyPr>
          <a:lstStyle/>
          <a:p>
            <a:pPr algn="ctr" defTabSz="914400"/>
            <a:r>
              <a:rPr lang="sk-SK" dirty="0">
                <a:solidFill>
                  <a:srgbClr val="244FA3"/>
                </a:solidFill>
              </a:rPr>
              <a:t>d</a:t>
            </a:r>
            <a:r>
              <a:rPr lang="sk-SK" sz="2400" dirty="0">
                <a:solidFill>
                  <a:srgbClr val="244FA3"/>
                </a:solidFill>
              </a:rPr>
              <a:t>oc. PhDr. Rastislav Bednárik, CSc. </a:t>
            </a:r>
          </a:p>
          <a:p>
            <a:pPr algn="ctr" defTabSz="914400"/>
            <a:r>
              <a:rPr lang="sk-SK" sz="2400" dirty="0">
                <a:solidFill>
                  <a:srgbClr val="244FA3"/>
                </a:solidFill>
              </a:rPr>
              <a:t>a členky analytického tímu – doc. Ing. Erika </a:t>
            </a:r>
            <a:r>
              <a:rPr lang="sk-SK" sz="2400" dirty="0" err="1">
                <a:solidFill>
                  <a:srgbClr val="244FA3"/>
                </a:solidFill>
              </a:rPr>
              <a:t>Neubauerová,PhD</a:t>
            </a:r>
            <a:r>
              <a:rPr lang="sk-SK" sz="2400" dirty="0">
                <a:solidFill>
                  <a:srgbClr val="244FA3"/>
                </a:solidFill>
              </a:rPr>
              <a:t>. doc. Ing. Iveta </a:t>
            </a:r>
            <a:r>
              <a:rPr lang="sk-SK" sz="2400" dirty="0" err="1">
                <a:solidFill>
                  <a:srgbClr val="244FA3"/>
                </a:solidFill>
              </a:rPr>
              <a:t>Dudová,PhD</a:t>
            </a:r>
            <a:r>
              <a:rPr lang="sk-SK" sz="2400" dirty="0">
                <a:solidFill>
                  <a:srgbClr val="244FA3"/>
                </a:solidFill>
              </a:rPr>
              <a:t>. PhDr. Zuzana </a:t>
            </a:r>
            <a:r>
              <a:rPr lang="sk-SK" sz="2400" dirty="0" err="1">
                <a:solidFill>
                  <a:srgbClr val="244FA3"/>
                </a:solidFill>
              </a:rPr>
              <a:t>Drgoňová,PhD</a:t>
            </a:r>
            <a:r>
              <a:rPr lang="sk-SK" sz="2400" dirty="0">
                <a:solidFill>
                  <a:srgbClr val="244FA3"/>
                </a:solidFill>
              </a:rPr>
              <a:t>., PhDr. Daniela </a:t>
            </a:r>
            <a:r>
              <a:rPr lang="sk-SK" sz="2400" dirty="0" err="1">
                <a:solidFill>
                  <a:srgbClr val="244FA3"/>
                </a:solidFill>
              </a:rPr>
              <a:t>Kešelová,PhD</a:t>
            </a:r>
            <a:r>
              <a:rPr lang="sk-SK" sz="2400" dirty="0">
                <a:solidFill>
                  <a:srgbClr val="244FA3"/>
                </a:solidFill>
              </a:rPr>
              <a:t>.</a:t>
            </a:r>
            <a:endParaRPr lang="sk-SK" dirty="0">
              <a:solidFill>
                <a:srgbClr val="244FA3"/>
              </a:solidFill>
            </a:endParaRP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2BF225D3-9143-3BC6-8199-5B43A01B2F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231" y="5935611"/>
            <a:ext cx="532793" cy="651560"/>
          </a:xfrm>
          <a:prstGeom prst="rect">
            <a:avLst/>
          </a:prstGeom>
        </p:spPr>
      </p:pic>
      <p:pic>
        <p:nvPicPr>
          <p:cNvPr id="5" name="Obrázek 11" descr="4loga.jpg">
            <a:extLst>
              <a:ext uri="{FF2B5EF4-FFF2-40B4-BE49-F238E27FC236}">
                <a16:creationId xmlns:a16="http://schemas.microsoft.com/office/drawing/2014/main" id="{4D9D9344-7367-3C9C-BF97-834F9D81C0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9138" y="5771636"/>
            <a:ext cx="4850747" cy="1052911"/>
          </a:xfrm>
          <a:prstGeom prst="rect">
            <a:avLst/>
          </a:prstGeom>
        </p:spPr>
      </p:pic>
      <p:sp>
        <p:nvSpPr>
          <p:cNvPr id="6" name="Obdĺžnik 5">
            <a:extLst>
              <a:ext uri="{FF2B5EF4-FFF2-40B4-BE49-F238E27FC236}">
                <a16:creationId xmlns:a16="http://schemas.microsoft.com/office/drawing/2014/main" id="{0476B919-B24A-8F3B-68FE-062A1ADD1967}"/>
              </a:ext>
            </a:extLst>
          </p:cNvPr>
          <p:cNvSpPr/>
          <p:nvPr/>
        </p:nvSpPr>
        <p:spPr>
          <a:xfrm>
            <a:off x="6873332" y="5935611"/>
            <a:ext cx="471528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sk-SK" sz="9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Tento projekt sa realizuje vďaka podpore z Európskeho sociálneho fondu</a:t>
            </a:r>
          </a:p>
          <a:p>
            <a:pPr defTabSz="914400"/>
            <a:r>
              <a:rPr lang="sk-SK" sz="9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 Európskeho fondu regionálneho rozvoja v rámci Operačného programu Ľudské zdroje, </a:t>
            </a:r>
            <a:r>
              <a:rPr lang="sk-SK" sz="900" dirty="0">
                <a:solidFill>
                  <a:prstClr val="black"/>
                </a:solidFill>
                <a:latin typeface="Arial" pitchFamily="34" charset="0"/>
                <a:cs typeface="Arial" pitchFamily="34" charset="0"/>
                <a:hlinkClick r:id="rId4"/>
              </a:rPr>
              <a:t>www.esf.gov.sk</a:t>
            </a:r>
            <a:endParaRPr lang="sk-SK" sz="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Nadpis 1">
            <a:extLst>
              <a:ext uri="{FF2B5EF4-FFF2-40B4-BE49-F238E27FC236}">
                <a16:creationId xmlns:a16="http://schemas.microsoft.com/office/drawing/2014/main" id="{B9E8342D-BE68-FA21-BD95-B919F245CE28}"/>
              </a:ext>
            </a:extLst>
          </p:cNvPr>
          <p:cNvSpPr txBox="1">
            <a:spLocks/>
          </p:cNvSpPr>
          <p:nvPr/>
        </p:nvSpPr>
        <p:spPr>
          <a:xfrm>
            <a:off x="695304" y="462960"/>
            <a:ext cx="1667440" cy="6340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k-SK" sz="2000" dirty="0">
                <a:solidFill>
                  <a:srgbClr val="0070C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RODINNÉ </a:t>
            </a:r>
            <a:br>
              <a:rPr lang="sk-SK" sz="2000" dirty="0">
                <a:solidFill>
                  <a:srgbClr val="0070C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</a:br>
            <a:r>
              <a:rPr lang="sk-SK" sz="2000" dirty="0">
                <a:solidFill>
                  <a:srgbClr val="0070C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PORADNE</a:t>
            </a:r>
          </a:p>
        </p:txBody>
      </p:sp>
      <p:sp>
        <p:nvSpPr>
          <p:cNvPr id="14" name="Podnadpis 2">
            <a:extLst>
              <a:ext uri="{FF2B5EF4-FFF2-40B4-BE49-F238E27FC236}">
                <a16:creationId xmlns:a16="http://schemas.microsoft.com/office/drawing/2014/main" id="{6A37944E-CEB4-B582-7B44-30D134FF9E09}"/>
              </a:ext>
            </a:extLst>
          </p:cNvPr>
          <p:cNvSpPr txBox="1">
            <a:spLocks/>
          </p:cNvSpPr>
          <p:nvPr/>
        </p:nvSpPr>
        <p:spPr>
          <a:xfrm>
            <a:off x="695304" y="212285"/>
            <a:ext cx="1667440" cy="27705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k-SK" sz="14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Národný projekt</a:t>
            </a:r>
          </a:p>
        </p:txBody>
      </p:sp>
      <p:sp>
        <p:nvSpPr>
          <p:cNvPr id="15" name="Obdélník 7">
            <a:extLst>
              <a:ext uri="{FF2B5EF4-FFF2-40B4-BE49-F238E27FC236}">
                <a16:creationId xmlns:a16="http://schemas.microsoft.com/office/drawing/2014/main" id="{9882EB8A-EAB7-AA8D-6A3B-95DA5B2DD8A4}"/>
              </a:ext>
            </a:extLst>
          </p:cNvPr>
          <p:cNvSpPr/>
          <p:nvPr/>
        </p:nvSpPr>
        <p:spPr>
          <a:xfrm>
            <a:off x="2076978" y="462960"/>
            <a:ext cx="209653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sk-SK" sz="11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poradensko-psychologické</a:t>
            </a:r>
          </a:p>
          <a:p>
            <a:pPr defTabSz="914400"/>
            <a:r>
              <a:rPr lang="sk-SK" sz="11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služby pre jednotlivcov,</a:t>
            </a:r>
          </a:p>
          <a:p>
            <a:pPr defTabSz="914400"/>
            <a:r>
              <a:rPr lang="sk-SK" sz="11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páry a rodiny</a:t>
            </a:r>
          </a:p>
        </p:txBody>
      </p:sp>
      <p:sp>
        <p:nvSpPr>
          <p:cNvPr id="16" name="BlokTextu 15">
            <a:extLst>
              <a:ext uri="{FF2B5EF4-FFF2-40B4-BE49-F238E27FC236}">
                <a16:creationId xmlns:a16="http://schemas.microsoft.com/office/drawing/2014/main" id="{6419C631-827E-235C-9C82-FE1C912A0B5B}"/>
              </a:ext>
            </a:extLst>
          </p:cNvPr>
          <p:cNvSpPr txBox="1"/>
          <p:nvPr/>
        </p:nvSpPr>
        <p:spPr>
          <a:xfrm>
            <a:off x="4018528" y="486043"/>
            <a:ext cx="26992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sk-SK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Prijímateľ Inštitút pre výskum práce a rodiny v spolupráci s partnerom Ústredie práce, sociálnych vecí a rodiny realizujú</a:t>
            </a:r>
          </a:p>
        </p:txBody>
      </p:sp>
      <p:pic>
        <p:nvPicPr>
          <p:cNvPr id="17" name="Obrázok 16">
            <a:extLst>
              <a:ext uri="{FF2B5EF4-FFF2-40B4-BE49-F238E27FC236}">
                <a16:creationId xmlns:a16="http://schemas.microsoft.com/office/drawing/2014/main" id="{F2B50478-B02C-3E4C-8197-18D1C1A442E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9060" y="124364"/>
            <a:ext cx="1021345" cy="1020941"/>
          </a:xfrm>
          <a:prstGeom prst="rect">
            <a:avLst/>
          </a:prstGeom>
        </p:spPr>
      </p:pic>
      <p:sp>
        <p:nvSpPr>
          <p:cNvPr id="18" name="Podnadpis 2">
            <a:extLst>
              <a:ext uri="{FF2B5EF4-FFF2-40B4-BE49-F238E27FC236}">
                <a16:creationId xmlns:a16="http://schemas.microsoft.com/office/drawing/2014/main" id="{BC3F6C40-5B61-0654-6DF4-7AA089694D79}"/>
              </a:ext>
            </a:extLst>
          </p:cNvPr>
          <p:cNvSpPr txBox="1">
            <a:spLocks/>
          </p:cNvSpPr>
          <p:nvPr/>
        </p:nvSpPr>
        <p:spPr>
          <a:xfrm>
            <a:off x="5280650" y="5120913"/>
            <a:ext cx="1630699" cy="385629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sk-SK" sz="1600" dirty="0">
                <a:solidFill>
                  <a:srgbClr val="244FA3"/>
                </a:solidFill>
              </a:rPr>
              <a:t>13. september 2023</a:t>
            </a:r>
          </a:p>
        </p:txBody>
      </p:sp>
    </p:spTree>
    <p:extLst>
      <p:ext uri="{BB962C8B-B14F-4D97-AF65-F5344CB8AC3E}">
        <p14:creationId xmlns:p14="http://schemas.microsoft.com/office/powerpoint/2010/main" val="834871903"/>
      </p:ext>
    </p:extLst>
  </p:cSld>
  <p:clrMapOvr>
    <a:masterClrMapping/>
  </p:clrMapOvr>
  <p:transition spd="slow">
    <p:strips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>
            <a:extLst>
              <a:ext uri="{FF2B5EF4-FFF2-40B4-BE49-F238E27FC236}">
                <a16:creationId xmlns:a16="http://schemas.microsoft.com/office/drawing/2014/main" id="{11552197-11E5-A6A4-C183-57B89DD1FBD4}"/>
              </a:ext>
            </a:extLst>
          </p:cNvPr>
          <p:cNvSpPr/>
          <p:nvPr/>
        </p:nvSpPr>
        <p:spPr>
          <a:xfrm>
            <a:off x="0" y="1225226"/>
            <a:ext cx="12192000" cy="5630728"/>
          </a:xfrm>
          <a:prstGeom prst="rect">
            <a:avLst/>
          </a:prstGeom>
          <a:gradFill flip="none" rotWithShape="1">
            <a:gsLst>
              <a:gs pos="0">
                <a:srgbClr val="D3DEF5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12520A57-ACE6-45A0-A36B-F94908F145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328" y="471991"/>
            <a:ext cx="364620" cy="445899"/>
          </a:xfrm>
          <a:prstGeom prst="rect">
            <a:avLst/>
          </a:prstGeom>
        </p:spPr>
      </p:pic>
      <p:pic>
        <p:nvPicPr>
          <p:cNvPr id="8" name="Obrázek 11" descr="4loga.jpg">
            <a:extLst>
              <a:ext uri="{FF2B5EF4-FFF2-40B4-BE49-F238E27FC236}">
                <a16:creationId xmlns:a16="http://schemas.microsoft.com/office/drawing/2014/main" id="{77E96CB3-F7F2-1478-CFAC-D0853BD0AC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57055"/>
            <a:ext cx="3319633" cy="720565"/>
          </a:xfrm>
          <a:prstGeom prst="rect">
            <a:avLst/>
          </a:prstGeom>
        </p:spPr>
      </p:pic>
      <p:sp>
        <p:nvSpPr>
          <p:cNvPr id="9" name="Obdĺžnik 8">
            <a:extLst>
              <a:ext uri="{FF2B5EF4-FFF2-40B4-BE49-F238E27FC236}">
                <a16:creationId xmlns:a16="http://schemas.microsoft.com/office/drawing/2014/main" id="{1BFECAAE-E12B-DC0E-5368-53703C64BCCD}"/>
              </a:ext>
            </a:extLst>
          </p:cNvPr>
          <p:cNvSpPr/>
          <p:nvPr/>
        </p:nvSpPr>
        <p:spPr>
          <a:xfrm>
            <a:off x="9523119" y="453203"/>
            <a:ext cx="22788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sk-SK" sz="7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Tento projekt sa realizuje vďaka podpore z Európskeho sociálneho fondu a Európskeho fondu regionálneho rozvoja v rámci Operačného programu Ľudské zdroje, </a:t>
            </a:r>
            <a:r>
              <a:rPr lang="sk-SK" sz="700" dirty="0">
                <a:solidFill>
                  <a:prstClr val="black"/>
                </a:solidFill>
                <a:latin typeface="Arial" pitchFamily="34" charset="0"/>
                <a:cs typeface="Arial" pitchFamily="34" charset="0"/>
                <a:hlinkClick r:id="rId4"/>
              </a:rPr>
              <a:t>www.esf.gov.sk</a:t>
            </a:r>
            <a:endParaRPr lang="sk-SK" sz="7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03AED1C8-4E33-D0BA-43F7-A8E03ECC5518}"/>
              </a:ext>
            </a:extLst>
          </p:cNvPr>
          <p:cNvSpPr txBox="1">
            <a:spLocks/>
          </p:cNvSpPr>
          <p:nvPr/>
        </p:nvSpPr>
        <p:spPr>
          <a:xfrm>
            <a:off x="729758" y="464354"/>
            <a:ext cx="1667440" cy="51102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k-SK" sz="1600" dirty="0">
                <a:solidFill>
                  <a:srgbClr val="0070C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RODINNÉ </a:t>
            </a:r>
            <a:br>
              <a:rPr lang="sk-SK" sz="1600" dirty="0">
                <a:solidFill>
                  <a:srgbClr val="0070C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</a:br>
            <a:r>
              <a:rPr lang="sk-SK" sz="1600" dirty="0">
                <a:solidFill>
                  <a:srgbClr val="0070C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PORADNE</a:t>
            </a:r>
          </a:p>
        </p:txBody>
      </p:sp>
      <p:sp>
        <p:nvSpPr>
          <p:cNvPr id="11" name="Podnadpis 2">
            <a:extLst>
              <a:ext uri="{FF2B5EF4-FFF2-40B4-BE49-F238E27FC236}">
                <a16:creationId xmlns:a16="http://schemas.microsoft.com/office/drawing/2014/main" id="{2C0A9A7C-F2AA-19DD-8866-DB770218856F}"/>
              </a:ext>
            </a:extLst>
          </p:cNvPr>
          <p:cNvSpPr txBox="1">
            <a:spLocks/>
          </p:cNvSpPr>
          <p:nvPr/>
        </p:nvSpPr>
        <p:spPr>
          <a:xfrm>
            <a:off x="739908" y="279191"/>
            <a:ext cx="1667440" cy="2168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k-SK" sz="9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Národný projekt</a:t>
            </a:r>
          </a:p>
        </p:txBody>
      </p:sp>
      <p:sp>
        <p:nvSpPr>
          <p:cNvPr id="12" name="Obdélník 7">
            <a:extLst>
              <a:ext uri="{FF2B5EF4-FFF2-40B4-BE49-F238E27FC236}">
                <a16:creationId xmlns:a16="http://schemas.microsoft.com/office/drawing/2014/main" id="{D27BA050-8B06-0762-30F1-08C5D75C6CE8}"/>
              </a:ext>
            </a:extLst>
          </p:cNvPr>
          <p:cNvSpPr/>
          <p:nvPr/>
        </p:nvSpPr>
        <p:spPr>
          <a:xfrm>
            <a:off x="1887987" y="426797"/>
            <a:ext cx="209653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sk-SK" sz="9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poradensko-psychologické</a:t>
            </a:r>
          </a:p>
          <a:p>
            <a:pPr defTabSz="914400"/>
            <a:r>
              <a:rPr lang="sk-SK" sz="9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služby pre jednotlivcov,</a:t>
            </a:r>
          </a:p>
          <a:p>
            <a:pPr defTabSz="914400"/>
            <a:r>
              <a:rPr lang="sk-SK" sz="9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páry a rodiny</a:t>
            </a:r>
          </a:p>
        </p:txBody>
      </p:sp>
      <p:pic>
        <p:nvPicPr>
          <p:cNvPr id="14" name="Obrázok 13">
            <a:extLst>
              <a:ext uri="{FF2B5EF4-FFF2-40B4-BE49-F238E27FC236}">
                <a16:creationId xmlns:a16="http://schemas.microsoft.com/office/drawing/2014/main" id="{5A41E98B-ECCC-BC04-EEA8-6AD30A09844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223" y="279191"/>
            <a:ext cx="798745" cy="798429"/>
          </a:xfrm>
          <a:prstGeom prst="rect">
            <a:avLst/>
          </a:prstGeom>
        </p:spPr>
      </p:pic>
      <p:sp>
        <p:nvSpPr>
          <p:cNvPr id="16" name="Nadpis 1">
            <a:extLst>
              <a:ext uri="{FF2B5EF4-FFF2-40B4-BE49-F238E27FC236}">
                <a16:creationId xmlns:a16="http://schemas.microsoft.com/office/drawing/2014/main" id="{391A1F04-4538-23AF-3404-959FC045F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983" y="1348511"/>
            <a:ext cx="11554690" cy="1171949"/>
          </a:xfrm>
        </p:spPr>
        <p:txBody>
          <a:bodyPr>
            <a:noAutofit/>
          </a:bodyPr>
          <a:lstStyle/>
          <a:p>
            <a:pPr algn="ctr"/>
            <a:br>
              <a:rPr lang="sk-SK" sz="3200" b="1" dirty="0">
                <a:solidFill>
                  <a:schemeClr val="accent1"/>
                </a:solidFill>
              </a:rPr>
            </a:br>
            <a:r>
              <a:rPr lang="sk-SK" sz="3200" b="1" dirty="0">
                <a:solidFill>
                  <a:schemeClr val="accent1"/>
                </a:solidFill>
              </a:rPr>
              <a:t>Typy poradenstva využívaného mužmi a ženami</a:t>
            </a:r>
            <a:br>
              <a:rPr lang="sk-SK" sz="3200" b="1" dirty="0">
                <a:solidFill>
                  <a:schemeClr val="accent1"/>
                </a:solidFill>
              </a:rPr>
            </a:br>
            <a:r>
              <a:rPr lang="sk-SK" sz="2400" b="1" dirty="0">
                <a:solidFill>
                  <a:schemeClr val="accent1"/>
                </a:solidFill>
              </a:rPr>
              <a:t>(Dotazník spätnej väzby, absolútne hodnoty, spolu počet respondentov 95)</a:t>
            </a:r>
            <a:br>
              <a:rPr lang="sk-SK" sz="2400" b="1" dirty="0">
                <a:solidFill>
                  <a:schemeClr val="accent1"/>
                </a:solidFill>
              </a:rPr>
            </a:br>
            <a:br>
              <a:rPr lang="sk-SK" sz="3200" b="1" dirty="0">
                <a:solidFill>
                  <a:schemeClr val="accent1"/>
                </a:solidFill>
              </a:rPr>
            </a:br>
            <a:endParaRPr lang="sk-SK" sz="3200" b="1" dirty="0"/>
          </a:p>
        </p:txBody>
      </p:sp>
      <p:sp>
        <p:nvSpPr>
          <p:cNvPr id="20" name="Podnadpis 2">
            <a:extLst>
              <a:ext uri="{FF2B5EF4-FFF2-40B4-BE49-F238E27FC236}">
                <a16:creationId xmlns:a16="http://schemas.microsoft.com/office/drawing/2014/main" id="{1E4A7BA7-92B9-FC56-03A4-578A9EFE17C3}"/>
              </a:ext>
            </a:extLst>
          </p:cNvPr>
          <p:cNvSpPr txBox="1">
            <a:spLocks/>
          </p:cNvSpPr>
          <p:nvPr/>
        </p:nvSpPr>
        <p:spPr>
          <a:xfrm>
            <a:off x="10165052" y="6386009"/>
            <a:ext cx="1630699" cy="3404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sk-SK" sz="1200" dirty="0">
                <a:solidFill>
                  <a:srgbClr val="244FA3"/>
                </a:solidFill>
              </a:rPr>
              <a:t>13. september 2023</a:t>
            </a:r>
          </a:p>
        </p:txBody>
      </p:sp>
      <p:graphicFrame>
        <p:nvGraphicFramePr>
          <p:cNvPr id="4" name="Graf 3">
            <a:extLst>
              <a:ext uri="{FF2B5EF4-FFF2-40B4-BE49-F238E27FC236}">
                <a16:creationId xmlns:a16="http://schemas.microsoft.com/office/drawing/2014/main" id="{E78608C1-70F1-AFEF-4C73-CC2C34847ACC}"/>
              </a:ext>
            </a:extLst>
          </p:cNvPr>
          <p:cNvGraphicFramePr/>
          <p:nvPr/>
        </p:nvGraphicFramePr>
        <p:xfrm>
          <a:off x="997527" y="2983979"/>
          <a:ext cx="4158674" cy="3508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3" name="Graf 2">
            <a:extLst>
              <a:ext uri="{FF2B5EF4-FFF2-40B4-BE49-F238E27FC236}">
                <a16:creationId xmlns:a16="http://schemas.microsoft.com/office/drawing/2014/main" id="{C0E1959A-267D-5BE8-3FFF-DFC67E18EB1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25047467"/>
              </p:ext>
            </p:extLst>
          </p:nvPr>
        </p:nvGraphicFramePr>
        <p:xfrm>
          <a:off x="905164" y="2382981"/>
          <a:ext cx="10289310" cy="40030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866332431"/>
      </p:ext>
    </p:extLst>
  </p:cSld>
  <p:clrMapOvr>
    <a:masterClrMapping/>
  </p:clrMapOvr>
  <p:transition spd="slow">
    <p:strips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ĺžnik 2">
            <a:extLst>
              <a:ext uri="{FF2B5EF4-FFF2-40B4-BE49-F238E27FC236}">
                <a16:creationId xmlns:a16="http://schemas.microsoft.com/office/drawing/2014/main" id="{F19845FF-4A3F-B8BC-F964-4F8877C37C75}"/>
              </a:ext>
            </a:extLst>
          </p:cNvPr>
          <p:cNvSpPr/>
          <p:nvPr/>
        </p:nvSpPr>
        <p:spPr>
          <a:xfrm>
            <a:off x="0" y="1225226"/>
            <a:ext cx="12192000" cy="5630728"/>
          </a:xfrm>
          <a:prstGeom prst="rect">
            <a:avLst/>
          </a:prstGeom>
          <a:gradFill flip="none" rotWithShape="1">
            <a:gsLst>
              <a:gs pos="0">
                <a:srgbClr val="D3DEF5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12520A57-ACE6-45A0-A36B-F94908F145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328" y="471991"/>
            <a:ext cx="364620" cy="445899"/>
          </a:xfrm>
          <a:prstGeom prst="rect">
            <a:avLst/>
          </a:prstGeom>
        </p:spPr>
      </p:pic>
      <p:pic>
        <p:nvPicPr>
          <p:cNvPr id="8" name="Obrázek 11" descr="4loga.jpg">
            <a:extLst>
              <a:ext uri="{FF2B5EF4-FFF2-40B4-BE49-F238E27FC236}">
                <a16:creationId xmlns:a16="http://schemas.microsoft.com/office/drawing/2014/main" id="{77E96CB3-F7F2-1478-CFAC-D0853BD0AC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57055"/>
            <a:ext cx="3319633" cy="720565"/>
          </a:xfrm>
          <a:prstGeom prst="rect">
            <a:avLst/>
          </a:prstGeom>
        </p:spPr>
      </p:pic>
      <p:sp>
        <p:nvSpPr>
          <p:cNvPr id="9" name="Obdĺžnik 8">
            <a:extLst>
              <a:ext uri="{FF2B5EF4-FFF2-40B4-BE49-F238E27FC236}">
                <a16:creationId xmlns:a16="http://schemas.microsoft.com/office/drawing/2014/main" id="{1BFECAAE-E12B-DC0E-5368-53703C64BCCD}"/>
              </a:ext>
            </a:extLst>
          </p:cNvPr>
          <p:cNvSpPr/>
          <p:nvPr/>
        </p:nvSpPr>
        <p:spPr>
          <a:xfrm>
            <a:off x="9523119" y="453203"/>
            <a:ext cx="22788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sk-SK" sz="7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Tento projekt sa realizuje vďaka podpore z Európskeho sociálneho fondu a Európskeho fondu regionálneho rozvoja v rámci Operačného programu Ľudské zdroje, </a:t>
            </a:r>
            <a:r>
              <a:rPr lang="sk-SK" sz="700" dirty="0">
                <a:solidFill>
                  <a:prstClr val="black"/>
                </a:solidFill>
                <a:latin typeface="Arial" pitchFamily="34" charset="0"/>
                <a:cs typeface="Arial" pitchFamily="34" charset="0"/>
                <a:hlinkClick r:id="rId4"/>
              </a:rPr>
              <a:t>www.esf.gov.sk</a:t>
            </a:r>
            <a:endParaRPr lang="sk-SK" sz="7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03AED1C8-4E33-D0BA-43F7-A8E03ECC5518}"/>
              </a:ext>
            </a:extLst>
          </p:cNvPr>
          <p:cNvSpPr txBox="1">
            <a:spLocks/>
          </p:cNvSpPr>
          <p:nvPr/>
        </p:nvSpPr>
        <p:spPr>
          <a:xfrm>
            <a:off x="729758" y="464354"/>
            <a:ext cx="1667440" cy="51102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k-SK" sz="1600" dirty="0">
                <a:solidFill>
                  <a:srgbClr val="0070C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RODINNÉ </a:t>
            </a:r>
            <a:br>
              <a:rPr lang="sk-SK" sz="1600" dirty="0">
                <a:solidFill>
                  <a:srgbClr val="0070C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</a:br>
            <a:r>
              <a:rPr lang="sk-SK" sz="1600" dirty="0">
                <a:solidFill>
                  <a:srgbClr val="0070C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PORADNE</a:t>
            </a:r>
          </a:p>
        </p:txBody>
      </p:sp>
      <p:sp>
        <p:nvSpPr>
          <p:cNvPr id="11" name="Podnadpis 2">
            <a:extLst>
              <a:ext uri="{FF2B5EF4-FFF2-40B4-BE49-F238E27FC236}">
                <a16:creationId xmlns:a16="http://schemas.microsoft.com/office/drawing/2014/main" id="{2C0A9A7C-F2AA-19DD-8866-DB770218856F}"/>
              </a:ext>
            </a:extLst>
          </p:cNvPr>
          <p:cNvSpPr txBox="1">
            <a:spLocks/>
          </p:cNvSpPr>
          <p:nvPr/>
        </p:nvSpPr>
        <p:spPr>
          <a:xfrm>
            <a:off x="739908" y="279191"/>
            <a:ext cx="1667440" cy="2168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k-SK" sz="9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Národný projekt</a:t>
            </a:r>
          </a:p>
        </p:txBody>
      </p:sp>
      <p:sp>
        <p:nvSpPr>
          <p:cNvPr id="12" name="Obdélník 7">
            <a:extLst>
              <a:ext uri="{FF2B5EF4-FFF2-40B4-BE49-F238E27FC236}">
                <a16:creationId xmlns:a16="http://schemas.microsoft.com/office/drawing/2014/main" id="{D27BA050-8B06-0762-30F1-08C5D75C6CE8}"/>
              </a:ext>
            </a:extLst>
          </p:cNvPr>
          <p:cNvSpPr/>
          <p:nvPr/>
        </p:nvSpPr>
        <p:spPr>
          <a:xfrm>
            <a:off x="1887987" y="426797"/>
            <a:ext cx="209653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sk-SK" sz="9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poradensko-psychologické</a:t>
            </a:r>
          </a:p>
          <a:p>
            <a:pPr defTabSz="914400"/>
            <a:r>
              <a:rPr lang="sk-SK" sz="9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služby pre jednotlivcov,</a:t>
            </a:r>
          </a:p>
          <a:p>
            <a:pPr defTabSz="914400"/>
            <a:r>
              <a:rPr lang="sk-SK" sz="9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páry a rodiny</a:t>
            </a:r>
          </a:p>
        </p:txBody>
      </p:sp>
      <p:pic>
        <p:nvPicPr>
          <p:cNvPr id="14" name="Obrázok 13">
            <a:extLst>
              <a:ext uri="{FF2B5EF4-FFF2-40B4-BE49-F238E27FC236}">
                <a16:creationId xmlns:a16="http://schemas.microsoft.com/office/drawing/2014/main" id="{5A41E98B-ECCC-BC04-EEA8-6AD30A09844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223" y="279191"/>
            <a:ext cx="798745" cy="798429"/>
          </a:xfrm>
          <a:prstGeom prst="rect">
            <a:avLst/>
          </a:prstGeom>
        </p:spPr>
      </p:pic>
      <p:sp>
        <p:nvSpPr>
          <p:cNvPr id="16" name="Nadpis 1">
            <a:extLst>
              <a:ext uri="{FF2B5EF4-FFF2-40B4-BE49-F238E27FC236}">
                <a16:creationId xmlns:a16="http://schemas.microsoft.com/office/drawing/2014/main" id="{391A1F04-4538-23AF-3404-959FC045F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055" y="1348511"/>
            <a:ext cx="11324695" cy="1171949"/>
          </a:xfrm>
        </p:spPr>
        <p:txBody>
          <a:bodyPr>
            <a:noAutofit/>
          </a:bodyPr>
          <a:lstStyle/>
          <a:p>
            <a:pPr algn="ctr"/>
            <a:br>
              <a:rPr lang="sk-SK" sz="3200" b="1" dirty="0">
                <a:solidFill>
                  <a:schemeClr val="accent1"/>
                </a:solidFill>
              </a:rPr>
            </a:br>
            <a:r>
              <a:rPr lang="sk-SK" sz="3200" b="1" dirty="0">
                <a:solidFill>
                  <a:schemeClr val="accent1"/>
                </a:solidFill>
              </a:rPr>
              <a:t>Frekvencia návštev podľa typu poradenstva</a:t>
            </a:r>
            <a:br>
              <a:rPr lang="sk-SK" sz="3200" b="1" dirty="0">
                <a:solidFill>
                  <a:schemeClr val="accent1"/>
                </a:solidFill>
              </a:rPr>
            </a:br>
            <a:r>
              <a:rPr lang="sk-SK" sz="2400" b="1" dirty="0">
                <a:solidFill>
                  <a:schemeClr val="accent1"/>
                </a:solidFill>
              </a:rPr>
              <a:t>(Dotazník spätnej väzby, spolu počet respondentov 95)</a:t>
            </a:r>
            <a:br>
              <a:rPr lang="sk-SK" sz="2400" b="1" dirty="0">
                <a:solidFill>
                  <a:schemeClr val="accent1"/>
                </a:solidFill>
              </a:rPr>
            </a:br>
            <a:br>
              <a:rPr lang="sk-SK" sz="3200" b="1" dirty="0">
                <a:solidFill>
                  <a:schemeClr val="accent1"/>
                </a:solidFill>
              </a:rPr>
            </a:br>
            <a:endParaRPr lang="sk-SK" sz="3200" b="1" dirty="0"/>
          </a:p>
        </p:txBody>
      </p:sp>
      <p:sp>
        <p:nvSpPr>
          <p:cNvPr id="20" name="Podnadpis 2">
            <a:extLst>
              <a:ext uri="{FF2B5EF4-FFF2-40B4-BE49-F238E27FC236}">
                <a16:creationId xmlns:a16="http://schemas.microsoft.com/office/drawing/2014/main" id="{1E4A7BA7-92B9-FC56-03A4-578A9EFE17C3}"/>
              </a:ext>
            </a:extLst>
          </p:cNvPr>
          <p:cNvSpPr txBox="1">
            <a:spLocks/>
          </p:cNvSpPr>
          <p:nvPr/>
        </p:nvSpPr>
        <p:spPr>
          <a:xfrm>
            <a:off x="10165052" y="6386009"/>
            <a:ext cx="1630699" cy="3404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sk-SK" sz="1200" dirty="0">
                <a:solidFill>
                  <a:srgbClr val="244FA3"/>
                </a:solidFill>
              </a:rPr>
              <a:t>13. september 2023</a:t>
            </a:r>
          </a:p>
        </p:txBody>
      </p:sp>
      <p:graphicFrame>
        <p:nvGraphicFramePr>
          <p:cNvPr id="4" name="Graf 3">
            <a:extLst>
              <a:ext uri="{FF2B5EF4-FFF2-40B4-BE49-F238E27FC236}">
                <a16:creationId xmlns:a16="http://schemas.microsoft.com/office/drawing/2014/main" id="{E78608C1-70F1-AFEF-4C73-CC2C34847ACC}"/>
              </a:ext>
            </a:extLst>
          </p:cNvPr>
          <p:cNvGraphicFramePr/>
          <p:nvPr/>
        </p:nvGraphicFramePr>
        <p:xfrm>
          <a:off x="997527" y="2983979"/>
          <a:ext cx="4158674" cy="3508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" name="Graf 1">
            <a:extLst>
              <a:ext uri="{FF2B5EF4-FFF2-40B4-BE49-F238E27FC236}">
                <a16:creationId xmlns:a16="http://schemas.microsoft.com/office/drawing/2014/main" id="{9E620DA4-3D5F-DBC7-5E1C-2817A53D01FF}"/>
              </a:ext>
            </a:extLst>
          </p:cNvPr>
          <p:cNvGraphicFramePr/>
          <p:nvPr/>
        </p:nvGraphicFramePr>
        <p:xfrm>
          <a:off x="1440873" y="2316015"/>
          <a:ext cx="9541163" cy="40114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839204086"/>
      </p:ext>
    </p:extLst>
  </p:cSld>
  <p:clrMapOvr>
    <a:masterClrMapping/>
  </p:clrMapOvr>
  <p:transition spd="slow">
    <p:strips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>
            <a:extLst>
              <a:ext uri="{FF2B5EF4-FFF2-40B4-BE49-F238E27FC236}">
                <a16:creationId xmlns:a16="http://schemas.microsoft.com/office/drawing/2014/main" id="{D75A02E5-D4EB-CEAE-E83A-9313B1195279}"/>
              </a:ext>
            </a:extLst>
          </p:cNvPr>
          <p:cNvSpPr/>
          <p:nvPr/>
        </p:nvSpPr>
        <p:spPr>
          <a:xfrm>
            <a:off x="0" y="1225226"/>
            <a:ext cx="12192000" cy="5630728"/>
          </a:xfrm>
          <a:prstGeom prst="rect">
            <a:avLst/>
          </a:prstGeom>
          <a:gradFill flip="none" rotWithShape="1">
            <a:gsLst>
              <a:gs pos="0">
                <a:srgbClr val="D3DEF5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12520A57-ACE6-45A0-A36B-F94908F145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328" y="471991"/>
            <a:ext cx="364620" cy="445899"/>
          </a:xfrm>
          <a:prstGeom prst="rect">
            <a:avLst/>
          </a:prstGeom>
        </p:spPr>
      </p:pic>
      <p:pic>
        <p:nvPicPr>
          <p:cNvPr id="8" name="Obrázek 11" descr="4loga.jpg">
            <a:extLst>
              <a:ext uri="{FF2B5EF4-FFF2-40B4-BE49-F238E27FC236}">
                <a16:creationId xmlns:a16="http://schemas.microsoft.com/office/drawing/2014/main" id="{77E96CB3-F7F2-1478-CFAC-D0853BD0AC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57055"/>
            <a:ext cx="3319633" cy="720565"/>
          </a:xfrm>
          <a:prstGeom prst="rect">
            <a:avLst/>
          </a:prstGeom>
        </p:spPr>
      </p:pic>
      <p:sp>
        <p:nvSpPr>
          <p:cNvPr id="9" name="Obdĺžnik 8">
            <a:extLst>
              <a:ext uri="{FF2B5EF4-FFF2-40B4-BE49-F238E27FC236}">
                <a16:creationId xmlns:a16="http://schemas.microsoft.com/office/drawing/2014/main" id="{1BFECAAE-E12B-DC0E-5368-53703C64BCCD}"/>
              </a:ext>
            </a:extLst>
          </p:cNvPr>
          <p:cNvSpPr/>
          <p:nvPr/>
        </p:nvSpPr>
        <p:spPr>
          <a:xfrm>
            <a:off x="9523119" y="453203"/>
            <a:ext cx="22788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sk-SK" sz="7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Tento projekt sa realizuje vďaka podpore z Európskeho sociálneho fondu a Európskeho fondu regionálneho rozvoja v rámci Operačného programu Ľudské zdroje, </a:t>
            </a:r>
            <a:r>
              <a:rPr lang="sk-SK" sz="700" dirty="0">
                <a:solidFill>
                  <a:prstClr val="black"/>
                </a:solidFill>
                <a:latin typeface="Arial" pitchFamily="34" charset="0"/>
                <a:cs typeface="Arial" pitchFamily="34" charset="0"/>
                <a:hlinkClick r:id="rId4"/>
              </a:rPr>
              <a:t>www.esf.gov.sk</a:t>
            </a:r>
            <a:endParaRPr lang="sk-SK" sz="7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03AED1C8-4E33-D0BA-43F7-A8E03ECC5518}"/>
              </a:ext>
            </a:extLst>
          </p:cNvPr>
          <p:cNvSpPr txBox="1">
            <a:spLocks/>
          </p:cNvSpPr>
          <p:nvPr/>
        </p:nvSpPr>
        <p:spPr>
          <a:xfrm>
            <a:off x="729758" y="464354"/>
            <a:ext cx="1667440" cy="51102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k-SK" sz="1600" dirty="0">
                <a:solidFill>
                  <a:srgbClr val="0070C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RODINNÉ </a:t>
            </a:r>
            <a:br>
              <a:rPr lang="sk-SK" sz="1600" dirty="0">
                <a:solidFill>
                  <a:srgbClr val="0070C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</a:br>
            <a:r>
              <a:rPr lang="sk-SK" sz="1600" dirty="0">
                <a:solidFill>
                  <a:srgbClr val="0070C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PORADNE</a:t>
            </a:r>
          </a:p>
        </p:txBody>
      </p:sp>
      <p:sp>
        <p:nvSpPr>
          <p:cNvPr id="11" name="Podnadpis 2">
            <a:extLst>
              <a:ext uri="{FF2B5EF4-FFF2-40B4-BE49-F238E27FC236}">
                <a16:creationId xmlns:a16="http://schemas.microsoft.com/office/drawing/2014/main" id="{2C0A9A7C-F2AA-19DD-8866-DB770218856F}"/>
              </a:ext>
            </a:extLst>
          </p:cNvPr>
          <p:cNvSpPr txBox="1">
            <a:spLocks/>
          </p:cNvSpPr>
          <p:nvPr/>
        </p:nvSpPr>
        <p:spPr>
          <a:xfrm>
            <a:off x="739908" y="279191"/>
            <a:ext cx="1667440" cy="2168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k-SK" sz="9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Národný projekt</a:t>
            </a:r>
          </a:p>
        </p:txBody>
      </p:sp>
      <p:sp>
        <p:nvSpPr>
          <p:cNvPr id="12" name="Obdélník 7">
            <a:extLst>
              <a:ext uri="{FF2B5EF4-FFF2-40B4-BE49-F238E27FC236}">
                <a16:creationId xmlns:a16="http://schemas.microsoft.com/office/drawing/2014/main" id="{D27BA050-8B06-0762-30F1-08C5D75C6CE8}"/>
              </a:ext>
            </a:extLst>
          </p:cNvPr>
          <p:cNvSpPr/>
          <p:nvPr/>
        </p:nvSpPr>
        <p:spPr>
          <a:xfrm>
            <a:off x="1887987" y="426797"/>
            <a:ext cx="209653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sk-SK" sz="9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poradensko-psychologické</a:t>
            </a:r>
          </a:p>
          <a:p>
            <a:pPr defTabSz="914400"/>
            <a:r>
              <a:rPr lang="sk-SK" sz="9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služby pre jednotlivcov,</a:t>
            </a:r>
          </a:p>
          <a:p>
            <a:pPr defTabSz="914400"/>
            <a:r>
              <a:rPr lang="sk-SK" sz="9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páry a rodiny</a:t>
            </a:r>
          </a:p>
        </p:txBody>
      </p:sp>
      <p:pic>
        <p:nvPicPr>
          <p:cNvPr id="14" name="Obrázok 13">
            <a:extLst>
              <a:ext uri="{FF2B5EF4-FFF2-40B4-BE49-F238E27FC236}">
                <a16:creationId xmlns:a16="http://schemas.microsoft.com/office/drawing/2014/main" id="{5A41E98B-ECCC-BC04-EEA8-6AD30A09844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223" y="279191"/>
            <a:ext cx="798745" cy="798429"/>
          </a:xfrm>
          <a:prstGeom prst="rect">
            <a:avLst/>
          </a:prstGeom>
        </p:spPr>
      </p:pic>
      <p:sp>
        <p:nvSpPr>
          <p:cNvPr id="16" name="Nadpis 1">
            <a:extLst>
              <a:ext uri="{FF2B5EF4-FFF2-40B4-BE49-F238E27FC236}">
                <a16:creationId xmlns:a16="http://schemas.microsoft.com/office/drawing/2014/main" id="{391A1F04-4538-23AF-3404-959FC045F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055" y="1698765"/>
            <a:ext cx="11324695" cy="821695"/>
          </a:xfrm>
        </p:spPr>
        <p:txBody>
          <a:bodyPr>
            <a:noAutofit/>
          </a:bodyPr>
          <a:lstStyle/>
          <a:p>
            <a:pPr algn="ctr"/>
            <a:br>
              <a:rPr lang="sk-SK" sz="3200" b="1" dirty="0">
                <a:solidFill>
                  <a:schemeClr val="accent1"/>
                </a:solidFill>
              </a:rPr>
            </a:br>
            <a:r>
              <a:rPr lang="sk-SK" sz="3200" b="1" dirty="0">
                <a:solidFill>
                  <a:schemeClr val="accent1"/>
                </a:solidFill>
              </a:rPr>
              <a:t>Zdroje informácií o rodinných poradniach podľa typu poradenstva</a:t>
            </a:r>
            <a:br>
              <a:rPr lang="sk-SK" sz="3200" b="1" dirty="0">
                <a:solidFill>
                  <a:schemeClr val="accent1"/>
                </a:solidFill>
              </a:rPr>
            </a:br>
            <a:r>
              <a:rPr lang="sk-SK" sz="2400" b="1" dirty="0">
                <a:solidFill>
                  <a:schemeClr val="accent1"/>
                </a:solidFill>
              </a:rPr>
              <a:t>(Dotazník spätnej väzby, spolu počet respondentov 95)</a:t>
            </a:r>
            <a:br>
              <a:rPr lang="sk-SK" sz="2400" b="1" dirty="0">
                <a:solidFill>
                  <a:schemeClr val="accent1"/>
                </a:solidFill>
              </a:rPr>
            </a:br>
            <a:br>
              <a:rPr lang="sk-SK" sz="3200" b="1" dirty="0">
                <a:solidFill>
                  <a:schemeClr val="accent1"/>
                </a:solidFill>
              </a:rPr>
            </a:br>
            <a:br>
              <a:rPr lang="sk-SK" sz="3200" b="1" dirty="0">
                <a:solidFill>
                  <a:schemeClr val="accent1"/>
                </a:solidFill>
              </a:rPr>
            </a:br>
            <a:endParaRPr lang="sk-SK" sz="3200" b="1" dirty="0"/>
          </a:p>
        </p:txBody>
      </p:sp>
      <p:sp>
        <p:nvSpPr>
          <p:cNvPr id="20" name="Podnadpis 2">
            <a:extLst>
              <a:ext uri="{FF2B5EF4-FFF2-40B4-BE49-F238E27FC236}">
                <a16:creationId xmlns:a16="http://schemas.microsoft.com/office/drawing/2014/main" id="{1E4A7BA7-92B9-FC56-03A4-578A9EFE17C3}"/>
              </a:ext>
            </a:extLst>
          </p:cNvPr>
          <p:cNvSpPr txBox="1">
            <a:spLocks/>
          </p:cNvSpPr>
          <p:nvPr/>
        </p:nvSpPr>
        <p:spPr>
          <a:xfrm>
            <a:off x="10165052" y="6386009"/>
            <a:ext cx="1630699" cy="3404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sk-SK" sz="1200" dirty="0">
                <a:solidFill>
                  <a:srgbClr val="244FA3"/>
                </a:solidFill>
              </a:rPr>
              <a:t>13. september 2023</a:t>
            </a:r>
          </a:p>
        </p:txBody>
      </p:sp>
      <p:graphicFrame>
        <p:nvGraphicFramePr>
          <p:cNvPr id="4" name="Graf 3">
            <a:extLst>
              <a:ext uri="{FF2B5EF4-FFF2-40B4-BE49-F238E27FC236}">
                <a16:creationId xmlns:a16="http://schemas.microsoft.com/office/drawing/2014/main" id="{E78608C1-70F1-AFEF-4C73-CC2C34847ACC}"/>
              </a:ext>
            </a:extLst>
          </p:cNvPr>
          <p:cNvGraphicFramePr/>
          <p:nvPr/>
        </p:nvGraphicFramePr>
        <p:xfrm>
          <a:off x="997527" y="2983979"/>
          <a:ext cx="4158674" cy="3508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3" name="Graf 2">
            <a:extLst>
              <a:ext uri="{FF2B5EF4-FFF2-40B4-BE49-F238E27FC236}">
                <a16:creationId xmlns:a16="http://schemas.microsoft.com/office/drawing/2014/main" id="{AFCC1D0D-A310-B151-A144-7E1A3680D2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64061359"/>
              </p:ext>
            </p:extLst>
          </p:nvPr>
        </p:nvGraphicFramePr>
        <p:xfrm>
          <a:off x="314037" y="2189018"/>
          <a:ext cx="11324694" cy="41384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585443287"/>
      </p:ext>
    </p:extLst>
  </p:cSld>
  <p:clrMapOvr>
    <a:masterClrMapping/>
  </p:clrMapOvr>
  <p:transition spd="slow">
    <p:strips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ĺžnik 2">
            <a:extLst>
              <a:ext uri="{FF2B5EF4-FFF2-40B4-BE49-F238E27FC236}">
                <a16:creationId xmlns:a16="http://schemas.microsoft.com/office/drawing/2014/main" id="{2E7456BE-5D04-3161-ED00-443C2E8B6681}"/>
              </a:ext>
            </a:extLst>
          </p:cNvPr>
          <p:cNvSpPr/>
          <p:nvPr/>
        </p:nvSpPr>
        <p:spPr>
          <a:xfrm>
            <a:off x="0" y="1225226"/>
            <a:ext cx="12192000" cy="5630728"/>
          </a:xfrm>
          <a:prstGeom prst="rect">
            <a:avLst/>
          </a:prstGeom>
          <a:gradFill flip="none" rotWithShape="1">
            <a:gsLst>
              <a:gs pos="0">
                <a:srgbClr val="D3DEF5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12520A57-ACE6-45A0-A36B-F94908F145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328" y="471991"/>
            <a:ext cx="364620" cy="445899"/>
          </a:xfrm>
          <a:prstGeom prst="rect">
            <a:avLst/>
          </a:prstGeom>
        </p:spPr>
      </p:pic>
      <p:pic>
        <p:nvPicPr>
          <p:cNvPr id="8" name="Obrázek 11" descr="4loga.jpg">
            <a:extLst>
              <a:ext uri="{FF2B5EF4-FFF2-40B4-BE49-F238E27FC236}">
                <a16:creationId xmlns:a16="http://schemas.microsoft.com/office/drawing/2014/main" id="{77E96CB3-F7F2-1478-CFAC-D0853BD0AC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57055"/>
            <a:ext cx="3319633" cy="720565"/>
          </a:xfrm>
          <a:prstGeom prst="rect">
            <a:avLst/>
          </a:prstGeom>
        </p:spPr>
      </p:pic>
      <p:sp>
        <p:nvSpPr>
          <p:cNvPr id="9" name="Obdĺžnik 8">
            <a:extLst>
              <a:ext uri="{FF2B5EF4-FFF2-40B4-BE49-F238E27FC236}">
                <a16:creationId xmlns:a16="http://schemas.microsoft.com/office/drawing/2014/main" id="{1BFECAAE-E12B-DC0E-5368-53703C64BCCD}"/>
              </a:ext>
            </a:extLst>
          </p:cNvPr>
          <p:cNvSpPr/>
          <p:nvPr/>
        </p:nvSpPr>
        <p:spPr>
          <a:xfrm>
            <a:off x="9523119" y="453203"/>
            <a:ext cx="22788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sk-SK" sz="7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Tento projekt sa realizuje vďaka podpore z Európskeho sociálneho fondu a Európskeho fondu regionálneho rozvoja v rámci Operačného programu Ľudské zdroje, </a:t>
            </a:r>
            <a:r>
              <a:rPr lang="sk-SK" sz="700" dirty="0">
                <a:solidFill>
                  <a:prstClr val="black"/>
                </a:solidFill>
                <a:latin typeface="Arial" pitchFamily="34" charset="0"/>
                <a:cs typeface="Arial" pitchFamily="34" charset="0"/>
                <a:hlinkClick r:id="rId4"/>
              </a:rPr>
              <a:t>www.esf.gov.sk</a:t>
            </a:r>
            <a:endParaRPr lang="sk-SK" sz="7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03AED1C8-4E33-D0BA-43F7-A8E03ECC5518}"/>
              </a:ext>
            </a:extLst>
          </p:cNvPr>
          <p:cNvSpPr txBox="1">
            <a:spLocks/>
          </p:cNvSpPr>
          <p:nvPr/>
        </p:nvSpPr>
        <p:spPr>
          <a:xfrm>
            <a:off x="729758" y="464354"/>
            <a:ext cx="1667440" cy="51102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k-SK" sz="1600" dirty="0">
                <a:solidFill>
                  <a:srgbClr val="0070C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RODINNÉ </a:t>
            </a:r>
            <a:br>
              <a:rPr lang="sk-SK" sz="1600" dirty="0">
                <a:solidFill>
                  <a:srgbClr val="0070C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</a:br>
            <a:r>
              <a:rPr lang="sk-SK" sz="1600" dirty="0">
                <a:solidFill>
                  <a:srgbClr val="0070C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PORADNE</a:t>
            </a:r>
          </a:p>
        </p:txBody>
      </p:sp>
      <p:sp>
        <p:nvSpPr>
          <p:cNvPr id="11" name="Podnadpis 2">
            <a:extLst>
              <a:ext uri="{FF2B5EF4-FFF2-40B4-BE49-F238E27FC236}">
                <a16:creationId xmlns:a16="http://schemas.microsoft.com/office/drawing/2014/main" id="{2C0A9A7C-F2AA-19DD-8866-DB770218856F}"/>
              </a:ext>
            </a:extLst>
          </p:cNvPr>
          <p:cNvSpPr txBox="1">
            <a:spLocks/>
          </p:cNvSpPr>
          <p:nvPr/>
        </p:nvSpPr>
        <p:spPr>
          <a:xfrm>
            <a:off x="739908" y="279191"/>
            <a:ext cx="1667440" cy="2168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k-SK" sz="9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Národný projekt</a:t>
            </a:r>
          </a:p>
        </p:txBody>
      </p:sp>
      <p:sp>
        <p:nvSpPr>
          <p:cNvPr id="12" name="Obdélník 7">
            <a:extLst>
              <a:ext uri="{FF2B5EF4-FFF2-40B4-BE49-F238E27FC236}">
                <a16:creationId xmlns:a16="http://schemas.microsoft.com/office/drawing/2014/main" id="{D27BA050-8B06-0762-30F1-08C5D75C6CE8}"/>
              </a:ext>
            </a:extLst>
          </p:cNvPr>
          <p:cNvSpPr/>
          <p:nvPr/>
        </p:nvSpPr>
        <p:spPr>
          <a:xfrm>
            <a:off x="1887987" y="426797"/>
            <a:ext cx="209653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sk-SK" sz="9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poradensko-psychologické</a:t>
            </a:r>
          </a:p>
          <a:p>
            <a:pPr defTabSz="914400"/>
            <a:r>
              <a:rPr lang="sk-SK" sz="9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služby pre jednotlivcov,</a:t>
            </a:r>
          </a:p>
          <a:p>
            <a:pPr defTabSz="914400"/>
            <a:r>
              <a:rPr lang="sk-SK" sz="9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páry a rodiny</a:t>
            </a:r>
          </a:p>
        </p:txBody>
      </p:sp>
      <p:pic>
        <p:nvPicPr>
          <p:cNvPr id="14" name="Obrázok 13">
            <a:extLst>
              <a:ext uri="{FF2B5EF4-FFF2-40B4-BE49-F238E27FC236}">
                <a16:creationId xmlns:a16="http://schemas.microsoft.com/office/drawing/2014/main" id="{5A41E98B-ECCC-BC04-EEA8-6AD30A09844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223" y="279191"/>
            <a:ext cx="798745" cy="798429"/>
          </a:xfrm>
          <a:prstGeom prst="rect">
            <a:avLst/>
          </a:prstGeom>
        </p:spPr>
      </p:pic>
      <p:sp>
        <p:nvSpPr>
          <p:cNvPr id="16" name="Nadpis 1">
            <a:extLst>
              <a:ext uri="{FF2B5EF4-FFF2-40B4-BE49-F238E27FC236}">
                <a16:creationId xmlns:a16="http://schemas.microsoft.com/office/drawing/2014/main" id="{391A1F04-4538-23AF-3404-959FC045F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055" y="1348511"/>
            <a:ext cx="11324695" cy="1171949"/>
          </a:xfrm>
        </p:spPr>
        <p:txBody>
          <a:bodyPr>
            <a:noAutofit/>
          </a:bodyPr>
          <a:lstStyle/>
          <a:p>
            <a:pPr algn="ctr"/>
            <a:br>
              <a:rPr lang="sk-SK" sz="3200" b="1" dirty="0">
                <a:solidFill>
                  <a:schemeClr val="accent1"/>
                </a:solidFill>
              </a:rPr>
            </a:br>
            <a:br>
              <a:rPr lang="sk-SK" sz="3200" b="1" dirty="0">
                <a:solidFill>
                  <a:schemeClr val="accent1"/>
                </a:solidFill>
              </a:rPr>
            </a:br>
            <a:r>
              <a:rPr lang="sk-SK" sz="3200" b="1" dirty="0">
                <a:solidFill>
                  <a:schemeClr val="accent1"/>
                </a:solidFill>
              </a:rPr>
              <a:t>Hodnotenie aktivít rodinných poradní podľa typu poradenstva</a:t>
            </a:r>
            <a:br>
              <a:rPr lang="sk-SK" sz="3200" b="1" dirty="0">
                <a:solidFill>
                  <a:schemeClr val="accent1"/>
                </a:solidFill>
              </a:rPr>
            </a:br>
            <a:r>
              <a:rPr lang="sk-SK" sz="2400" b="1" dirty="0">
                <a:solidFill>
                  <a:schemeClr val="accent1"/>
                </a:solidFill>
              </a:rPr>
              <a:t>(Dotazník spätnej väzby, spolu počet respondentov 95)</a:t>
            </a:r>
            <a:br>
              <a:rPr lang="sk-SK" sz="2400" b="1" dirty="0">
                <a:solidFill>
                  <a:schemeClr val="accent1"/>
                </a:solidFill>
              </a:rPr>
            </a:br>
            <a:br>
              <a:rPr lang="sk-SK" sz="3200" b="1" dirty="0">
                <a:solidFill>
                  <a:schemeClr val="accent1"/>
                </a:solidFill>
              </a:rPr>
            </a:br>
            <a:br>
              <a:rPr lang="sk-SK" sz="3200" b="1" dirty="0">
                <a:solidFill>
                  <a:schemeClr val="accent1"/>
                </a:solidFill>
              </a:rPr>
            </a:br>
            <a:endParaRPr lang="sk-SK" sz="3200" b="1" dirty="0"/>
          </a:p>
        </p:txBody>
      </p:sp>
      <p:sp>
        <p:nvSpPr>
          <p:cNvPr id="20" name="Podnadpis 2">
            <a:extLst>
              <a:ext uri="{FF2B5EF4-FFF2-40B4-BE49-F238E27FC236}">
                <a16:creationId xmlns:a16="http://schemas.microsoft.com/office/drawing/2014/main" id="{1E4A7BA7-92B9-FC56-03A4-578A9EFE17C3}"/>
              </a:ext>
            </a:extLst>
          </p:cNvPr>
          <p:cNvSpPr txBox="1">
            <a:spLocks/>
          </p:cNvSpPr>
          <p:nvPr/>
        </p:nvSpPr>
        <p:spPr>
          <a:xfrm>
            <a:off x="10165052" y="6386009"/>
            <a:ext cx="1630699" cy="3404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sk-SK" sz="1200" dirty="0">
                <a:solidFill>
                  <a:srgbClr val="244FA3"/>
                </a:solidFill>
              </a:rPr>
              <a:t>13. september 2023</a:t>
            </a:r>
          </a:p>
        </p:txBody>
      </p:sp>
      <p:graphicFrame>
        <p:nvGraphicFramePr>
          <p:cNvPr id="4" name="Graf 3">
            <a:extLst>
              <a:ext uri="{FF2B5EF4-FFF2-40B4-BE49-F238E27FC236}">
                <a16:creationId xmlns:a16="http://schemas.microsoft.com/office/drawing/2014/main" id="{E78608C1-70F1-AFEF-4C73-CC2C34847ACC}"/>
              </a:ext>
            </a:extLst>
          </p:cNvPr>
          <p:cNvGraphicFramePr/>
          <p:nvPr/>
        </p:nvGraphicFramePr>
        <p:xfrm>
          <a:off x="997527" y="2983979"/>
          <a:ext cx="4158674" cy="3508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" name="Graf 1">
            <a:extLst>
              <a:ext uri="{FF2B5EF4-FFF2-40B4-BE49-F238E27FC236}">
                <a16:creationId xmlns:a16="http://schemas.microsoft.com/office/drawing/2014/main" id="{C4BA66BE-4952-B2CC-D0A2-E2E8DBBDFD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2674406"/>
              </p:ext>
            </p:extLst>
          </p:nvPr>
        </p:nvGraphicFramePr>
        <p:xfrm>
          <a:off x="739907" y="2138851"/>
          <a:ext cx="10907147" cy="4205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850851092"/>
      </p:ext>
    </p:extLst>
  </p:cSld>
  <p:clrMapOvr>
    <a:masterClrMapping/>
  </p:clrMapOvr>
  <p:transition spd="slow">
    <p:strips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>
            <a:extLst>
              <a:ext uri="{FF2B5EF4-FFF2-40B4-BE49-F238E27FC236}">
                <a16:creationId xmlns:a16="http://schemas.microsoft.com/office/drawing/2014/main" id="{30DA91EE-5BC6-F488-A26A-CB4FCF5DE452}"/>
              </a:ext>
            </a:extLst>
          </p:cNvPr>
          <p:cNvSpPr/>
          <p:nvPr/>
        </p:nvSpPr>
        <p:spPr>
          <a:xfrm>
            <a:off x="0" y="1225226"/>
            <a:ext cx="12192000" cy="5630728"/>
          </a:xfrm>
          <a:prstGeom prst="rect">
            <a:avLst/>
          </a:prstGeom>
          <a:gradFill flip="none" rotWithShape="1">
            <a:gsLst>
              <a:gs pos="0">
                <a:srgbClr val="D3DEF5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7E21544-5DE3-90D7-0783-A4D0FFA1D1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746" y="2672034"/>
            <a:ext cx="5754254" cy="3584450"/>
          </a:xfrm>
        </p:spPr>
        <p:txBody>
          <a:bodyPr>
            <a:normAutofit fontScale="62500" lnSpcReduction="20000"/>
          </a:bodyPr>
          <a:lstStyle/>
          <a:p>
            <a:pPr marL="0" indent="0" algn="just" fontAlgn="base">
              <a:lnSpc>
                <a:spcPct val="120000"/>
              </a:lnSpc>
              <a:buClr>
                <a:srgbClr val="244FA3"/>
              </a:buClr>
              <a:buNone/>
            </a:pPr>
            <a:r>
              <a:rPr lang="sk-SK" dirty="0">
                <a:solidFill>
                  <a:schemeClr val="bg2">
                    <a:lumMod val="10000"/>
                  </a:schemeClr>
                </a:solidFill>
              </a:rPr>
              <a:t>Zostupné poradie pilotných ROPO podľa výšky mesačného priemeru celkovej ceny práce (na celú rod. poradňu) :</a:t>
            </a:r>
          </a:p>
          <a:p>
            <a:pPr algn="just" fontAlgn="base">
              <a:lnSpc>
                <a:spcPct val="120000"/>
              </a:lnSpc>
              <a:buClr>
                <a:srgbClr val="244FA3"/>
              </a:buClr>
              <a:buFont typeface="Wingdings" panose="05000000000000000000" pitchFamily="2" charset="2"/>
              <a:buChar char="§"/>
            </a:pPr>
            <a:r>
              <a:rPr lang="sk-SK" dirty="0">
                <a:solidFill>
                  <a:schemeClr val="bg2">
                    <a:lumMod val="10000"/>
                  </a:schemeClr>
                </a:solidFill>
              </a:rPr>
              <a:t>Nové Zámky (14 379 eur)</a:t>
            </a:r>
          </a:p>
          <a:p>
            <a:pPr algn="just" fontAlgn="base">
              <a:lnSpc>
                <a:spcPct val="120000"/>
              </a:lnSpc>
              <a:buClr>
                <a:srgbClr val="244FA3"/>
              </a:buClr>
              <a:buFont typeface="Wingdings" panose="05000000000000000000" pitchFamily="2" charset="2"/>
              <a:buChar char="§"/>
            </a:pPr>
            <a:r>
              <a:rPr lang="sk-SK" dirty="0">
                <a:solidFill>
                  <a:schemeClr val="bg2">
                    <a:lumMod val="10000"/>
                  </a:schemeClr>
                </a:solidFill>
              </a:rPr>
              <a:t>Žilina (14 254 eur)</a:t>
            </a:r>
          </a:p>
          <a:p>
            <a:pPr algn="just" fontAlgn="base">
              <a:lnSpc>
                <a:spcPct val="120000"/>
              </a:lnSpc>
              <a:buClr>
                <a:srgbClr val="244FA3"/>
              </a:buClr>
              <a:buFont typeface="Wingdings" panose="05000000000000000000" pitchFamily="2" charset="2"/>
              <a:buChar char="§"/>
            </a:pPr>
            <a:r>
              <a:rPr lang="sk-SK" dirty="0">
                <a:solidFill>
                  <a:schemeClr val="bg2">
                    <a:lumMod val="10000"/>
                  </a:schemeClr>
                </a:solidFill>
              </a:rPr>
              <a:t>Trnava (13 250 eur)</a:t>
            </a:r>
          </a:p>
          <a:p>
            <a:pPr algn="just" fontAlgn="base">
              <a:lnSpc>
                <a:spcPct val="120000"/>
              </a:lnSpc>
              <a:buClr>
                <a:srgbClr val="244FA3"/>
              </a:buClr>
              <a:buFont typeface="Wingdings" panose="05000000000000000000" pitchFamily="2" charset="2"/>
              <a:buChar char="§"/>
            </a:pPr>
            <a:r>
              <a:rPr lang="sk-SK" dirty="0">
                <a:solidFill>
                  <a:schemeClr val="bg2">
                    <a:lumMod val="10000"/>
                  </a:schemeClr>
                </a:solidFill>
              </a:rPr>
              <a:t>Košice (13 127 eur)</a:t>
            </a:r>
          </a:p>
          <a:p>
            <a:pPr algn="just" fontAlgn="base">
              <a:lnSpc>
                <a:spcPct val="120000"/>
              </a:lnSpc>
              <a:buClr>
                <a:srgbClr val="244FA3"/>
              </a:buClr>
              <a:buFont typeface="Wingdings" panose="05000000000000000000" pitchFamily="2" charset="2"/>
              <a:buChar char="§"/>
            </a:pPr>
            <a:r>
              <a:rPr lang="sk-SK" dirty="0">
                <a:solidFill>
                  <a:schemeClr val="bg2">
                    <a:lumMod val="10000"/>
                  </a:schemeClr>
                </a:solidFill>
              </a:rPr>
              <a:t>Humenné (12 692 eur)</a:t>
            </a:r>
          </a:p>
          <a:p>
            <a:pPr marL="0" indent="0" algn="just" fontAlgn="base">
              <a:lnSpc>
                <a:spcPct val="120000"/>
              </a:lnSpc>
              <a:buClr>
                <a:srgbClr val="244FA3"/>
              </a:buClr>
              <a:buNone/>
            </a:pPr>
            <a:r>
              <a:rPr lang="sk-SK" b="1" i="1" dirty="0">
                <a:solidFill>
                  <a:schemeClr val="bg2">
                    <a:lumMod val="10000"/>
                  </a:schemeClr>
                </a:solidFill>
              </a:rPr>
              <a:t>Poznámka: </a:t>
            </a:r>
            <a:r>
              <a:rPr lang="sk-SK" i="1" dirty="0">
                <a:solidFill>
                  <a:schemeClr val="bg2">
                    <a:lumMod val="10000"/>
                  </a:schemeClr>
                </a:solidFill>
              </a:rPr>
              <a:t>nie všetky ROPO pracovali v rovnakom zložení z hľadiska počtu „kmeňových“ zamestnancov</a:t>
            </a:r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12520A57-ACE6-45A0-A36B-F94908F145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328" y="471991"/>
            <a:ext cx="364620" cy="445899"/>
          </a:xfrm>
          <a:prstGeom prst="rect">
            <a:avLst/>
          </a:prstGeom>
        </p:spPr>
      </p:pic>
      <p:pic>
        <p:nvPicPr>
          <p:cNvPr id="8" name="Obrázek 11" descr="4loga.jpg">
            <a:extLst>
              <a:ext uri="{FF2B5EF4-FFF2-40B4-BE49-F238E27FC236}">
                <a16:creationId xmlns:a16="http://schemas.microsoft.com/office/drawing/2014/main" id="{77E96CB3-F7F2-1478-CFAC-D0853BD0AC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57055"/>
            <a:ext cx="3319633" cy="720565"/>
          </a:xfrm>
          <a:prstGeom prst="rect">
            <a:avLst/>
          </a:prstGeom>
        </p:spPr>
      </p:pic>
      <p:sp>
        <p:nvSpPr>
          <p:cNvPr id="9" name="Obdĺžnik 8">
            <a:extLst>
              <a:ext uri="{FF2B5EF4-FFF2-40B4-BE49-F238E27FC236}">
                <a16:creationId xmlns:a16="http://schemas.microsoft.com/office/drawing/2014/main" id="{1BFECAAE-E12B-DC0E-5368-53703C64BCCD}"/>
              </a:ext>
            </a:extLst>
          </p:cNvPr>
          <p:cNvSpPr/>
          <p:nvPr/>
        </p:nvSpPr>
        <p:spPr>
          <a:xfrm>
            <a:off x="9523119" y="453203"/>
            <a:ext cx="22788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sk-SK" sz="7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Tento projekt sa realizuje vďaka podpore z Európskeho sociálneho fondu a Európskeho fondu regionálneho rozvoja v rámci Operačného programu Ľudské zdroje, </a:t>
            </a:r>
            <a:r>
              <a:rPr lang="sk-SK" sz="700" dirty="0">
                <a:solidFill>
                  <a:prstClr val="black"/>
                </a:solidFill>
                <a:latin typeface="Arial" pitchFamily="34" charset="0"/>
                <a:cs typeface="Arial" pitchFamily="34" charset="0"/>
                <a:hlinkClick r:id="rId4"/>
              </a:rPr>
              <a:t>www.esf.gov.sk</a:t>
            </a:r>
            <a:endParaRPr lang="sk-SK" sz="7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03AED1C8-4E33-D0BA-43F7-A8E03ECC5518}"/>
              </a:ext>
            </a:extLst>
          </p:cNvPr>
          <p:cNvSpPr txBox="1">
            <a:spLocks/>
          </p:cNvSpPr>
          <p:nvPr/>
        </p:nvSpPr>
        <p:spPr>
          <a:xfrm>
            <a:off x="729758" y="464354"/>
            <a:ext cx="1667440" cy="51102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k-SK" sz="1600" dirty="0">
                <a:solidFill>
                  <a:srgbClr val="0070C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RODINNÉ </a:t>
            </a:r>
            <a:br>
              <a:rPr lang="sk-SK" sz="1600" dirty="0">
                <a:solidFill>
                  <a:srgbClr val="0070C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</a:br>
            <a:r>
              <a:rPr lang="sk-SK" sz="1600" dirty="0">
                <a:solidFill>
                  <a:srgbClr val="0070C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PORADNE</a:t>
            </a:r>
          </a:p>
        </p:txBody>
      </p:sp>
      <p:sp>
        <p:nvSpPr>
          <p:cNvPr id="11" name="Podnadpis 2">
            <a:extLst>
              <a:ext uri="{FF2B5EF4-FFF2-40B4-BE49-F238E27FC236}">
                <a16:creationId xmlns:a16="http://schemas.microsoft.com/office/drawing/2014/main" id="{2C0A9A7C-F2AA-19DD-8866-DB770218856F}"/>
              </a:ext>
            </a:extLst>
          </p:cNvPr>
          <p:cNvSpPr txBox="1">
            <a:spLocks/>
          </p:cNvSpPr>
          <p:nvPr/>
        </p:nvSpPr>
        <p:spPr>
          <a:xfrm>
            <a:off x="739908" y="279191"/>
            <a:ext cx="1667440" cy="2168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k-SK" sz="9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Národný projekt</a:t>
            </a:r>
          </a:p>
        </p:txBody>
      </p:sp>
      <p:sp>
        <p:nvSpPr>
          <p:cNvPr id="12" name="Obdélník 7">
            <a:extLst>
              <a:ext uri="{FF2B5EF4-FFF2-40B4-BE49-F238E27FC236}">
                <a16:creationId xmlns:a16="http://schemas.microsoft.com/office/drawing/2014/main" id="{D27BA050-8B06-0762-30F1-08C5D75C6CE8}"/>
              </a:ext>
            </a:extLst>
          </p:cNvPr>
          <p:cNvSpPr/>
          <p:nvPr/>
        </p:nvSpPr>
        <p:spPr>
          <a:xfrm>
            <a:off x="1887987" y="426797"/>
            <a:ext cx="209653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sk-SK" sz="9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poradensko-psychologické</a:t>
            </a:r>
          </a:p>
          <a:p>
            <a:pPr defTabSz="914400"/>
            <a:r>
              <a:rPr lang="sk-SK" sz="9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služby pre jednotlivcov,</a:t>
            </a:r>
          </a:p>
          <a:p>
            <a:pPr defTabSz="914400"/>
            <a:r>
              <a:rPr lang="sk-SK" sz="9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páry a rodiny</a:t>
            </a:r>
          </a:p>
        </p:txBody>
      </p:sp>
      <p:pic>
        <p:nvPicPr>
          <p:cNvPr id="14" name="Obrázok 13">
            <a:extLst>
              <a:ext uri="{FF2B5EF4-FFF2-40B4-BE49-F238E27FC236}">
                <a16:creationId xmlns:a16="http://schemas.microsoft.com/office/drawing/2014/main" id="{5A41E98B-ECCC-BC04-EEA8-6AD30A09844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223" y="279191"/>
            <a:ext cx="798745" cy="798429"/>
          </a:xfrm>
          <a:prstGeom prst="rect">
            <a:avLst/>
          </a:prstGeom>
        </p:spPr>
      </p:pic>
      <p:sp>
        <p:nvSpPr>
          <p:cNvPr id="16" name="Nadpis 1">
            <a:extLst>
              <a:ext uri="{FF2B5EF4-FFF2-40B4-BE49-F238E27FC236}">
                <a16:creationId xmlns:a16="http://schemas.microsoft.com/office/drawing/2014/main" id="{391A1F04-4538-23AF-3404-959FC045F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055" y="1368218"/>
            <a:ext cx="5874327" cy="1013218"/>
          </a:xfrm>
        </p:spPr>
        <p:txBody>
          <a:bodyPr>
            <a:noAutofit/>
          </a:bodyPr>
          <a:lstStyle/>
          <a:p>
            <a:pPr algn="ctr"/>
            <a:r>
              <a:rPr lang="sk-SK" sz="3200" b="1" dirty="0">
                <a:solidFill>
                  <a:schemeClr val="accent1"/>
                </a:solidFill>
              </a:rPr>
              <a:t>Mzdové náklady (CCP) </a:t>
            </a:r>
            <a:br>
              <a:rPr lang="sk-SK" sz="3200" b="1" dirty="0">
                <a:solidFill>
                  <a:schemeClr val="accent1"/>
                </a:solidFill>
              </a:rPr>
            </a:br>
            <a:r>
              <a:rPr lang="sk-SK" sz="3200" b="1" dirty="0">
                <a:solidFill>
                  <a:schemeClr val="accent1"/>
                </a:solidFill>
              </a:rPr>
              <a:t>mesačný priemer za sledované obdobie</a:t>
            </a:r>
            <a:endParaRPr lang="sk-SK" sz="32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Podnadpis 2">
            <a:extLst>
              <a:ext uri="{FF2B5EF4-FFF2-40B4-BE49-F238E27FC236}">
                <a16:creationId xmlns:a16="http://schemas.microsoft.com/office/drawing/2014/main" id="{1E4A7BA7-92B9-FC56-03A4-578A9EFE17C3}"/>
              </a:ext>
            </a:extLst>
          </p:cNvPr>
          <p:cNvSpPr txBox="1">
            <a:spLocks/>
          </p:cNvSpPr>
          <p:nvPr/>
        </p:nvSpPr>
        <p:spPr>
          <a:xfrm>
            <a:off x="10165052" y="6386009"/>
            <a:ext cx="1630699" cy="3404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sk-SK" sz="1200" dirty="0">
                <a:solidFill>
                  <a:srgbClr val="244FA3"/>
                </a:solidFill>
              </a:rPr>
              <a:t>13. september 2023</a:t>
            </a:r>
          </a:p>
        </p:txBody>
      </p:sp>
      <p:graphicFrame>
        <p:nvGraphicFramePr>
          <p:cNvPr id="4" name="Graf 3">
            <a:extLst>
              <a:ext uri="{FF2B5EF4-FFF2-40B4-BE49-F238E27FC236}">
                <a16:creationId xmlns:a16="http://schemas.microsoft.com/office/drawing/2014/main" id="{B928A72A-9584-24AF-892E-575C09DE7FF5}"/>
              </a:ext>
            </a:extLst>
          </p:cNvPr>
          <p:cNvGraphicFramePr/>
          <p:nvPr/>
        </p:nvGraphicFramePr>
        <p:xfrm>
          <a:off x="6456217" y="1283759"/>
          <a:ext cx="5540201" cy="48768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414523567"/>
      </p:ext>
    </p:extLst>
  </p:cSld>
  <p:clrMapOvr>
    <a:masterClrMapping/>
  </p:clrMapOvr>
  <p:transition spd="slow">
    <p:strips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>
            <a:extLst>
              <a:ext uri="{FF2B5EF4-FFF2-40B4-BE49-F238E27FC236}">
                <a16:creationId xmlns:a16="http://schemas.microsoft.com/office/drawing/2014/main" id="{40D2390A-E427-5F5C-42F3-1EB36D0D0633}"/>
              </a:ext>
            </a:extLst>
          </p:cNvPr>
          <p:cNvSpPr/>
          <p:nvPr/>
        </p:nvSpPr>
        <p:spPr>
          <a:xfrm>
            <a:off x="0" y="1225226"/>
            <a:ext cx="12192000" cy="5630728"/>
          </a:xfrm>
          <a:prstGeom prst="rect">
            <a:avLst/>
          </a:prstGeom>
          <a:gradFill flip="none" rotWithShape="1">
            <a:gsLst>
              <a:gs pos="0">
                <a:srgbClr val="D3DEF5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7E21544-5DE3-90D7-0783-A4D0FFA1D1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746" y="2524429"/>
            <a:ext cx="5754254" cy="4202000"/>
          </a:xfrm>
        </p:spPr>
        <p:txBody>
          <a:bodyPr>
            <a:normAutofit fontScale="62500" lnSpcReduction="20000"/>
          </a:bodyPr>
          <a:lstStyle/>
          <a:p>
            <a:pPr marL="0" indent="0" algn="just" fontAlgn="base">
              <a:lnSpc>
                <a:spcPct val="120000"/>
              </a:lnSpc>
              <a:buClr>
                <a:srgbClr val="244FA3"/>
              </a:buClr>
              <a:buNone/>
            </a:pPr>
            <a:r>
              <a:rPr lang="sk-SK" dirty="0">
                <a:solidFill>
                  <a:schemeClr val="bg2">
                    <a:lumMod val="10000"/>
                  </a:schemeClr>
                </a:solidFill>
              </a:rPr>
              <a:t>Zostupné poradie pilotných ROPO podľa výšky priemerných mesačných prevádzkových nákladov za sledované obdobie (január – jún 2023):</a:t>
            </a:r>
          </a:p>
          <a:p>
            <a:pPr algn="just" fontAlgn="base">
              <a:lnSpc>
                <a:spcPct val="120000"/>
              </a:lnSpc>
              <a:buClr>
                <a:srgbClr val="244FA3"/>
              </a:buClr>
              <a:buFont typeface="Wingdings" panose="05000000000000000000" pitchFamily="2" charset="2"/>
              <a:buChar char="§"/>
            </a:pPr>
            <a:r>
              <a:rPr lang="sk-SK" dirty="0">
                <a:solidFill>
                  <a:schemeClr val="bg2">
                    <a:lumMod val="10000"/>
                  </a:schemeClr>
                </a:solidFill>
              </a:rPr>
              <a:t>Košice (1 588 eur)</a:t>
            </a:r>
          </a:p>
          <a:p>
            <a:pPr algn="just" fontAlgn="base">
              <a:lnSpc>
                <a:spcPct val="120000"/>
              </a:lnSpc>
              <a:buClr>
                <a:srgbClr val="244FA3"/>
              </a:buClr>
              <a:buFont typeface="Wingdings" panose="05000000000000000000" pitchFamily="2" charset="2"/>
              <a:buChar char="§"/>
            </a:pPr>
            <a:r>
              <a:rPr lang="sk-SK" dirty="0">
                <a:solidFill>
                  <a:schemeClr val="bg2">
                    <a:lumMod val="10000"/>
                  </a:schemeClr>
                </a:solidFill>
              </a:rPr>
              <a:t>Trnava (1 541 eur)</a:t>
            </a:r>
          </a:p>
          <a:p>
            <a:pPr algn="just" fontAlgn="base">
              <a:lnSpc>
                <a:spcPct val="120000"/>
              </a:lnSpc>
              <a:buClr>
                <a:srgbClr val="244FA3"/>
              </a:buClr>
              <a:buFont typeface="Wingdings" panose="05000000000000000000" pitchFamily="2" charset="2"/>
              <a:buChar char="§"/>
            </a:pPr>
            <a:r>
              <a:rPr lang="sk-SK" dirty="0">
                <a:solidFill>
                  <a:schemeClr val="bg2">
                    <a:lumMod val="10000"/>
                  </a:schemeClr>
                </a:solidFill>
              </a:rPr>
              <a:t>Žilina (1 427 eur)</a:t>
            </a:r>
          </a:p>
          <a:p>
            <a:pPr algn="just" fontAlgn="base">
              <a:lnSpc>
                <a:spcPct val="120000"/>
              </a:lnSpc>
              <a:buClr>
                <a:srgbClr val="244FA3"/>
              </a:buClr>
              <a:buFont typeface="Wingdings" panose="05000000000000000000" pitchFamily="2" charset="2"/>
              <a:buChar char="§"/>
            </a:pPr>
            <a:r>
              <a:rPr lang="sk-SK" dirty="0">
                <a:solidFill>
                  <a:schemeClr val="bg2">
                    <a:lumMod val="10000"/>
                  </a:schemeClr>
                </a:solidFill>
              </a:rPr>
              <a:t>Nové Zámky (1 205 eur)</a:t>
            </a:r>
          </a:p>
          <a:p>
            <a:pPr algn="just" fontAlgn="base">
              <a:lnSpc>
                <a:spcPct val="120000"/>
              </a:lnSpc>
              <a:buClr>
                <a:srgbClr val="244FA3"/>
              </a:buClr>
              <a:buFont typeface="Wingdings" panose="05000000000000000000" pitchFamily="2" charset="2"/>
              <a:buChar char="§"/>
            </a:pPr>
            <a:r>
              <a:rPr lang="sk-SK" dirty="0">
                <a:solidFill>
                  <a:schemeClr val="bg2">
                    <a:lumMod val="10000"/>
                  </a:schemeClr>
                </a:solidFill>
              </a:rPr>
              <a:t>Humenné (1 040 eur)</a:t>
            </a:r>
          </a:p>
          <a:p>
            <a:pPr marL="0" indent="0" algn="just" fontAlgn="base">
              <a:lnSpc>
                <a:spcPct val="120000"/>
              </a:lnSpc>
              <a:buClr>
                <a:srgbClr val="244FA3"/>
              </a:buClr>
              <a:buNone/>
            </a:pPr>
            <a:r>
              <a:rPr lang="sk-SK" b="1" i="1" dirty="0">
                <a:solidFill>
                  <a:schemeClr val="bg2">
                    <a:lumMod val="10000"/>
                  </a:schemeClr>
                </a:solidFill>
              </a:rPr>
              <a:t>Poznámka: </a:t>
            </a:r>
            <a:r>
              <a:rPr lang="sk-SK" i="1" dirty="0">
                <a:solidFill>
                  <a:schemeClr val="bg2">
                    <a:lumMod val="10000"/>
                  </a:schemeClr>
                </a:solidFill>
              </a:rPr>
              <a:t>pri výpočte prevádzkových nákladov nemá význam počítať priemerné náklady na 1 zamestnanca, nakoľko výška týchto nákladov nezávisí od počtu zamestnancov</a:t>
            </a:r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12520A57-ACE6-45A0-A36B-F94908F145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328" y="471991"/>
            <a:ext cx="364620" cy="445899"/>
          </a:xfrm>
          <a:prstGeom prst="rect">
            <a:avLst/>
          </a:prstGeom>
        </p:spPr>
      </p:pic>
      <p:pic>
        <p:nvPicPr>
          <p:cNvPr id="8" name="Obrázek 11" descr="4loga.jpg">
            <a:extLst>
              <a:ext uri="{FF2B5EF4-FFF2-40B4-BE49-F238E27FC236}">
                <a16:creationId xmlns:a16="http://schemas.microsoft.com/office/drawing/2014/main" id="{77E96CB3-F7F2-1478-CFAC-D0853BD0AC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57055"/>
            <a:ext cx="3319633" cy="720565"/>
          </a:xfrm>
          <a:prstGeom prst="rect">
            <a:avLst/>
          </a:prstGeom>
        </p:spPr>
      </p:pic>
      <p:sp>
        <p:nvSpPr>
          <p:cNvPr id="9" name="Obdĺžnik 8">
            <a:extLst>
              <a:ext uri="{FF2B5EF4-FFF2-40B4-BE49-F238E27FC236}">
                <a16:creationId xmlns:a16="http://schemas.microsoft.com/office/drawing/2014/main" id="{1BFECAAE-E12B-DC0E-5368-53703C64BCCD}"/>
              </a:ext>
            </a:extLst>
          </p:cNvPr>
          <p:cNvSpPr/>
          <p:nvPr/>
        </p:nvSpPr>
        <p:spPr>
          <a:xfrm>
            <a:off x="9523119" y="453203"/>
            <a:ext cx="22788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sk-SK" sz="7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Tento projekt sa realizuje vďaka podpore z Európskeho sociálneho fondu a Európskeho fondu regionálneho rozvoja v rámci Operačného programu Ľudské zdroje, </a:t>
            </a:r>
            <a:r>
              <a:rPr lang="sk-SK" sz="700" dirty="0">
                <a:solidFill>
                  <a:prstClr val="black"/>
                </a:solidFill>
                <a:latin typeface="Arial" pitchFamily="34" charset="0"/>
                <a:cs typeface="Arial" pitchFamily="34" charset="0"/>
                <a:hlinkClick r:id="rId4"/>
              </a:rPr>
              <a:t>www.esf.gov.sk</a:t>
            </a:r>
            <a:endParaRPr lang="sk-SK" sz="7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03AED1C8-4E33-D0BA-43F7-A8E03ECC5518}"/>
              </a:ext>
            </a:extLst>
          </p:cNvPr>
          <p:cNvSpPr txBox="1">
            <a:spLocks/>
          </p:cNvSpPr>
          <p:nvPr/>
        </p:nvSpPr>
        <p:spPr>
          <a:xfrm>
            <a:off x="729758" y="464354"/>
            <a:ext cx="1667440" cy="51102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k-SK" sz="1600" dirty="0">
                <a:solidFill>
                  <a:srgbClr val="0070C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RODINNÉ </a:t>
            </a:r>
            <a:br>
              <a:rPr lang="sk-SK" sz="1600" dirty="0">
                <a:solidFill>
                  <a:srgbClr val="0070C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</a:br>
            <a:r>
              <a:rPr lang="sk-SK" sz="1600" dirty="0">
                <a:solidFill>
                  <a:srgbClr val="0070C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PORADNE</a:t>
            </a:r>
          </a:p>
        </p:txBody>
      </p:sp>
      <p:sp>
        <p:nvSpPr>
          <p:cNvPr id="11" name="Podnadpis 2">
            <a:extLst>
              <a:ext uri="{FF2B5EF4-FFF2-40B4-BE49-F238E27FC236}">
                <a16:creationId xmlns:a16="http://schemas.microsoft.com/office/drawing/2014/main" id="{2C0A9A7C-F2AA-19DD-8866-DB770218856F}"/>
              </a:ext>
            </a:extLst>
          </p:cNvPr>
          <p:cNvSpPr txBox="1">
            <a:spLocks/>
          </p:cNvSpPr>
          <p:nvPr/>
        </p:nvSpPr>
        <p:spPr>
          <a:xfrm>
            <a:off x="739908" y="279191"/>
            <a:ext cx="1667440" cy="2168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k-SK" sz="9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Národný projekt</a:t>
            </a:r>
          </a:p>
        </p:txBody>
      </p:sp>
      <p:sp>
        <p:nvSpPr>
          <p:cNvPr id="12" name="Obdélník 7">
            <a:extLst>
              <a:ext uri="{FF2B5EF4-FFF2-40B4-BE49-F238E27FC236}">
                <a16:creationId xmlns:a16="http://schemas.microsoft.com/office/drawing/2014/main" id="{D27BA050-8B06-0762-30F1-08C5D75C6CE8}"/>
              </a:ext>
            </a:extLst>
          </p:cNvPr>
          <p:cNvSpPr/>
          <p:nvPr/>
        </p:nvSpPr>
        <p:spPr>
          <a:xfrm>
            <a:off x="1887987" y="426797"/>
            <a:ext cx="209653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sk-SK" sz="9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poradensko-psychologické</a:t>
            </a:r>
          </a:p>
          <a:p>
            <a:pPr defTabSz="914400"/>
            <a:r>
              <a:rPr lang="sk-SK" sz="9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služby pre jednotlivcov,</a:t>
            </a:r>
          </a:p>
          <a:p>
            <a:pPr defTabSz="914400"/>
            <a:r>
              <a:rPr lang="sk-SK" sz="9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páry a rodiny</a:t>
            </a:r>
          </a:p>
        </p:txBody>
      </p:sp>
      <p:pic>
        <p:nvPicPr>
          <p:cNvPr id="14" name="Obrázok 13">
            <a:extLst>
              <a:ext uri="{FF2B5EF4-FFF2-40B4-BE49-F238E27FC236}">
                <a16:creationId xmlns:a16="http://schemas.microsoft.com/office/drawing/2014/main" id="{5A41E98B-ECCC-BC04-EEA8-6AD30A09844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223" y="279191"/>
            <a:ext cx="798745" cy="798429"/>
          </a:xfrm>
          <a:prstGeom prst="rect">
            <a:avLst/>
          </a:prstGeom>
        </p:spPr>
      </p:pic>
      <p:sp>
        <p:nvSpPr>
          <p:cNvPr id="16" name="Nadpis 1">
            <a:extLst>
              <a:ext uri="{FF2B5EF4-FFF2-40B4-BE49-F238E27FC236}">
                <a16:creationId xmlns:a16="http://schemas.microsoft.com/office/drawing/2014/main" id="{391A1F04-4538-23AF-3404-959FC045F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055" y="1368218"/>
            <a:ext cx="5874327" cy="1013218"/>
          </a:xfrm>
        </p:spPr>
        <p:txBody>
          <a:bodyPr>
            <a:noAutofit/>
          </a:bodyPr>
          <a:lstStyle/>
          <a:p>
            <a:pPr algn="ctr"/>
            <a:r>
              <a:rPr lang="sk-SK" sz="3200" b="1" dirty="0">
                <a:solidFill>
                  <a:schemeClr val="accent1"/>
                </a:solidFill>
              </a:rPr>
              <a:t>Prevádzkové náklady (nájomné + energie) mesačný priemer</a:t>
            </a:r>
            <a:endParaRPr lang="sk-SK" sz="32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Podnadpis 2">
            <a:extLst>
              <a:ext uri="{FF2B5EF4-FFF2-40B4-BE49-F238E27FC236}">
                <a16:creationId xmlns:a16="http://schemas.microsoft.com/office/drawing/2014/main" id="{1E4A7BA7-92B9-FC56-03A4-578A9EFE17C3}"/>
              </a:ext>
            </a:extLst>
          </p:cNvPr>
          <p:cNvSpPr txBox="1">
            <a:spLocks/>
          </p:cNvSpPr>
          <p:nvPr/>
        </p:nvSpPr>
        <p:spPr>
          <a:xfrm>
            <a:off x="10165052" y="6386009"/>
            <a:ext cx="1630699" cy="3404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sk-SK" sz="1200" dirty="0">
                <a:solidFill>
                  <a:srgbClr val="244FA3"/>
                </a:solidFill>
              </a:rPr>
              <a:t>13. september 2023</a:t>
            </a:r>
          </a:p>
        </p:txBody>
      </p:sp>
      <p:graphicFrame>
        <p:nvGraphicFramePr>
          <p:cNvPr id="2" name="Graf 1">
            <a:extLst>
              <a:ext uri="{FF2B5EF4-FFF2-40B4-BE49-F238E27FC236}">
                <a16:creationId xmlns:a16="http://schemas.microsoft.com/office/drawing/2014/main" id="{B1C5DBD4-598E-567F-C2FA-0214EAE7030D}"/>
              </a:ext>
            </a:extLst>
          </p:cNvPr>
          <p:cNvGraphicFramePr/>
          <p:nvPr/>
        </p:nvGraphicFramePr>
        <p:xfrm>
          <a:off x="6465455" y="1263095"/>
          <a:ext cx="5255490" cy="4999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977382882"/>
      </p:ext>
    </p:extLst>
  </p:cSld>
  <p:clrMapOvr>
    <a:masterClrMapping/>
  </p:clrMapOvr>
  <p:transition spd="slow">
    <p:strips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>
            <a:extLst>
              <a:ext uri="{FF2B5EF4-FFF2-40B4-BE49-F238E27FC236}">
                <a16:creationId xmlns:a16="http://schemas.microsoft.com/office/drawing/2014/main" id="{494EDABA-440D-7E8A-882C-4C605ACD3B18}"/>
              </a:ext>
            </a:extLst>
          </p:cNvPr>
          <p:cNvSpPr/>
          <p:nvPr/>
        </p:nvSpPr>
        <p:spPr>
          <a:xfrm>
            <a:off x="0" y="1225226"/>
            <a:ext cx="12192000" cy="5630728"/>
          </a:xfrm>
          <a:prstGeom prst="rect">
            <a:avLst/>
          </a:prstGeom>
          <a:gradFill flip="none" rotWithShape="1">
            <a:gsLst>
              <a:gs pos="0">
                <a:srgbClr val="D3DEF5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7E21544-5DE3-90D7-0783-A4D0FFA1D1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745" y="2524429"/>
            <a:ext cx="5998043" cy="4202000"/>
          </a:xfrm>
        </p:spPr>
        <p:txBody>
          <a:bodyPr>
            <a:normAutofit fontScale="77500" lnSpcReduction="20000"/>
          </a:bodyPr>
          <a:lstStyle/>
          <a:p>
            <a:pPr marL="0" indent="0" algn="just" fontAlgn="base">
              <a:lnSpc>
                <a:spcPct val="120000"/>
              </a:lnSpc>
              <a:buClr>
                <a:srgbClr val="244FA3"/>
              </a:buClr>
              <a:buNone/>
            </a:pPr>
            <a:r>
              <a:rPr lang="sk-SK" dirty="0">
                <a:solidFill>
                  <a:schemeClr val="bg2">
                    <a:lumMod val="10000"/>
                  </a:schemeClr>
                </a:solidFill>
              </a:rPr>
              <a:t>Zostupné poradie pilotných ROPO podľa výšky priemerných mesačných mzdových a prevádzkových nákladov za sledované obdobie (január – jún 2023) spolu so zohľadnením úplného vykazovania v ROPO Humenné:</a:t>
            </a:r>
          </a:p>
          <a:p>
            <a:pPr algn="just" fontAlgn="base">
              <a:lnSpc>
                <a:spcPct val="120000"/>
              </a:lnSpc>
              <a:buClr>
                <a:srgbClr val="244FA3"/>
              </a:buClr>
              <a:buFont typeface="Wingdings" panose="05000000000000000000" pitchFamily="2" charset="2"/>
              <a:buChar char="§"/>
            </a:pPr>
            <a:r>
              <a:rPr lang="sk-SK" dirty="0">
                <a:solidFill>
                  <a:schemeClr val="bg2">
                    <a:lumMod val="10000"/>
                  </a:schemeClr>
                </a:solidFill>
              </a:rPr>
              <a:t>Žilina (15 681eur)</a:t>
            </a:r>
          </a:p>
          <a:p>
            <a:pPr algn="just" fontAlgn="base">
              <a:lnSpc>
                <a:spcPct val="120000"/>
              </a:lnSpc>
              <a:buClr>
                <a:srgbClr val="244FA3"/>
              </a:buClr>
              <a:buFont typeface="Wingdings" panose="05000000000000000000" pitchFamily="2" charset="2"/>
              <a:buChar char="§"/>
            </a:pPr>
            <a:r>
              <a:rPr lang="sk-SK" dirty="0">
                <a:solidFill>
                  <a:schemeClr val="bg2">
                    <a:lumMod val="10000"/>
                  </a:schemeClr>
                </a:solidFill>
              </a:rPr>
              <a:t>Nové Zámky (15 584 eur)</a:t>
            </a:r>
          </a:p>
          <a:p>
            <a:pPr algn="just" fontAlgn="base">
              <a:lnSpc>
                <a:spcPct val="120000"/>
              </a:lnSpc>
              <a:buClr>
                <a:srgbClr val="244FA3"/>
              </a:buClr>
              <a:buFont typeface="Wingdings" panose="05000000000000000000" pitchFamily="2" charset="2"/>
              <a:buChar char="§"/>
            </a:pPr>
            <a:r>
              <a:rPr lang="sk-SK" dirty="0">
                <a:solidFill>
                  <a:schemeClr val="bg2">
                    <a:lumMod val="10000"/>
                  </a:schemeClr>
                </a:solidFill>
              </a:rPr>
              <a:t>Trnava (14 791 eur)</a:t>
            </a:r>
          </a:p>
          <a:p>
            <a:pPr algn="just" fontAlgn="base">
              <a:lnSpc>
                <a:spcPct val="120000"/>
              </a:lnSpc>
              <a:buClr>
                <a:srgbClr val="244FA3"/>
              </a:buClr>
              <a:buFont typeface="Wingdings" panose="05000000000000000000" pitchFamily="2" charset="2"/>
              <a:buChar char="§"/>
            </a:pPr>
            <a:r>
              <a:rPr lang="sk-SK" dirty="0">
                <a:solidFill>
                  <a:schemeClr val="bg2">
                    <a:lumMod val="10000"/>
                  </a:schemeClr>
                </a:solidFill>
              </a:rPr>
              <a:t>Košice (14 716 eur)</a:t>
            </a:r>
          </a:p>
          <a:p>
            <a:pPr algn="just" fontAlgn="base">
              <a:lnSpc>
                <a:spcPct val="120000"/>
              </a:lnSpc>
              <a:buClr>
                <a:srgbClr val="244FA3"/>
              </a:buClr>
              <a:buFont typeface="Wingdings" panose="05000000000000000000" pitchFamily="2" charset="2"/>
              <a:buChar char="§"/>
            </a:pPr>
            <a:r>
              <a:rPr lang="sk-SK" dirty="0">
                <a:solidFill>
                  <a:schemeClr val="bg2">
                    <a:lumMod val="10000"/>
                  </a:schemeClr>
                </a:solidFill>
              </a:rPr>
              <a:t>Humenné (13 910 eur)</a:t>
            </a:r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12520A57-ACE6-45A0-A36B-F94908F145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328" y="471991"/>
            <a:ext cx="364620" cy="445899"/>
          </a:xfrm>
          <a:prstGeom prst="rect">
            <a:avLst/>
          </a:prstGeom>
        </p:spPr>
      </p:pic>
      <p:pic>
        <p:nvPicPr>
          <p:cNvPr id="8" name="Obrázek 11" descr="4loga.jpg">
            <a:extLst>
              <a:ext uri="{FF2B5EF4-FFF2-40B4-BE49-F238E27FC236}">
                <a16:creationId xmlns:a16="http://schemas.microsoft.com/office/drawing/2014/main" id="{77E96CB3-F7F2-1478-CFAC-D0853BD0AC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57055"/>
            <a:ext cx="3319633" cy="720565"/>
          </a:xfrm>
          <a:prstGeom prst="rect">
            <a:avLst/>
          </a:prstGeom>
        </p:spPr>
      </p:pic>
      <p:sp>
        <p:nvSpPr>
          <p:cNvPr id="9" name="Obdĺžnik 8">
            <a:extLst>
              <a:ext uri="{FF2B5EF4-FFF2-40B4-BE49-F238E27FC236}">
                <a16:creationId xmlns:a16="http://schemas.microsoft.com/office/drawing/2014/main" id="{1BFECAAE-E12B-DC0E-5368-53703C64BCCD}"/>
              </a:ext>
            </a:extLst>
          </p:cNvPr>
          <p:cNvSpPr/>
          <p:nvPr/>
        </p:nvSpPr>
        <p:spPr>
          <a:xfrm>
            <a:off x="9523119" y="453203"/>
            <a:ext cx="22788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sk-SK" sz="7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Tento projekt sa realizuje vďaka podpore z Európskeho sociálneho fondu a Európskeho fondu regionálneho rozvoja v rámci Operačného programu Ľudské zdroje, </a:t>
            </a:r>
            <a:r>
              <a:rPr lang="sk-SK" sz="700" dirty="0">
                <a:solidFill>
                  <a:prstClr val="black"/>
                </a:solidFill>
                <a:latin typeface="Arial" pitchFamily="34" charset="0"/>
                <a:cs typeface="Arial" pitchFamily="34" charset="0"/>
                <a:hlinkClick r:id="rId4"/>
              </a:rPr>
              <a:t>www.esf.gov.sk</a:t>
            </a:r>
            <a:endParaRPr lang="sk-SK" sz="7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03AED1C8-4E33-D0BA-43F7-A8E03ECC5518}"/>
              </a:ext>
            </a:extLst>
          </p:cNvPr>
          <p:cNvSpPr txBox="1">
            <a:spLocks/>
          </p:cNvSpPr>
          <p:nvPr/>
        </p:nvSpPr>
        <p:spPr>
          <a:xfrm>
            <a:off x="729758" y="464354"/>
            <a:ext cx="1667440" cy="51102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k-SK" sz="1600" dirty="0">
                <a:solidFill>
                  <a:srgbClr val="0070C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RODINNÉ </a:t>
            </a:r>
            <a:br>
              <a:rPr lang="sk-SK" sz="1600" dirty="0">
                <a:solidFill>
                  <a:srgbClr val="0070C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</a:br>
            <a:r>
              <a:rPr lang="sk-SK" sz="1600" dirty="0">
                <a:solidFill>
                  <a:srgbClr val="0070C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PORADNE</a:t>
            </a:r>
          </a:p>
        </p:txBody>
      </p:sp>
      <p:sp>
        <p:nvSpPr>
          <p:cNvPr id="11" name="Podnadpis 2">
            <a:extLst>
              <a:ext uri="{FF2B5EF4-FFF2-40B4-BE49-F238E27FC236}">
                <a16:creationId xmlns:a16="http://schemas.microsoft.com/office/drawing/2014/main" id="{2C0A9A7C-F2AA-19DD-8866-DB770218856F}"/>
              </a:ext>
            </a:extLst>
          </p:cNvPr>
          <p:cNvSpPr txBox="1">
            <a:spLocks/>
          </p:cNvSpPr>
          <p:nvPr/>
        </p:nvSpPr>
        <p:spPr>
          <a:xfrm>
            <a:off x="739908" y="279191"/>
            <a:ext cx="1667440" cy="2168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k-SK" sz="9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Národný projekt</a:t>
            </a:r>
          </a:p>
        </p:txBody>
      </p:sp>
      <p:sp>
        <p:nvSpPr>
          <p:cNvPr id="12" name="Obdélník 7">
            <a:extLst>
              <a:ext uri="{FF2B5EF4-FFF2-40B4-BE49-F238E27FC236}">
                <a16:creationId xmlns:a16="http://schemas.microsoft.com/office/drawing/2014/main" id="{D27BA050-8B06-0762-30F1-08C5D75C6CE8}"/>
              </a:ext>
            </a:extLst>
          </p:cNvPr>
          <p:cNvSpPr/>
          <p:nvPr/>
        </p:nvSpPr>
        <p:spPr>
          <a:xfrm>
            <a:off x="1887987" y="426797"/>
            <a:ext cx="209653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sk-SK" sz="9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poradensko-psychologické</a:t>
            </a:r>
          </a:p>
          <a:p>
            <a:pPr defTabSz="914400"/>
            <a:r>
              <a:rPr lang="sk-SK" sz="9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služby pre jednotlivcov,</a:t>
            </a:r>
          </a:p>
          <a:p>
            <a:pPr defTabSz="914400"/>
            <a:r>
              <a:rPr lang="sk-SK" sz="9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páry a rodiny</a:t>
            </a:r>
          </a:p>
        </p:txBody>
      </p:sp>
      <p:pic>
        <p:nvPicPr>
          <p:cNvPr id="14" name="Obrázok 13">
            <a:extLst>
              <a:ext uri="{FF2B5EF4-FFF2-40B4-BE49-F238E27FC236}">
                <a16:creationId xmlns:a16="http://schemas.microsoft.com/office/drawing/2014/main" id="{5A41E98B-ECCC-BC04-EEA8-6AD30A09844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223" y="279191"/>
            <a:ext cx="798745" cy="798429"/>
          </a:xfrm>
          <a:prstGeom prst="rect">
            <a:avLst/>
          </a:prstGeom>
        </p:spPr>
      </p:pic>
      <p:sp>
        <p:nvSpPr>
          <p:cNvPr id="16" name="Nadpis 1">
            <a:extLst>
              <a:ext uri="{FF2B5EF4-FFF2-40B4-BE49-F238E27FC236}">
                <a16:creationId xmlns:a16="http://schemas.microsoft.com/office/drawing/2014/main" id="{391A1F04-4538-23AF-3404-959FC045F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055" y="1368218"/>
            <a:ext cx="5874327" cy="1013218"/>
          </a:xfrm>
        </p:spPr>
        <p:txBody>
          <a:bodyPr>
            <a:noAutofit/>
          </a:bodyPr>
          <a:lstStyle/>
          <a:p>
            <a:pPr algn="ctr"/>
            <a:r>
              <a:rPr lang="sk-SK" sz="2400" b="1" dirty="0">
                <a:solidFill>
                  <a:schemeClr val="accent1"/>
                </a:solidFill>
              </a:rPr>
              <a:t>Spolu celková cena práce a prevádzkové náklady – mesačný priemer za sledované obdobie</a:t>
            </a:r>
            <a:endParaRPr lang="sk-SK" sz="24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Podnadpis 2">
            <a:extLst>
              <a:ext uri="{FF2B5EF4-FFF2-40B4-BE49-F238E27FC236}">
                <a16:creationId xmlns:a16="http://schemas.microsoft.com/office/drawing/2014/main" id="{1E4A7BA7-92B9-FC56-03A4-578A9EFE17C3}"/>
              </a:ext>
            </a:extLst>
          </p:cNvPr>
          <p:cNvSpPr txBox="1">
            <a:spLocks/>
          </p:cNvSpPr>
          <p:nvPr/>
        </p:nvSpPr>
        <p:spPr>
          <a:xfrm>
            <a:off x="10165052" y="6386009"/>
            <a:ext cx="1630699" cy="3404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sk-SK" sz="1200" dirty="0">
                <a:solidFill>
                  <a:srgbClr val="244FA3"/>
                </a:solidFill>
              </a:rPr>
              <a:t>13. september 2023</a:t>
            </a:r>
          </a:p>
        </p:txBody>
      </p:sp>
      <p:graphicFrame>
        <p:nvGraphicFramePr>
          <p:cNvPr id="4" name="Graf 3">
            <a:extLst>
              <a:ext uri="{FF2B5EF4-FFF2-40B4-BE49-F238E27FC236}">
                <a16:creationId xmlns:a16="http://schemas.microsoft.com/office/drawing/2014/main" id="{6EF38796-7E7B-67C8-759A-420BCF59E3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84721172"/>
              </p:ext>
            </p:extLst>
          </p:nvPr>
        </p:nvGraphicFramePr>
        <p:xfrm>
          <a:off x="6561975" y="1368217"/>
          <a:ext cx="5288280" cy="49032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049164589"/>
      </p:ext>
    </p:extLst>
  </p:cSld>
  <p:clrMapOvr>
    <a:masterClrMapping/>
  </p:clrMapOvr>
  <p:transition spd="slow">
    <p:strips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>
            <a:extLst>
              <a:ext uri="{FF2B5EF4-FFF2-40B4-BE49-F238E27FC236}">
                <a16:creationId xmlns:a16="http://schemas.microsoft.com/office/drawing/2014/main" id="{B8BE79BB-B5D7-EF84-5DEB-6D2B4D87D39A}"/>
              </a:ext>
            </a:extLst>
          </p:cNvPr>
          <p:cNvSpPr/>
          <p:nvPr/>
        </p:nvSpPr>
        <p:spPr>
          <a:xfrm>
            <a:off x="0" y="1225226"/>
            <a:ext cx="12192000" cy="5630728"/>
          </a:xfrm>
          <a:prstGeom prst="rect">
            <a:avLst/>
          </a:prstGeom>
          <a:gradFill flip="none" rotWithShape="1">
            <a:gsLst>
              <a:gs pos="0">
                <a:srgbClr val="D3DEF5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7E21544-5DE3-90D7-0783-A4D0FFA1D1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746" y="2272683"/>
            <a:ext cx="4088211" cy="4453746"/>
          </a:xfrm>
        </p:spPr>
        <p:txBody>
          <a:bodyPr>
            <a:normAutofit fontScale="92500"/>
          </a:bodyPr>
          <a:lstStyle/>
          <a:p>
            <a:pPr marL="0" indent="0" algn="ctr" fontAlgn="base">
              <a:lnSpc>
                <a:spcPct val="120000"/>
              </a:lnSpc>
              <a:buClr>
                <a:srgbClr val="244FA3"/>
              </a:buClr>
              <a:buNone/>
            </a:pPr>
            <a:r>
              <a:rPr lang="sk-SK" dirty="0">
                <a:solidFill>
                  <a:schemeClr val="bg2">
                    <a:lumMod val="10000"/>
                  </a:schemeClr>
                </a:solidFill>
              </a:rPr>
              <a:t>Tabuľka zachytáva zostupné poradie pilotných poradní podľa rôznych kritérií, </a:t>
            </a:r>
          </a:p>
          <a:p>
            <a:pPr marL="0" indent="0" algn="ctr" fontAlgn="base">
              <a:lnSpc>
                <a:spcPct val="120000"/>
              </a:lnSpc>
              <a:buClr>
                <a:srgbClr val="244FA3"/>
              </a:buClr>
              <a:buNone/>
            </a:pPr>
            <a:r>
              <a:rPr lang="sk-SK" dirty="0">
                <a:solidFill>
                  <a:schemeClr val="bg2">
                    <a:lumMod val="10000"/>
                  </a:schemeClr>
                </a:solidFill>
              </a:rPr>
              <a:t>1 - (najtmavšie políčko) znamená najvyššiu nákladovosť ROPO, </a:t>
            </a:r>
          </a:p>
          <a:p>
            <a:pPr marL="0" indent="0" algn="ctr" fontAlgn="base">
              <a:lnSpc>
                <a:spcPct val="120000"/>
              </a:lnSpc>
              <a:buClr>
                <a:srgbClr val="244FA3"/>
              </a:buClr>
              <a:buNone/>
            </a:pPr>
            <a:r>
              <a:rPr lang="sk-SK" dirty="0">
                <a:solidFill>
                  <a:schemeClr val="bg2">
                    <a:lumMod val="10000"/>
                  </a:schemeClr>
                </a:solidFill>
              </a:rPr>
              <a:t>5 - (biele políčko) znamená najnižšiu nákladovosť ROPO </a:t>
            </a:r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12520A57-ACE6-45A0-A36B-F94908F145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328" y="471991"/>
            <a:ext cx="364620" cy="445899"/>
          </a:xfrm>
          <a:prstGeom prst="rect">
            <a:avLst/>
          </a:prstGeom>
        </p:spPr>
      </p:pic>
      <p:pic>
        <p:nvPicPr>
          <p:cNvPr id="8" name="Obrázek 11" descr="4loga.jpg">
            <a:extLst>
              <a:ext uri="{FF2B5EF4-FFF2-40B4-BE49-F238E27FC236}">
                <a16:creationId xmlns:a16="http://schemas.microsoft.com/office/drawing/2014/main" id="{77E96CB3-F7F2-1478-CFAC-D0853BD0AC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57055"/>
            <a:ext cx="3319633" cy="720565"/>
          </a:xfrm>
          <a:prstGeom prst="rect">
            <a:avLst/>
          </a:prstGeom>
        </p:spPr>
      </p:pic>
      <p:sp>
        <p:nvSpPr>
          <p:cNvPr id="9" name="Obdĺžnik 8">
            <a:extLst>
              <a:ext uri="{FF2B5EF4-FFF2-40B4-BE49-F238E27FC236}">
                <a16:creationId xmlns:a16="http://schemas.microsoft.com/office/drawing/2014/main" id="{1BFECAAE-E12B-DC0E-5368-53703C64BCCD}"/>
              </a:ext>
            </a:extLst>
          </p:cNvPr>
          <p:cNvSpPr/>
          <p:nvPr/>
        </p:nvSpPr>
        <p:spPr>
          <a:xfrm>
            <a:off x="9523119" y="453203"/>
            <a:ext cx="22788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sk-SK" sz="7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Tento projekt sa realizuje vďaka podpore z Európskeho sociálneho fondu a Európskeho fondu regionálneho rozvoja v rámci Operačného programu Ľudské zdroje, </a:t>
            </a:r>
            <a:r>
              <a:rPr lang="sk-SK" sz="700" dirty="0">
                <a:solidFill>
                  <a:prstClr val="black"/>
                </a:solidFill>
                <a:latin typeface="Arial" pitchFamily="34" charset="0"/>
                <a:cs typeface="Arial" pitchFamily="34" charset="0"/>
                <a:hlinkClick r:id="rId4"/>
              </a:rPr>
              <a:t>www.esf.gov.sk</a:t>
            </a:r>
            <a:endParaRPr lang="sk-SK" sz="7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03AED1C8-4E33-D0BA-43F7-A8E03ECC5518}"/>
              </a:ext>
            </a:extLst>
          </p:cNvPr>
          <p:cNvSpPr txBox="1">
            <a:spLocks/>
          </p:cNvSpPr>
          <p:nvPr/>
        </p:nvSpPr>
        <p:spPr>
          <a:xfrm>
            <a:off x="729758" y="464354"/>
            <a:ext cx="1667440" cy="51102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k-SK" sz="1600" dirty="0">
                <a:solidFill>
                  <a:srgbClr val="0070C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RODINNÉ </a:t>
            </a:r>
            <a:br>
              <a:rPr lang="sk-SK" sz="1600" dirty="0">
                <a:solidFill>
                  <a:srgbClr val="0070C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</a:br>
            <a:r>
              <a:rPr lang="sk-SK" sz="1600" dirty="0">
                <a:solidFill>
                  <a:srgbClr val="0070C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PORADNE</a:t>
            </a:r>
          </a:p>
        </p:txBody>
      </p:sp>
      <p:sp>
        <p:nvSpPr>
          <p:cNvPr id="11" name="Podnadpis 2">
            <a:extLst>
              <a:ext uri="{FF2B5EF4-FFF2-40B4-BE49-F238E27FC236}">
                <a16:creationId xmlns:a16="http://schemas.microsoft.com/office/drawing/2014/main" id="{2C0A9A7C-F2AA-19DD-8866-DB770218856F}"/>
              </a:ext>
            </a:extLst>
          </p:cNvPr>
          <p:cNvSpPr txBox="1">
            <a:spLocks/>
          </p:cNvSpPr>
          <p:nvPr/>
        </p:nvSpPr>
        <p:spPr>
          <a:xfrm>
            <a:off x="739908" y="279191"/>
            <a:ext cx="1667440" cy="2168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k-SK" sz="9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Národný projekt</a:t>
            </a:r>
          </a:p>
        </p:txBody>
      </p:sp>
      <p:sp>
        <p:nvSpPr>
          <p:cNvPr id="12" name="Obdélník 7">
            <a:extLst>
              <a:ext uri="{FF2B5EF4-FFF2-40B4-BE49-F238E27FC236}">
                <a16:creationId xmlns:a16="http://schemas.microsoft.com/office/drawing/2014/main" id="{D27BA050-8B06-0762-30F1-08C5D75C6CE8}"/>
              </a:ext>
            </a:extLst>
          </p:cNvPr>
          <p:cNvSpPr/>
          <p:nvPr/>
        </p:nvSpPr>
        <p:spPr>
          <a:xfrm>
            <a:off x="1887987" y="426797"/>
            <a:ext cx="209653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sk-SK" sz="9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poradensko-psychologické</a:t>
            </a:r>
          </a:p>
          <a:p>
            <a:pPr defTabSz="914400"/>
            <a:r>
              <a:rPr lang="sk-SK" sz="9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služby pre jednotlivcov,</a:t>
            </a:r>
          </a:p>
          <a:p>
            <a:pPr defTabSz="914400"/>
            <a:r>
              <a:rPr lang="sk-SK" sz="9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páry a rodiny</a:t>
            </a:r>
          </a:p>
        </p:txBody>
      </p:sp>
      <p:pic>
        <p:nvPicPr>
          <p:cNvPr id="14" name="Obrázok 13">
            <a:extLst>
              <a:ext uri="{FF2B5EF4-FFF2-40B4-BE49-F238E27FC236}">
                <a16:creationId xmlns:a16="http://schemas.microsoft.com/office/drawing/2014/main" id="{5A41E98B-ECCC-BC04-EEA8-6AD30A09844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223" y="279191"/>
            <a:ext cx="798745" cy="798429"/>
          </a:xfrm>
          <a:prstGeom prst="rect">
            <a:avLst/>
          </a:prstGeom>
        </p:spPr>
      </p:pic>
      <p:sp>
        <p:nvSpPr>
          <p:cNvPr id="16" name="Nadpis 1">
            <a:extLst>
              <a:ext uri="{FF2B5EF4-FFF2-40B4-BE49-F238E27FC236}">
                <a16:creationId xmlns:a16="http://schemas.microsoft.com/office/drawing/2014/main" id="{391A1F04-4538-23AF-3404-959FC045F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055" y="1368218"/>
            <a:ext cx="5874327" cy="834578"/>
          </a:xfrm>
        </p:spPr>
        <p:txBody>
          <a:bodyPr>
            <a:noAutofit/>
          </a:bodyPr>
          <a:lstStyle/>
          <a:p>
            <a:r>
              <a:rPr lang="sk-SK" sz="2400" b="1" dirty="0">
                <a:solidFill>
                  <a:schemeClr val="accent1"/>
                </a:solidFill>
              </a:rPr>
              <a:t>      </a:t>
            </a:r>
            <a:r>
              <a:rPr lang="sk-SK" sz="2800" b="1" dirty="0">
                <a:solidFill>
                  <a:schemeClr val="accent1"/>
                </a:solidFill>
              </a:rPr>
              <a:t>Poradie pilotných ROPO</a:t>
            </a:r>
            <a:endParaRPr lang="sk-SK" sz="28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Podnadpis 2">
            <a:extLst>
              <a:ext uri="{FF2B5EF4-FFF2-40B4-BE49-F238E27FC236}">
                <a16:creationId xmlns:a16="http://schemas.microsoft.com/office/drawing/2014/main" id="{1E4A7BA7-92B9-FC56-03A4-578A9EFE17C3}"/>
              </a:ext>
            </a:extLst>
          </p:cNvPr>
          <p:cNvSpPr txBox="1">
            <a:spLocks/>
          </p:cNvSpPr>
          <p:nvPr/>
        </p:nvSpPr>
        <p:spPr>
          <a:xfrm>
            <a:off x="10165052" y="6386009"/>
            <a:ext cx="1630699" cy="3404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sk-SK" sz="1200" dirty="0">
                <a:solidFill>
                  <a:srgbClr val="244FA3"/>
                </a:solidFill>
              </a:rPr>
              <a:t>13. september 2023</a:t>
            </a:r>
          </a:p>
        </p:txBody>
      </p:sp>
      <p:pic>
        <p:nvPicPr>
          <p:cNvPr id="15" name="Obrázok 14">
            <a:extLst>
              <a:ext uri="{FF2B5EF4-FFF2-40B4-BE49-F238E27FC236}">
                <a16:creationId xmlns:a16="http://schemas.microsoft.com/office/drawing/2014/main" id="{1D2F87A5-9DC1-43B7-8165-D6E9336269D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316" t="33268" r="39417" b="17866"/>
          <a:stretch/>
        </p:blipFill>
        <p:spPr>
          <a:xfrm>
            <a:off x="4679341" y="1225225"/>
            <a:ext cx="7290988" cy="5179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667067"/>
      </p:ext>
    </p:extLst>
  </p:cSld>
  <p:clrMapOvr>
    <a:masterClrMapping/>
  </p:clrMapOvr>
  <p:transition spd="slow">
    <p:strips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>
            <a:extLst>
              <a:ext uri="{FF2B5EF4-FFF2-40B4-BE49-F238E27FC236}">
                <a16:creationId xmlns:a16="http://schemas.microsoft.com/office/drawing/2014/main" id="{32EAE4AE-FA59-1297-6A9B-BE7804C680F1}"/>
              </a:ext>
            </a:extLst>
          </p:cNvPr>
          <p:cNvSpPr/>
          <p:nvPr/>
        </p:nvSpPr>
        <p:spPr>
          <a:xfrm>
            <a:off x="0" y="1225226"/>
            <a:ext cx="12192000" cy="5630728"/>
          </a:xfrm>
          <a:prstGeom prst="rect">
            <a:avLst/>
          </a:prstGeom>
          <a:gradFill flip="none" rotWithShape="1">
            <a:gsLst>
              <a:gs pos="0">
                <a:srgbClr val="D3DEF5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12520A57-ACE6-45A0-A36B-F94908F145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328" y="471991"/>
            <a:ext cx="364620" cy="445899"/>
          </a:xfrm>
          <a:prstGeom prst="rect">
            <a:avLst/>
          </a:prstGeom>
        </p:spPr>
      </p:pic>
      <p:pic>
        <p:nvPicPr>
          <p:cNvPr id="8" name="Obrázek 11" descr="4loga.jpg">
            <a:extLst>
              <a:ext uri="{FF2B5EF4-FFF2-40B4-BE49-F238E27FC236}">
                <a16:creationId xmlns:a16="http://schemas.microsoft.com/office/drawing/2014/main" id="{77E96CB3-F7F2-1478-CFAC-D0853BD0AC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57055"/>
            <a:ext cx="3319633" cy="720565"/>
          </a:xfrm>
          <a:prstGeom prst="rect">
            <a:avLst/>
          </a:prstGeom>
        </p:spPr>
      </p:pic>
      <p:sp>
        <p:nvSpPr>
          <p:cNvPr id="9" name="Obdĺžnik 8">
            <a:extLst>
              <a:ext uri="{FF2B5EF4-FFF2-40B4-BE49-F238E27FC236}">
                <a16:creationId xmlns:a16="http://schemas.microsoft.com/office/drawing/2014/main" id="{1BFECAAE-E12B-DC0E-5368-53703C64BCCD}"/>
              </a:ext>
            </a:extLst>
          </p:cNvPr>
          <p:cNvSpPr/>
          <p:nvPr/>
        </p:nvSpPr>
        <p:spPr>
          <a:xfrm>
            <a:off x="9523119" y="453203"/>
            <a:ext cx="22788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sk-SK" sz="7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Tento projekt sa realizuje vďaka podpore z Európskeho sociálneho fondu a Európskeho fondu regionálneho rozvoja v rámci Operačného programu Ľudské zdroje, </a:t>
            </a:r>
            <a:r>
              <a:rPr lang="sk-SK" sz="700" dirty="0">
                <a:solidFill>
                  <a:prstClr val="black"/>
                </a:solidFill>
                <a:latin typeface="Arial" pitchFamily="34" charset="0"/>
                <a:cs typeface="Arial" pitchFamily="34" charset="0"/>
                <a:hlinkClick r:id="rId4"/>
              </a:rPr>
              <a:t>www.esf.gov.sk</a:t>
            </a:r>
            <a:endParaRPr lang="sk-SK" sz="7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03AED1C8-4E33-D0BA-43F7-A8E03ECC5518}"/>
              </a:ext>
            </a:extLst>
          </p:cNvPr>
          <p:cNvSpPr txBox="1">
            <a:spLocks/>
          </p:cNvSpPr>
          <p:nvPr/>
        </p:nvSpPr>
        <p:spPr>
          <a:xfrm>
            <a:off x="729758" y="464354"/>
            <a:ext cx="1667440" cy="51102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k-SK" sz="1600" dirty="0">
                <a:solidFill>
                  <a:srgbClr val="0070C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RODINNÉ </a:t>
            </a:r>
            <a:br>
              <a:rPr lang="sk-SK" sz="1600" dirty="0">
                <a:solidFill>
                  <a:srgbClr val="0070C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</a:br>
            <a:r>
              <a:rPr lang="sk-SK" sz="1600" dirty="0">
                <a:solidFill>
                  <a:srgbClr val="0070C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PORADNE</a:t>
            </a:r>
          </a:p>
        </p:txBody>
      </p:sp>
      <p:sp>
        <p:nvSpPr>
          <p:cNvPr id="11" name="Podnadpis 2">
            <a:extLst>
              <a:ext uri="{FF2B5EF4-FFF2-40B4-BE49-F238E27FC236}">
                <a16:creationId xmlns:a16="http://schemas.microsoft.com/office/drawing/2014/main" id="{2C0A9A7C-F2AA-19DD-8866-DB770218856F}"/>
              </a:ext>
            </a:extLst>
          </p:cNvPr>
          <p:cNvSpPr txBox="1">
            <a:spLocks/>
          </p:cNvSpPr>
          <p:nvPr/>
        </p:nvSpPr>
        <p:spPr>
          <a:xfrm>
            <a:off x="739908" y="279191"/>
            <a:ext cx="1667440" cy="2168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k-SK" sz="9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Národný projekt</a:t>
            </a:r>
          </a:p>
        </p:txBody>
      </p:sp>
      <p:sp>
        <p:nvSpPr>
          <p:cNvPr id="12" name="Obdélník 7">
            <a:extLst>
              <a:ext uri="{FF2B5EF4-FFF2-40B4-BE49-F238E27FC236}">
                <a16:creationId xmlns:a16="http://schemas.microsoft.com/office/drawing/2014/main" id="{D27BA050-8B06-0762-30F1-08C5D75C6CE8}"/>
              </a:ext>
            </a:extLst>
          </p:cNvPr>
          <p:cNvSpPr/>
          <p:nvPr/>
        </p:nvSpPr>
        <p:spPr>
          <a:xfrm>
            <a:off x="1887987" y="426797"/>
            <a:ext cx="209653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sk-SK" sz="9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poradensko-psychologické</a:t>
            </a:r>
          </a:p>
          <a:p>
            <a:pPr defTabSz="914400"/>
            <a:r>
              <a:rPr lang="sk-SK" sz="9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služby pre jednotlivcov,</a:t>
            </a:r>
          </a:p>
          <a:p>
            <a:pPr defTabSz="914400"/>
            <a:r>
              <a:rPr lang="sk-SK" sz="9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páry a rodiny</a:t>
            </a:r>
          </a:p>
        </p:txBody>
      </p:sp>
      <p:pic>
        <p:nvPicPr>
          <p:cNvPr id="14" name="Obrázok 13">
            <a:extLst>
              <a:ext uri="{FF2B5EF4-FFF2-40B4-BE49-F238E27FC236}">
                <a16:creationId xmlns:a16="http://schemas.microsoft.com/office/drawing/2014/main" id="{5A41E98B-ECCC-BC04-EEA8-6AD30A09844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223" y="279191"/>
            <a:ext cx="798745" cy="798429"/>
          </a:xfrm>
          <a:prstGeom prst="rect">
            <a:avLst/>
          </a:prstGeom>
        </p:spPr>
      </p:pic>
      <p:sp>
        <p:nvSpPr>
          <p:cNvPr id="16" name="Nadpis 1">
            <a:extLst>
              <a:ext uri="{FF2B5EF4-FFF2-40B4-BE49-F238E27FC236}">
                <a16:creationId xmlns:a16="http://schemas.microsoft.com/office/drawing/2014/main" id="{391A1F04-4538-23AF-3404-959FC045F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819" y="1265384"/>
            <a:ext cx="11564932" cy="1018541"/>
          </a:xfrm>
        </p:spPr>
        <p:txBody>
          <a:bodyPr>
            <a:noAutofit/>
          </a:bodyPr>
          <a:lstStyle/>
          <a:p>
            <a:pPr algn="ctr"/>
            <a:r>
              <a:rPr lang="sk-SK" sz="1800" b="1" dirty="0">
                <a:solidFill>
                  <a:srgbClr val="244F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Ostatné náklady sledované sumárne za všetky pilotné rodinné poradne – absolútna výška a percentuálne zastúpenie položiek, priemerné mesačné ostatné náklady na 1 ROPO činili 890,35 eur, každý mesiac sa opakovali len náklady na stravovanie a finančný príspevok zamestnávateľa na stravovanie (mesačný priemer bol 403 eur)</a:t>
            </a:r>
          </a:p>
        </p:txBody>
      </p:sp>
      <p:sp>
        <p:nvSpPr>
          <p:cNvPr id="13" name="Podnadpis 2">
            <a:extLst>
              <a:ext uri="{FF2B5EF4-FFF2-40B4-BE49-F238E27FC236}">
                <a16:creationId xmlns:a16="http://schemas.microsoft.com/office/drawing/2014/main" id="{0900FB71-C605-D71F-794C-51623A870EA7}"/>
              </a:ext>
            </a:extLst>
          </p:cNvPr>
          <p:cNvSpPr txBox="1">
            <a:spLocks/>
          </p:cNvSpPr>
          <p:nvPr/>
        </p:nvSpPr>
        <p:spPr>
          <a:xfrm>
            <a:off x="10165052" y="6386009"/>
            <a:ext cx="1630699" cy="3404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sk-SK" sz="1200" dirty="0">
                <a:solidFill>
                  <a:srgbClr val="244FA3"/>
                </a:solidFill>
              </a:rPr>
              <a:t>13. september 2023</a:t>
            </a:r>
          </a:p>
        </p:txBody>
      </p:sp>
      <p:graphicFrame>
        <p:nvGraphicFramePr>
          <p:cNvPr id="2" name="Graf 1">
            <a:extLst>
              <a:ext uri="{FF2B5EF4-FFF2-40B4-BE49-F238E27FC236}">
                <a16:creationId xmlns:a16="http://schemas.microsoft.com/office/drawing/2014/main" id="{C43C3114-25B2-19F9-B06C-CB5104A899CC}"/>
              </a:ext>
            </a:extLst>
          </p:cNvPr>
          <p:cNvGraphicFramePr/>
          <p:nvPr/>
        </p:nvGraphicFramePr>
        <p:xfrm>
          <a:off x="397164" y="2574524"/>
          <a:ext cx="5430981" cy="3863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3" name="Graf 2">
            <a:extLst>
              <a:ext uri="{FF2B5EF4-FFF2-40B4-BE49-F238E27FC236}">
                <a16:creationId xmlns:a16="http://schemas.microsoft.com/office/drawing/2014/main" id="{DED4FEF6-5A6F-9FD7-DA0F-D5417CEFF1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32426045"/>
              </p:ext>
            </p:extLst>
          </p:nvPr>
        </p:nvGraphicFramePr>
        <p:xfrm>
          <a:off x="6363857" y="2574524"/>
          <a:ext cx="5364597" cy="38315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171597379"/>
      </p:ext>
    </p:extLst>
  </p:cSld>
  <p:clrMapOvr>
    <a:masterClrMapping/>
  </p:clrMapOvr>
  <p:transition spd="slow">
    <p:strips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>
            <a:extLst>
              <a:ext uri="{FF2B5EF4-FFF2-40B4-BE49-F238E27FC236}">
                <a16:creationId xmlns:a16="http://schemas.microsoft.com/office/drawing/2014/main" id="{5DFAB385-F1F1-7A06-DF9A-C4E972E8E38D}"/>
              </a:ext>
            </a:extLst>
          </p:cNvPr>
          <p:cNvSpPr/>
          <p:nvPr/>
        </p:nvSpPr>
        <p:spPr>
          <a:xfrm>
            <a:off x="0" y="1225226"/>
            <a:ext cx="12192000" cy="5630728"/>
          </a:xfrm>
          <a:prstGeom prst="rect">
            <a:avLst/>
          </a:prstGeom>
          <a:gradFill flip="none" rotWithShape="1">
            <a:gsLst>
              <a:gs pos="0">
                <a:srgbClr val="D3DEF5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7E21544-5DE3-90D7-0783-A4D0FFA1D1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11236"/>
            <a:ext cx="10515600" cy="581622"/>
          </a:xfrm>
        </p:spPr>
        <p:txBody>
          <a:bodyPr>
            <a:normAutofit/>
          </a:bodyPr>
          <a:lstStyle/>
          <a:p>
            <a:pPr marL="0" indent="0" algn="ctr" fontAlgn="base">
              <a:lnSpc>
                <a:spcPct val="120000"/>
              </a:lnSpc>
              <a:buClr>
                <a:srgbClr val="244FA3"/>
              </a:buClr>
              <a:buNone/>
            </a:pPr>
            <a:r>
              <a:rPr lang="sk-SK" b="1" dirty="0">
                <a:solidFill>
                  <a:srgbClr val="00B050"/>
                </a:solidFill>
              </a:rPr>
              <a:t>Minimalistický variant          </a:t>
            </a:r>
            <a:r>
              <a:rPr lang="sk-SK" dirty="0">
                <a:solidFill>
                  <a:schemeClr val="bg2">
                    <a:lumMod val="10000"/>
                  </a:schemeClr>
                </a:solidFill>
              </a:rPr>
              <a:t>a          </a:t>
            </a:r>
            <a:r>
              <a:rPr lang="sk-SK" b="1" dirty="0">
                <a:solidFill>
                  <a:srgbClr val="FF0000"/>
                </a:solidFill>
              </a:rPr>
              <a:t>Maximalistický variant</a:t>
            </a:r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12520A57-ACE6-45A0-A36B-F94908F145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328" y="471991"/>
            <a:ext cx="364620" cy="445899"/>
          </a:xfrm>
          <a:prstGeom prst="rect">
            <a:avLst/>
          </a:prstGeom>
        </p:spPr>
      </p:pic>
      <p:pic>
        <p:nvPicPr>
          <p:cNvPr id="8" name="Obrázek 11" descr="4loga.jpg">
            <a:extLst>
              <a:ext uri="{FF2B5EF4-FFF2-40B4-BE49-F238E27FC236}">
                <a16:creationId xmlns:a16="http://schemas.microsoft.com/office/drawing/2014/main" id="{77E96CB3-F7F2-1478-CFAC-D0853BD0AC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57055"/>
            <a:ext cx="3319633" cy="720565"/>
          </a:xfrm>
          <a:prstGeom prst="rect">
            <a:avLst/>
          </a:prstGeom>
        </p:spPr>
      </p:pic>
      <p:sp>
        <p:nvSpPr>
          <p:cNvPr id="9" name="Obdĺžnik 8">
            <a:extLst>
              <a:ext uri="{FF2B5EF4-FFF2-40B4-BE49-F238E27FC236}">
                <a16:creationId xmlns:a16="http://schemas.microsoft.com/office/drawing/2014/main" id="{1BFECAAE-E12B-DC0E-5368-53703C64BCCD}"/>
              </a:ext>
            </a:extLst>
          </p:cNvPr>
          <p:cNvSpPr/>
          <p:nvPr/>
        </p:nvSpPr>
        <p:spPr>
          <a:xfrm>
            <a:off x="9523119" y="453203"/>
            <a:ext cx="22788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sk-SK" sz="7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Tento projekt sa realizuje vďaka podpore z Európskeho sociálneho fondu a Európskeho fondu regionálneho rozvoja v rámci Operačného programu Ľudské zdroje, </a:t>
            </a:r>
            <a:r>
              <a:rPr lang="sk-SK" sz="700" dirty="0">
                <a:solidFill>
                  <a:prstClr val="black"/>
                </a:solidFill>
                <a:latin typeface="Arial" pitchFamily="34" charset="0"/>
                <a:cs typeface="Arial" pitchFamily="34" charset="0"/>
                <a:hlinkClick r:id="rId4"/>
              </a:rPr>
              <a:t>www.esf.gov.sk</a:t>
            </a:r>
            <a:endParaRPr lang="sk-SK" sz="7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03AED1C8-4E33-D0BA-43F7-A8E03ECC5518}"/>
              </a:ext>
            </a:extLst>
          </p:cNvPr>
          <p:cNvSpPr txBox="1">
            <a:spLocks/>
          </p:cNvSpPr>
          <p:nvPr/>
        </p:nvSpPr>
        <p:spPr>
          <a:xfrm>
            <a:off x="729758" y="464354"/>
            <a:ext cx="1667440" cy="51102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k-SK" sz="1600" dirty="0">
                <a:solidFill>
                  <a:srgbClr val="0070C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RODINNÉ </a:t>
            </a:r>
            <a:br>
              <a:rPr lang="sk-SK" sz="1600" dirty="0">
                <a:solidFill>
                  <a:srgbClr val="0070C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</a:br>
            <a:r>
              <a:rPr lang="sk-SK" sz="1600" dirty="0">
                <a:solidFill>
                  <a:srgbClr val="0070C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PORADNE</a:t>
            </a:r>
          </a:p>
        </p:txBody>
      </p:sp>
      <p:sp>
        <p:nvSpPr>
          <p:cNvPr id="11" name="Podnadpis 2">
            <a:extLst>
              <a:ext uri="{FF2B5EF4-FFF2-40B4-BE49-F238E27FC236}">
                <a16:creationId xmlns:a16="http://schemas.microsoft.com/office/drawing/2014/main" id="{2C0A9A7C-F2AA-19DD-8866-DB770218856F}"/>
              </a:ext>
            </a:extLst>
          </p:cNvPr>
          <p:cNvSpPr txBox="1">
            <a:spLocks/>
          </p:cNvSpPr>
          <p:nvPr/>
        </p:nvSpPr>
        <p:spPr>
          <a:xfrm>
            <a:off x="739908" y="279191"/>
            <a:ext cx="1667440" cy="2168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k-SK" sz="9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Národný projekt</a:t>
            </a:r>
          </a:p>
        </p:txBody>
      </p:sp>
      <p:sp>
        <p:nvSpPr>
          <p:cNvPr id="12" name="Obdélník 7">
            <a:extLst>
              <a:ext uri="{FF2B5EF4-FFF2-40B4-BE49-F238E27FC236}">
                <a16:creationId xmlns:a16="http://schemas.microsoft.com/office/drawing/2014/main" id="{D27BA050-8B06-0762-30F1-08C5D75C6CE8}"/>
              </a:ext>
            </a:extLst>
          </p:cNvPr>
          <p:cNvSpPr/>
          <p:nvPr/>
        </p:nvSpPr>
        <p:spPr>
          <a:xfrm>
            <a:off x="1887987" y="426797"/>
            <a:ext cx="209653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sk-SK" sz="9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poradensko-psychologické</a:t>
            </a:r>
          </a:p>
          <a:p>
            <a:pPr defTabSz="914400"/>
            <a:r>
              <a:rPr lang="sk-SK" sz="9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služby pre jednotlivcov,</a:t>
            </a:r>
          </a:p>
          <a:p>
            <a:pPr defTabSz="914400"/>
            <a:r>
              <a:rPr lang="sk-SK" sz="9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páry a rodiny</a:t>
            </a:r>
          </a:p>
        </p:txBody>
      </p:sp>
      <p:pic>
        <p:nvPicPr>
          <p:cNvPr id="14" name="Obrázok 13">
            <a:extLst>
              <a:ext uri="{FF2B5EF4-FFF2-40B4-BE49-F238E27FC236}">
                <a16:creationId xmlns:a16="http://schemas.microsoft.com/office/drawing/2014/main" id="{5A41E98B-ECCC-BC04-EEA8-6AD30A09844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223" y="279191"/>
            <a:ext cx="798745" cy="798429"/>
          </a:xfrm>
          <a:prstGeom prst="rect">
            <a:avLst/>
          </a:prstGeom>
        </p:spPr>
      </p:pic>
      <p:sp>
        <p:nvSpPr>
          <p:cNvPr id="16" name="Nadpis 1">
            <a:extLst>
              <a:ext uri="{FF2B5EF4-FFF2-40B4-BE49-F238E27FC236}">
                <a16:creationId xmlns:a16="http://schemas.microsoft.com/office/drawing/2014/main" id="{391A1F04-4538-23AF-3404-959FC045F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676" y="1224186"/>
            <a:ext cx="11762912" cy="720565"/>
          </a:xfrm>
        </p:spPr>
        <p:txBody>
          <a:bodyPr>
            <a:noAutofit/>
          </a:bodyPr>
          <a:lstStyle/>
          <a:p>
            <a:pPr algn="ctr"/>
            <a:r>
              <a:rPr lang="sk-SK" sz="2400" b="1" dirty="0">
                <a:solidFill>
                  <a:srgbClr val="244F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Celkové zhodnotenie – alternatívy vychádzajúce z analyzovaných údajov</a:t>
            </a:r>
          </a:p>
        </p:txBody>
      </p:sp>
      <p:sp>
        <p:nvSpPr>
          <p:cNvPr id="20" name="Podnadpis 2">
            <a:extLst>
              <a:ext uri="{FF2B5EF4-FFF2-40B4-BE49-F238E27FC236}">
                <a16:creationId xmlns:a16="http://schemas.microsoft.com/office/drawing/2014/main" id="{1E4A7BA7-92B9-FC56-03A4-578A9EFE17C3}"/>
              </a:ext>
            </a:extLst>
          </p:cNvPr>
          <p:cNvSpPr txBox="1">
            <a:spLocks/>
          </p:cNvSpPr>
          <p:nvPr/>
        </p:nvSpPr>
        <p:spPr>
          <a:xfrm>
            <a:off x="10165052" y="6386009"/>
            <a:ext cx="1630699" cy="3404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sk-SK" sz="1200" dirty="0">
                <a:solidFill>
                  <a:srgbClr val="244FA3"/>
                </a:solidFill>
              </a:rPr>
              <a:t>13. september 2023</a:t>
            </a:r>
          </a:p>
        </p:txBody>
      </p:sp>
      <p:graphicFrame>
        <p:nvGraphicFramePr>
          <p:cNvPr id="2" name="Tabuľka 1">
            <a:extLst>
              <a:ext uri="{FF2B5EF4-FFF2-40B4-BE49-F238E27FC236}">
                <a16:creationId xmlns:a16="http://schemas.microsoft.com/office/drawing/2014/main" id="{4A5C48F6-A3D5-488E-A7F2-CC4F789852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5823391"/>
              </p:ext>
            </p:extLst>
          </p:nvPr>
        </p:nvGraphicFramePr>
        <p:xfrm>
          <a:off x="96079" y="2540464"/>
          <a:ext cx="5823717" cy="42005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1671">
                  <a:extLst>
                    <a:ext uri="{9D8B030D-6E8A-4147-A177-3AD203B41FA5}">
                      <a16:colId xmlns:a16="http://schemas.microsoft.com/office/drawing/2014/main" val="3799092880"/>
                    </a:ext>
                  </a:extLst>
                </a:gridCol>
                <a:gridCol w="2678766">
                  <a:extLst>
                    <a:ext uri="{9D8B030D-6E8A-4147-A177-3AD203B41FA5}">
                      <a16:colId xmlns:a16="http://schemas.microsoft.com/office/drawing/2014/main" val="801606623"/>
                    </a:ext>
                  </a:extLst>
                </a:gridCol>
                <a:gridCol w="1253280">
                  <a:extLst>
                    <a:ext uri="{9D8B030D-6E8A-4147-A177-3AD203B41FA5}">
                      <a16:colId xmlns:a16="http://schemas.microsoft.com/office/drawing/2014/main" val="2396942138"/>
                    </a:ext>
                  </a:extLst>
                </a:gridCol>
              </a:tblGrid>
              <a:tr h="388798"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Kde / čo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Suma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853337"/>
                  </a:ext>
                </a:extLst>
              </a:tr>
              <a:tr h="641594">
                <a:tc>
                  <a:txBody>
                    <a:bodyPr/>
                    <a:lstStyle/>
                    <a:p>
                      <a:r>
                        <a:rPr lang="sk-SK" dirty="0"/>
                        <a:t>Mzdové náklady najnižšie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Humenné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k-SK" b="1" dirty="0">
                          <a:solidFill>
                            <a:srgbClr val="00B050"/>
                          </a:solidFill>
                        </a:rPr>
                        <a:t>12 692 eur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741550"/>
                  </a:ext>
                </a:extLst>
              </a:tr>
              <a:tr h="641594">
                <a:tc>
                  <a:txBody>
                    <a:bodyPr/>
                    <a:lstStyle/>
                    <a:p>
                      <a:r>
                        <a:rPr lang="sk-SK" dirty="0"/>
                        <a:t>Prevádzkové náklady najnižšie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Nové Zámky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k-SK" b="1" dirty="0">
                          <a:solidFill>
                            <a:srgbClr val="00B050"/>
                          </a:solidFill>
                        </a:rPr>
                        <a:t>1 205 eur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6843816"/>
                  </a:ext>
                </a:extLst>
              </a:tr>
              <a:tr h="1204376">
                <a:tc>
                  <a:txBody>
                    <a:bodyPr/>
                    <a:lstStyle/>
                    <a:p>
                      <a:r>
                        <a:rPr lang="sk-SK" dirty="0"/>
                        <a:t>Ostatné náklady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600" dirty="0"/>
                        <a:t>Len stravné a finančný príspevok na stravovanie, mesačný priemer na 1 poradňu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k-SK" b="1" dirty="0">
                          <a:solidFill>
                            <a:srgbClr val="00B050"/>
                          </a:solidFill>
                        </a:rPr>
                        <a:t>403 eur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5723733"/>
                  </a:ext>
                </a:extLst>
              </a:tr>
              <a:tr h="1324199">
                <a:tc>
                  <a:txBody>
                    <a:bodyPr/>
                    <a:lstStyle/>
                    <a:p>
                      <a:r>
                        <a:rPr lang="sk-SK" b="1" dirty="0"/>
                        <a:t>SPOLU minimálne mesačné náklady na 1 ROPO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k-SK" b="1" dirty="0">
                          <a:solidFill>
                            <a:srgbClr val="00B050"/>
                          </a:solidFill>
                        </a:rPr>
                        <a:t>14 300 eur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4156526"/>
                  </a:ext>
                </a:extLst>
              </a:tr>
            </a:tbl>
          </a:graphicData>
        </a:graphic>
      </p:graphicFrame>
      <p:graphicFrame>
        <p:nvGraphicFramePr>
          <p:cNvPr id="4" name="Tabuľka 3">
            <a:extLst>
              <a:ext uri="{FF2B5EF4-FFF2-40B4-BE49-F238E27FC236}">
                <a16:creationId xmlns:a16="http://schemas.microsoft.com/office/drawing/2014/main" id="{21D94664-ED19-E5F7-D5A8-8741B1F2B4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6386826"/>
              </p:ext>
            </p:extLst>
          </p:nvPr>
        </p:nvGraphicFramePr>
        <p:xfrm>
          <a:off x="6096000" y="2540465"/>
          <a:ext cx="5999921" cy="41859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3262">
                  <a:extLst>
                    <a:ext uri="{9D8B030D-6E8A-4147-A177-3AD203B41FA5}">
                      <a16:colId xmlns:a16="http://schemas.microsoft.com/office/drawing/2014/main" val="3799092880"/>
                    </a:ext>
                  </a:extLst>
                </a:gridCol>
                <a:gridCol w="2791185">
                  <a:extLst>
                    <a:ext uri="{9D8B030D-6E8A-4147-A177-3AD203B41FA5}">
                      <a16:colId xmlns:a16="http://schemas.microsoft.com/office/drawing/2014/main" val="801606623"/>
                    </a:ext>
                  </a:extLst>
                </a:gridCol>
                <a:gridCol w="1235474">
                  <a:extLst>
                    <a:ext uri="{9D8B030D-6E8A-4147-A177-3AD203B41FA5}">
                      <a16:colId xmlns:a16="http://schemas.microsoft.com/office/drawing/2014/main" val="2396942138"/>
                    </a:ext>
                  </a:extLst>
                </a:gridCol>
              </a:tblGrid>
              <a:tr h="386464"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Kde / čo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Suma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853337"/>
                  </a:ext>
                </a:extLst>
              </a:tr>
              <a:tr h="676313">
                <a:tc>
                  <a:txBody>
                    <a:bodyPr/>
                    <a:lstStyle/>
                    <a:p>
                      <a:r>
                        <a:rPr lang="sk-SK" dirty="0"/>
                        <a:t>Mzdové náklady najvyššie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dirty="0"/>
                        <a:t>Nové Zámky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k-SK" b="1" dirty="0">
                          <a:solidFill>
                            <a:srgbClr val="FF0000"/>
                          </a:solidFill>
                        </a:rPr>
                        <a:t>14 379 eur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741550"/>
                  </a:ext>
                </a:extLst>
              </a:tr>
              <a:tr h="654267">
                <a:tc>
                  <a:txBody>
                    <a:bodyPr/>
                    <a:lstStyle/>
                    <a:p>
                      <a:r>
                        <a:rPr lang="sk-SK" dirty="0"/>
                        <a:t>Prevádzkové náklady najvyššie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dirty="0"/>
                        <a:t>Košice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k-SK" b="1" dirty="0">
                          <a:solidFill>
                            <a:srgbClr val="FF0000"/>
                          </a:solidFill>
                        </a:rPr>
                        <a:t>1 588 eur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6843816"/>
                  </a:ext>
                </a:extLst>
              </a:tr>
              <a:tr h="1212910">
                <a:tc>
                  <a:txBody>
                    <a:bodyPr/>
                    <a:lstStyle/>
                    <a:p>
                      <a:r>
                        <a:rPr lang="sk-SK" dirty="0"/>
                        <a:t>Ostatné náklady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600" dirty="0"/>
                        <a:t>Všetky monitorované ostatné náklady v rámci obdobia január – jún 2023 – mesačný priemer na 1 poradňu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k-SK" b="1" dirty="0">
                          <a:solidFill>
                            <a:srgbClr val="FF0000"/>
                          </a:solidFill>
                        </a:rPr>
                        <a:t>890 eur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5723733"/>
                  </a:ext>
                </a:extLst>
              </a:tr>
              <a:tr h="1256011">
                <a:tc>
                  <a:txBody>
                    <a:bodyPr/>
                    <a:lstStyle/>
                    <a:p>
                      <a:r>
                        <a:rPr lang="sk-SK" b="1" dirty="0"/>
                        <a:t>SPOLU maximálne mesačné náklady na 1 ROPO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k-SK" b="1" dirty="0">
                          <a:solidFill>
                            <a:srgbClr val="FF0000"/>
                          </a:solidFill>
                        </a:rPr>
                        <a:t>16 857 eur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41565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6624836"/>
      </p:ext>
    </p:extLst>
  </p:cSld>
  <p:clrMapOvr>
    <a:masterClrMapping/>
  </p:clrMapOvr>
  <p:transition spd="slow">
    <p:strips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dĺžnik 17">
            <a:extLst>
              <a:ext uri="{FF2B5EF4-FFF2-40B4-BE49-F238E27FC236}">
                <a16:creationId xmlns:a16="http://schemas.microsoft.com/office/drawing/2014/main" id="{12BAEB64-0A4A-AE4A-34C2-09B89C8D7CAB}"/>
              </a:ext>
            </a:extLst>
          </p:cNvPr>
          <p:cNvSpPr/>
          <p:nvPr/>
        </p:nvSpPr>
        <p:spPr>
          <a:xfrm>
            <a:off x="0" y="1225226"/>
            <a:ext cx="12192000" cy="5630728"/>
          </a:xfrm>
          <a:prstGeom prst="rect">
            <a:avLst/>
          </a:prstGeom>
          <a:gradFill flip="none" rotWithShape="1">
            <a:gsLst>
              <a:gs pos="0">
                <a:srgbClr val="D3DEF5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12520A57-ACE6-45A0-A36B-F94908F145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328" y="471991"/>
            <a:ext cx="364620" cy="445899"/>
          </a:xfrm>
          <a:prstGeom prst="rect">
            <a:avLst/>
          </a:prstGeom>
        </p:spPr>
      </p:pic>
      <p:pic>
        <p:nvPicPr>
          <p:cNvPr id="8" name="Obrázek 11" descr="4loga.jpg">
            <a:extLst>
              <a:ext uri="{FF2B5EF4-FFF2-40B4-BE49-F238E27FC236}">
                <a16:creationId xmlns:a16="http://schemas.microsoft.com/office/drawing/2014/main" id="{77E96CB3-F7F2-1478-CFAC-D0853BD0AC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57055"/>
            <a:ext cx="3319633" cy="720565"/>
          </a:xfrm>
          <a:prstGeom prst="rect">
            <a:avLst/>
          </a:prstGeom>
        </p:spPr>
      </p:pic>
      <p:sp>
        <p:nvSpPr>
          <p:cNvPr id="9" name="Obdĺžnik 8">
            <a:extLst>
              <a:ext uri="{FF2B5EF4-FFF2-40B4-BE49-F238E27FC236}">
                <a16:creationId xmlns:a16="http://schemas.microsoft.com/office/drawing/2014/main" id="{1BFECAAE-E12B-DC0E-5368-53703C64BCCD}"/>
              </a:ext>
            </a:extLst>
          </p:cNvPr>
          <p:cNvSpPr/>
          <p:nvPr/>
        </p:nvSpPr>
        <p:spPr>
          <a:xfrm>
            <a:off x="9523119" y="453203"/>
            <a:ext cx="22788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sk-SK" sz="7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Tento projekt sa realizuje vďaka podpore z Európskeho sociálneho fondu a Európskeho fondu regionálneho rozvoja v rámci Operačného programu Ľudské zdroje, </a:t>
            </a:r>
            <a:r>
              <a:rPr lang="sk-SK" sz="700" dirty="0">
                <a:solidFill>
                  <a:prstClr val="black"/>
                </a:solidFill>
                <a:latin typeface="Arial" pitchFamily="34" charset="0"/>
                <a:cs typeface="Arial" pitchFamily="34" charset="0"/>
                <a:hlinkClick r:id="rId4"/>
              </a:rPr>
              <a:t>www.esf.gov.sk</a:t>
            </a:r>
            <a:endParaRPr lang="sk-SK" sz="7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03AED1C8-4E33-D0BA-43F7-A8E03ECC5518}"/>
              </a:ext>
            </a:extLst>
          </p:cNvPr>
          <p:cNvSpPr txBox="1">
            <a:spLocks/>
          </p:cNvSpPr>
          <p:nvPr/>
        </p:nvSpPr>
        <p:spPr>
          <a:xfrm>
            <a:off x="729758" y="464354"/>
            <a:ext cx="1667440" cy="51102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k-SK" sz="1600" dirty="0">
                <a:solidFill>
                  <a:srgbClr val="0070C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RODINNÉ </a:t>
            </a:r>
            <a:br>
              <a:rPr lang="sk-SK" sz="1600" dirty="0">
                <a:solidFill>
                  <a:srgbClr val="0070C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</a:br>
            <a:r>
              <a:rPr lang="sk-SK" sz="1600" dirty="0">
                <a:solidFill>
                  <a:srgbClr val="0070C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PORADNE</a:t>
            </a:r>
          </a:p>
        </p:txBody>
      </p:sp>
      <p:sp>
        <p:nvSpPr>
          <p:cNvPr id="11" name="Podnadpis 2">
            <a:extLst>
              <a:ext uri="{FF2B5EF4-FFF2-40B4-BE49-F238E27FC236}">
                <a16:creationId xmlns:a16="http://schemas.microsoft.com/office/drawing/2014/main" id="{2C0A9A7C-F2AA-19DD-8866-DB770218856F}"/>
              </a:ext>
            </a:extLst>
          </p:cNvPr>
          <p:cNvSpPr txBox="1">
            <a:spLocks/>
          </p:cNvSpPr>
          <p:nvPr/>
        </p:nvSpPr>
        <p:spPr>
          <a:xfrm>
            <a:off x="739908" y="279191"/>
            <a:ext cx="1667440" cy="2168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k-SK" sz="9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Národný projekt</a:t>
            </a:r>
          </a:p>
        </p:txBody>
      </p:sp>
      <p:sp>
        <p:nvSpPr>
          <p:cNvPr id="12" name="Obdélník 7">
            <a:extLst>
              <a:ext uri="{FF2B5EF4-FFF2-40B4-BE49-F238E27FC236}">
                <a16:creationId xmlns:a16="http://schemas.microsoft.com/office/drawing/2014/main" id="{D27BA050-8B06-0762-30F1-08C5D75C6CE8}"/>
              </a:ext>
            </a:extLst>
          </p:cNvPr>
          <p:cNvSpPr/>
          <p:nvPr/>
        </p:nvSpPr>
        <p:spPr>
          <a:xfrm>
            <a:off x="1887987" y="426797"/>
            <a:ext cx="209653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sk-SK" sz="9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poradensko-psychologické</a:t>
            </a:r>
          </a:p>
          <a:p>
            <a:pPr defTabSz="914400"/>
            <a:r>
              <a:rPr lang="sk-SK" sz="9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služby pre jednotlivcov,</a:t>
            </a:r>
          </a:p>
          <a:p>
            <a:pPr defTabSz="914400"/>
            <a:r>
              <a:rPr lang="sk-SK" sz="9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páry a rodiny</a:t>
            </a:r>
          </a:p>
        </p:txBody>
      </p:sp>
      <p:pic>
        <p:nvPicPr>
          <p:cNvPr id="14" name="Obrázok 13">
            <a:extLst>
              <a:ext uri="{FF2B5EF4-FFF2-40B4-BE49-F238E27FC236}">
                <a16:creationId xmlns:a16="http://schemas.microsoft.com/office/drawing/2014/main" id="{5A41E98B-ECCC-BC04-EEA8-6AD30A09844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223" y="279191"/>
            <a:ext cx="798745" cy="798429"/>
          </a:xfrm>
          <a:prstGeom prst="rect">
            <a:avLst/>
          </a:prstGeom>
        </p:spPr>
      </p:pic>
      <p:sp>
        <p:nvSpPr>
          <p:cNvPr id="16" name="Nadpis 1">
            <a:extLst>
              <a:ext uri="{FF2B5EF4-FFF2-40B4-BE49-F238E27FC236}">
                <a16:creationId xmlns:a16="http://schemas.microsoft.com/office/drawing/2014/main" id="{391A1F04-4538-23AF-3404-959FC045F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71972"/>
            <a:ext cx="10662205" cy="554658"/>
          </a:xfrm>
        </p:spPr>
        <p:txBody>
          <a:bodyPr>
            <a:noAutofit/>
          </a:bodyPr>
          <a:lstStyle/>
          <a:p>
            <a:pPr algn="ctr"/>
            <a:r>
              <a:rPr lang="sk-SK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Obsah prezentácie</a:t>
            </a:r>
            <a:endParaRPr lang="sk-SK" sz="3200" b="1" dirty="0">
              <a:solidFill>
                <a:srgbClr val="244FA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Podnadpis 2">
            <a:extLst>
              <a:ext uri="{FF2B5EF4-FFF2-40B4-BE49-F238E27FC236}">
                <a16:creationId xmlns:a16="http://schemas.microsoft.com/office/drawing/2014/main" id="{1E4A7BA7-92B9-FC56-03A4-578A9EFE17C3}"/>
              </a:ext>
            </a:extLst>
          </p:cNvPr>
          <p:cNvSpPr txBox="1">
            <a:spLocks/>
          </p:cNvSpPr>
          <p:nvPr/>
        </p:nvSpPr>
        <p:spPr>
          <a:xfrm>
            <a:off x="10165052" y="6386009"/>
            <a:ext cx="1630699" cy="3404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sk-SK" sz="1200" dirty="0">
                <a:solidFill>
                  <a:srgbClr val="244FA3"/>
                </a:solidFill>
              </a:rPr>
              <a:t>13. september 2023</a:t>
            </a:r>
          </a:p>
        </p:txBody>
      </p:sp>
      <p:grpSp>
        <p:nvGrpSpPr>
          <p:cNvPr id="15" name="Group 1">
            <a:extLst>
              <a:ext uri="{FF2B5EF4-FFF2-40B4-BE49-F238E27FC236}">
                <a16:creationId xmlns:a16="http://schemas.microsoft.com/office/drawing/2014/main" id="{828E36D4-419E-8701-3074-13E901184FB2}"/>
              </a:ext>
            </a:extLst>
          </p:cNvPr>
          <p:cNvGrpSpPr/>
          <p:nvPr/>
        </p:nvGrpSpPr>
        <p:grpSpPr>
          <a:xfrm>
            <a:off x="723330" y="3271665"/>
            <a:ext cx="1501338" cy="1092757"/>
            <a:chOff x="3175" y="1884363"/>
            <a:chExt cx="1693863" cy="1546225"/>
          </a:xfrm>
        </p:grpSpPr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0E1B0C9C-6FF9-0D13-7C6D-4EA390B683C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5" y="1998663"/>
              <a:ext cx="1636713" cy="1431925"/>
            </a:xfrm>
            <a:custGeom>
              <a:avLst/>
              <a:gdLst>
                <a:gd name="T0" fmla="*/ 430 w 430"/>
                <a:gd name="T1" fmla="*/ 0 h 376"/>
                <a:gd name="T2" fmla="*/ 430 w 430"/>
                <a:gd name="T3" fmla="*/ 208 h 376"/>
                <a:gd name="T4" fmla="*/ 262 w 430"/>
                <a:gd name="T5" fmla="*/ 376 h 376"/>
                <a:gd name="T6" fmla="*/ 0 w 430"/>
                <a:gd name="T7" fmla="*/ 376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0" h="376">
                  <a:moveTo>
                    <a:pt x="430" y="0"/>
                  </a:moveTo>
                  <a:cubicBezTo>
                    <a:pt x="430" y="208"/>
                    <a:pt x="430" y="208"/>
                    <a:pt x="430" y="208"/>
                  </a:cubicBezTo>
                  <a:cubicBezTo>
                    <a:pt x="337" y="208"/>
                    <a:pt x="262" y="283"/>
                    <a:pt x="262" y="376"/>
                  </a:cubicBezTo>
                  <a:cubicBezTo>
                    <a:pt x="0" y="376"/>
                    <a:pt x="0" y="376"/>
                    <a:pt x="0" y="376"/>
                  </a:cubicBezTo>
                </a:path>
              </a:pathLst>
            </a:custGeom>
            <a:noFill/>
            <a:ln w="46038" cap="flat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Oval 12">
              <a:extLst>
                <a:ext uri="{FF2B5EF4-FFF2-40B4-BE49-F238E27FC236}">
                  <a16:creationId xmlns:a16="http://schemas.microsoft.com/office/drawing/2014/main" id="{B9E5003D-0456-A3E2-C44E-C257ECE044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2738" y="1884363"/>
              <a:ext cx="114300" cy="114300"/>
            </a:xfrm>
            <a:prstGeom prst="ellipse">
              <a:avLst/>
            </a:prstGeom>
            <a:noFill/>
            <a:ln w="46038" cap="flat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21" name="Group 4">
            <a:extLst>
              <a:ext uri="{FF2B5EF4-FFF2-40B4-BE49-F238E27FC236}">
                <a16:creationId xmlns:a16="http://schemas.microsoft.com/office/drawing/2014/main" id="{A8441313-4DC8-1732-67C7-179B568FF765}"/>
              </a:ext>
            </a:extLst>
          </p:cNvPr>
          <p:cNvGrpSpPr/>
          <p:nvPr/>
        </p:nvGrpSpPr>
        <p:grpSpPr>
          <a:xfrm>
            <a:off x="2724174" y="4364422"/>
            <a:ext cx="1499930" cy="1092757"/>
            <a:chOff x="2260600" y="3430588"/>
            <a:chExt cx="1692276" cy="1546225"/>
          </a:xfrm>
        </p:grpSpPr>
        <p:sp>
          <p:nvSpPr>
            <p:cNvPr id="22" name="Freeform 13">
              <a:extLst>
                <a:ext uri="{FF2B5EF4-FFF2-40B4-BE49-F238E27FC236}">
                  <a16:creationId xmlns:a16="http://schemas.microsoft.com/office/drawing/2014/main" id="{87FC3104-5428-0020-5044-3FDFC851369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0600" y="3430588"/>
              <a:ext cx="1635125" cy="1431925"/>
            </a:xfrm>
            <a:custGeom>
              <a:avLst/>
              <a:gdLst>
                <a:gd name="T0" fmla="*/ 0 w 430"/>
                <a:gd name="T1" fmla="*/ 0 h 376"/>
                <a:gd name="T2" fmla="*/ 262 w 430"/>
                <a:gd name="T3" fmla="*/ 0 h 376"/>
                <a:gd name="T4" fmla="*/ 430 w 430"/>
                <a:gd name="T5" fmla="*/ 168 h 376"/>
                <a:gd name="T6" fmla="*/ 430 w 430"/>
                <a:gd name="T7" fmla="*/ 376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0" h="376">
                  <a:moveTo>
                    <a:pt x="0" y="0"/>
                  </a:moveTo>
                  <a:cubicBezTo>
                    <a:pt x="262" y="0"/>
                    <a:pt x="262" y="0"/>
                    <a:pt x="262" y="0"/>
                  </a:cubicBezTo>
                  <a:cubicBezTo>
                    <a:pt x="262" y="93"/>
                    <a:pt x="337" y="168"/>
                    <a:pt x="430" y="168"/>
                  </a:cubicBezTo>
                  <a:cubicBezTo>
                    <a:pt x="430" y="376"/>
                    <a:pt x="430" y="376"/>
                    <a:pt x="430" y="376"/>
                  </a:cubicBezTo>
                </a:path>
              </a:pathLst>
            </a:custGeom>
            <a:noFill/>
            <a:ln w="46038" cap="flat">
              <a:solidFill>
                <a:srgbClr val="00B0F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Oval 14">
              <a:extLst>
                <a:ext uri="{FF2B5EF4-FFF2-40B4-BE49-F238E27FC236}">
                  <a16:creationId xmlns:a16="http://schemas.microsoft.com/office/drawing/2014/main" id="{07EB07CB-969C-DBAC-CDF9-E87C197EAF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163" y="4862513"/>
              <a:ext cx="112713" cy="114300"/>
            </a:xfrm>
            <a:prstGeom prst="ellipse">
              <a:avLst/>
            </a:prstGeom>
            <a:noFill/>
            <a:ln w="46038" cap="flat">
              <a:solidFill>
                <a:srgbClr val="00B0F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24" name="Group 7">
            <a:extLst>
              <a:ext uri="{FF2B5EF4-FFF2-40B4-BE49-F238E27FC236}">
                <a16:creationId xmlns:a16="http://schemas.microsoft.com/office/drawing/2014/main" id="{0E60451A-BB21-C37D-EE7E-67CE0EAE12E6}"/>
              </a:ext>
            </a:extLst>
          </p:cNvPr>
          <p:cNvGrpSpPr/>
          <p:nvPr/>
        </p:nvGrpSpPr>
        <p:grpSpPr>
          <a:xfrm>
            <a:off x="4727832" y="3271665"/>
            <a:ext cx="1499930" cy="1092757"/>
            <a:chOff x="4521200" y="1884363"/>
            <a:chExt cx="1692276" cy="1546225"/>
          </a:xfrm>
        </p:grpSpPr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4A8C075E-CE57-0C46-98AF-F931A5B47D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1200" y="1998663"/>
              <a:ext cx="1636713" cy="1431925"/>
            </a:xfrm>
            <a:custGeom>
              <a:avLst/>
              <a:gdLst>
                <a:gd name="T0" fmla="*/ 0 w 430"/>
                <a:gd name="T1" fmla="*/ 376 h 376"/>
                <a:gd name="T2" fmla="*/ 262 w 430"/>
                <a:gd name="T3" fmla="*/ 376 h 376"/>
                <a:gd name="T4" fmla="*/ 430 w 430"/>
                <a:gd name="T5" fmla="*/ 208 h 376"/>
                <a:gd name="T6" fmla="*/ 430 w 430"/>
                <a:gd name="T7" fmla="*/ 0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0" h="376">
                  <a:moveTo>
                    <a:pt x="0" y="376"/>
                  </a:moveTo>
                  <a:cubicBezTo>
                    <a:pt x="262" y="376"/>
                    <a:pt x="262" y="376"/>
                    <a:pt x="262" y="376"/>
                  </a:cubicBezTo>
                  <a:cubicBezTo>
                    <a:pt x="262" y="283"/>
                    <a:pt x="337" y="208"/>
                    <a:pt x="430" y="208"/>
                  </a:cubicBezTo>
                  <a:cubicBezTo>
                    <a:pt x="430" y="0"/>
                    <a:pt x="430" y="0"/>
                    <a:pt x="430" y="0"/>
                  </a:cubicBezTo>
                </a:path>
              </a:pathLst>
            </a:custGeom>
            <a:noFill/>
            <a:ln w="46038" cap="flat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Oval 16">
              <a:extLst>
                <a:ext uri="{FF2B5EF4-FFF2-40B4-BE49-F238E27FC236}">
                  <a16:creationId xmlns:a16="http://schemas.microsoft.com/office/drawing/2014/main" id="{1D84E697-A56B-0ACC-B55E-A8E08F9097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00763" y="1884363"/>
              <a:ext cx="112713" cy="114300"/>
            </a:xfrm>
            <a:prstGeom prst="ellipse">
              <a:avLst/>
            </a:prstGeom>
            <a:noFill/>
            <a:ln w="46038" cap="flat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27" name="Group 10">
            <a:extLst>
              <a:ext uri="{FF2B5EF4-FFF2-40B4-BE49-F238E27FC236}">
                <a16:creationId xmlns:a16="http://schemas.microsoft.com/office/drawing/2014/main" id="{6124AEAD-4990-508D-22B6-128799639C2A}"/>
              </a:ext>
            </a:extLst>
          </p:cNvPr>
          <p:cNvGrpSpPr/>
          <p:nvPr/>
        </p:nvGrpSpPr>
        <p:grpSpPr>
          <a:xfrm>
            <a:off x="6727269" y="4364422"/>
            <a:ext cx="1501336" cy="1092757"/>
            <a:chOff x="6777038" y="3430588"/>
            <a:chExt cx="1693862" cy="1546225"/>
          </a:xfrm>
        </p:grpSpPr>
        <p:sp>
          <p:nvSpPr>
            <p:cNvPr id="28" name="Freeform 17">
              <a:extLst>
                <a:ext uri="{FF2B5EF4-FFF2-40B4-BE49-F238E27FC236}">
                  <a16:creationId xmlns:a16="http://schemas.microsoft.com/office/drawing/2014/main" id="{2AA44C7A-DA1B-098E-138F-D0E1216767A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7038" y="3430588"/>
              <a:ext cx="1636713" cy="1431925"/>
            </a:xfrm>
            <a:custGeom>
              <a:avLst/>
              <a:gdLst>
                <a:gd name="T0" fmla="*/ 0 w 430"/>
                <a:gd name="T1" fmla="*/ 0 h 376"/>
                <a:gd name="T2" fmla="*/ 262 w 430"/>
                <a:gd name="T3" fmla="*/ 0 h 376"/>
                <a:gd name="T4" fmla="*/ 430 w 430"/>
                <a:gd name="T5" fmla="*/ 168 h 376"/>
                <a:gd name="T6" fmla="*/ 430 w 430"/>
                <a:gd name="T7" fmla="*/ 376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0" h="376">
                  <a:moveTo>
                    <a:pt x="0" y="0"/>
                  </a:moveTo>
                  <a:cubicBezTo>
                    <a:pt x="262" y="0"/>
                    <a:pt x="262" y="0"/>
                    <a:pt x="262" y="0"/>
                  </a:cubicBezTo>
                  <a:cubicBezTo>
                    <a:pt x="262" y="93"/>
                    <a:pt x="337" y="168"/>
                    <a:pt x="430" y="168"/>
                  </a:cubicBezTo>
                  <a:cubicBezTo>
                    <a:pt x="430" y="376"/>
                    <a:pt x="430" y="376"/>
                    <a:pt x="430" y="376"/>
                  </a:cubicBezTo>
                </a:path>
              </a:pathLst>
            </a:custGeom>
            <a:noFill/>
            <a:ln w="46038" cap="flat">
              <a:solidFill>
                <a:srgbClr val="00B0F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Oval 18">
              <a:extLst>
                <a:ext uri="{FF2B5EF4-FFF2-40B4-BE49-F238E27FC236}">
                  <a16:creationId xmlns:a16="http://schemas.microsoft.com/office/drawing/2014/main" id="{5B94C1D7-5186-439F-EE6E-2CED93EBD5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56600" y="4862513"/>
              <a:ext cx="114300" cy="114300"/>
            </a:xfrm>
            <a:prstGeom prst="ellipse">
              <a:avLst/>
            </a:prstGeom>
            <a:noFill/>
            <a:ln w="46038" cap="flat">
              <a:solidFill>
                <a:srgbClr val="00B0F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30" name="Group 13">
            <a:extLst>
              <a:ext uri="{FF2B5EF4-FFF2-40B4-BE49-F238E27FC236}">
                <a16:creationId xmlns:a16="http://schemas.microsoft.com/office/drawing/2014/main" id="{38FEE13F-023F-317F-4FAD-BE4FBA429D4D}"/>
              </a:ext>
            </a:extLst>
          </p:cNvPr>
          <p:cNvGrpSpPr/>
          <p:nvPr/>
        </p:nvGrpSpPr>
        <p:grpSpPr>
          <a:xfrm>
            <a:off x="8728113" y="3271665"/>
            <a:ext cx="1501336" cy="1092757"/>
            <a:chOff x="9034463" y="1884363"/>
            <a:chExt cx="1693862" cy="1546225"/>
          </a:xfrm>
        </p:grpSpPr>
        <p:sp>
          <p:nvSpPr>
            <p:cNvPr id="31" name="Freeform 19">
              <a:extLst>
                <a:ext uri="{FF2B5EF4-FFF2-40B4-BE49-F238E27FC236}">
                  <a16:creationId xmlns:a16="http://schemas.microsoft.com/office/drawing/2014/main" id="{F9369BAB-B004-16CB-65ED-EBD2D5399458}"/>
                </a:ext>
              </a:extLst>
            </p:cNvPr>
            <p:cNvSpPr>
              <a:spLocks/>
            </p:cNvSpPr>
            <p:nvPr/>
          </p:nvSpPr>
          <p:spPr bwMode="auto">
            <a:xfrm>
              <a:off x="9034463" y="1998663"/>
              <a:ext cx="1636713" cy="1431925"/>
            </a:xfrm>
            <a:custGeom>
              <a:avLst/>
              <a:gdLst>
                <a:gd name="T0" fmla="*/ 0 w 430"/>
                <a:gd name="T1" fmla="*/ 376 h 376"/>
                <a:gd name="T2" fmla="*/ 262 w 430"/>
                <a:gd name="T3" fmla="*/ 376 h 376"/>
                <a:gd name="T4" fmla="*/ 430 w 430"/>
                <a:gd name="T5" fmla="*/ 208 h 376"/>
                <a:gd name="T6" fmla="*/ 430 w 430"/>
                <a:gd name="T7" fmla="*/ 0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0" h="376">
                  <a:moveTo>
                    <a:pt x="0" y="376"/>
                  </a:moveTo>
                  <a:cubicBezTo>
                    <a:pt x="262" y="376"/>
                    <a:pt x="262" y="376"/>
                    <a:pt x="262" y="376"/>
                  </a:cubicBezTo>
                  <a:cubicBezTo>
                    <a:pt x="262" y="283"/>
                    <a:pt x="337" y="208"/>
                    <a:pt x="430" y="208"/>
                  </a:cubicBezTo>
                  <a:cubicBezTo>
                    <a:pt x="430" y="0"/>
                    <a:pt x="430" y="0"/>
                    <a:pt x="430" y="0"/>
                  </a:cubicBezTo>
                </a:path>
              </a:pathLst>
            </a:custGeom>
            <a:noFill/>
            <a:ln w="46038" cap="flat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" name="Oval 20">
              <a:extLst>
                <a:ext uri="{FF2B5EF4-FFF2-40B4-BE49-F238E27FC236}">
                  <a16:creationId xmlns:a16="http://schemas.microsoft.com/office/drawing/2014/main" id="{D665F8F7-6895-27D6-696D-1988E984D9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14025" y="1884363"/>
              <a:ext cx="114300" cy="114300"/>
            </a:xfrm>
            <a:prstGeom prst="ellipse">
              <a:avLst/>
            </a:prstGeom>
            <a:noFill/>
            <a:ln w="46038" cap="flat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33" name="Line 21">
            <a:extLst>
              <a:ext uri="{FF2B5EF4-FFF2-40B4-BE49-F238E27FC236}">
                <a16:creationId xmlns:a16="http://schemas.microsoft.com/office/drawing/2014/main" id="{9957138D-A863-201F-7CDE-227880B534B2}"/>
              </a:ext>
            </a:extLst>
          </p:cNvPr>
          <p:cNvSpPr>
            <a:spLocks noChangeShapeType="1"/>
          </p:cNvSpPr>
          <p:nvPr/>
        </p:nvSpPr>
        <p:spPr bwMode="auto">
          <a:xfrm>
            <a:off x="10735397" y="4364422"/>
            <a:ext cx="769663" cy="0"/>
          </a:xfrm>
          <a:prstGeom prst="line">
            <a:avLst/>
          </a:prstGeom>
          <a:noFill/>
          <a:ln w="46038" cap="flat">
            <a:solidFill>
              <a:srgbClr val="00B0F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34" name="Group 18">
            <a:extLst>
              <a:ext uri="{FF2B5EF4-FFF2-40B4-BE49-F238E27FC236}">
                <a16:creationId xmlns:a16="http://schemas.microsoft.com/office/drawing/2014/main" id="{A1C2F9A2-B358-6C0A-2ADC-E8E4315118F0}"/>
              </a:ext>
            </a:extLst>
          </p:cNvPr>
          <p:cNvGrpSpPr/>
          <p:nvPr/>
        </p:nvGrpSpPr>
        <p:grpSpPr>
          <a:xfrm>
            <a:off x="5722626" y="4000918"/>
            <a:ext cx="910370" cy="727009"/>
            <a:chOff x="5643563" y="2916238"/>
            <a:chExt cx="1027113" cy="1028700"/>
          </a:xfrm>
        </p:grpSpPr>
        <p:sp>
          <p:nvSpPr>
            <p:cNvPr id="35" name="Oval 8">
              <a:extLst>
                <a:ext uri="{FF2B5EF4-FFF2-40B4-BE49-F238E27FC236}">
                  <a16:creationId xmlns:a16="http://schemas.microsoft.com/office/drawing/2014/main" id="{8E194516-677E-6D34-2AB8-1E7D0702F3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43563" y="2916238"/>
              <a:ext cx="1027113" cy="10287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" name="Oval 27">
              <a:extLst>
                <a:ext uri="{FF2B5EF4-FFF2-40B4-BE49-F238E27FC236}">
                  <a16:creationId xmlns:a16="http://schemas.microsoft.com/office/drawing/2014/main" id="{E1E62A81-5EB5-7B66-50C8-4D41BECF5D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1038" y="3035300"/>
              <a:ext cx="792163" cy="7905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76200" dir="2700000" algn="tl" rotWithShape="0">
                <a:prstClr val="black">
                  <a:alpha val="4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37" name="Group 21">
            <a:extLst>
              <a:ext uri="{FF2B5EF4-FFF2-40B4-BE49-F238E27FC236}">
                <a16:creationId xmlns:a16="http://schemas.microsoft.com/office/drawing/2014/main" id="{A3E53EC4-3662-2B55-D6E2-EAFEB88A785E}"/>
              </a:ext>
            </a:extLst>
          </p:cNvPr>
          <p:cNvGrpSpPr/>
          <p:nvPr/>
        </p:nvGrpSpPr>
        <p:grpSpPr>
          <a:xfrm>
            <a:off x="7723470" y="4000918"/>
            <a:ext cx="910370" cy="727009"/>
            <a:chOff x="7900988" y="2916238"/>
            <a:chExt cx="1027113" cy="1028700"/>
          </a:xfrm>
        </p:grpSpPr>
        <p:sp>
          <p:nvSpPr>
            <p:cNvPr id="38" name="Oval 9">
              <a:extLst>
                <a:ext uri="{FF2B5EF4-FFF2-40B4-BE49-F238E27FC236}">
                  <a16:creationId xmlns:a16="http://schemas.microsoft.com/office/drawing/2014/main" id="{AA357213-E99A-B3C4-9418-C8072668B6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00988" y="2916238"/>
              <a:ext cx="1027113" cy="10287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" name="Oval 28">
              <a:extLst>
                <a:ext uri="{FF2B5EF4-FFF2-40B4-BE49-F238E27FC236}">
                  <a16:creationId xmlns:a16="http://schemas.microsoft.com/office/drawing/2014/main" id="{7AC7FDC5-8D1D-031C-B050-DC3FB80F94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18463" y="3035300"/>
              <a:ext cx="790575" cy="7905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76200" dir="2700000" algn="tl" rotWithShape="0">
                <a:prstClr val="black">
                  <a:alpha val="4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40" name="Group 24">
            <a:extLst>
              <a:ext uri="{FF2B5EF4-FFF2-40B4-BE49-F238E27FC236}">
                <a16:creationId xmlns:a16="http://schemas.microsoft.com/office/drawing/2014/main" id="{3E9E9F84-1C48-F362-C31D-812E3B38B97D}"/>
              </a:ext>
            </a:extLst>
          </p:cNvPr>
          <p:cNvGrpSpPr/>
          <p:nvPr/>
        </p:nvGrpSpPr>
        <p:grpSpPr>
          <a:xfrm>
            <a:off x="9722906" y="4000918"/>
            <a:ext cx="910370" cy="727009"/>
            <a:chOff x="10156825" y="2916238"/>
            <a:chExt cx="1027113" cy="1028700"/>
          </a:xfrm>
        </p:grpSpPr>
        <p:sp>
          <p:nvSpPr>
            <p:cNvPr id="41" name="Oval 10">
              <a:extLst>
                <a:ext uri="{FF2B5EF4-FFF2-40B4-BE49-F238E27FC236}">
                  <a16:creationId xmlns:a16="http://schemas.microsoft.com/office/drawing/2014/main" id="{87B8A087-47F0-0519-0865-8D376707D2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56825" y="2916238"/>
              <a:ext cx="1027113" cy="10287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" name="Oval 29">
              <a:extLst>
                <a:ext uri="{FF2B5EF4-FFF2-40B4-BE49-F238E27FC236}">
                  <a16:creationId xmlns:a16="http://schemas.microsoft.com/office/drawing/2014/main" id="{E50AF908-8A1A-351C-3C39-37BA53810D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74300" y="3035300"/>
              <a:ext cx="792163" cy="7905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76200" dir="2700000" algn="tl" rotWithShape="0">
                <a:prstClr val="black">
                  <a:alpha val="4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43" name="Group 27">
            <a:extLst>
              <a:ext uri="{FF2B5EF4-FFF2-40B4-BE49-F238E27FC236}">
                <a16:creationId xmlns:a16="http://schemas.microsoft.com/office/drawing/2014/main" id="{445D9BEA-A238-725E-3352-0D31F572D549}"/>
              </a:ext>
            </a:extLst>
          </p:cNvPr>
          <p:cNvGrpSpPr/>
          <p:nvPr/>
        </p:nvGrpSpPr>
        <p:grpSpPr>
          <a:xfrm>
            <a:off x="1718124" y="4000918"/>
            <a:ext cx="911777" cy="727009"/>
            <a:chOff x="1125538" y="2916238"/>
            <a:chExt cx="1028700" cy="1028700"/>
          </a:xfrm>
        </p:grpSpPr>
        <p:sp>
          <p:nvSpPr>
            <p:cNvPr id="44" name="Oval 6">
              <a:extLst>
                <a:ext uri="{FF2B5EF4-FFF2-40B4-BE49-F238E27FC236}">
                  <a16:creationId xmlns:a16="http://schemas.microsoft.com/office/drawing/2014/main" id="{68C69790-2A84-8D28-3A41-BA308F5DB9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5538" y="2916238"/>
              <a:ext cx="1028700" cy="10287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" name="Oval 30">
              <a:extLst>
                <a:ext uri="{FF2B5EF4-FFF2-40B4-BE49-F238E27FC236}">
                  <a16:creationId xmlns:a16="http://schemas.microsoft.com/office/drawing/2014/main" id="{9313E2DC-CF11-91B2-50D2-F494CE1F1F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4600" y="3035300"/>
              <a:ext cx="790575" cy="7905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76200" dir="2700000" algn="tl" rotWithShape="0">
                <a:prstClr val="black">
                  <a:alpha val="4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46" name="Group 30">
            <a:extLst>
              <a:ext uri="{FF2B5EF4-FFF2-40B4-BE49-F238E27FC236}">
                <a16:creationId xmlns:a16="http://schemas.microsoft.com/office/drawing/2014/main" id="{DA808313-8B49-0785-072C-88F46A331204}"/>
              </a:ext>
            </a:extLst>
          </p:cNvPr>
          <p:cNvGrpSpPr/>
          <p:nvPr/>
        </p:nvGrpSpPr>
        <p:grpSpPr>
          <a:xfrm>
            <a:off x="3718968" y="4000918"/>
            <a:ext cx="910370" cy="727009"/>
            <a:chOff x="3382963" y="2916238"/>
            <a:chExt cx="1027113" cy="1028700"/>
          </a:xfrm>
        </p:grpSpPr>
        <p:sp>
          <p:nvSpPr>
            <p:cNvPr id="47" name="Oval 7">
              <a:extLst>
                <a:ext uri="{FF2B5EF4-FFF2-40B4-BE49-F238E27FC236}">
                  <a16:creationId xmlns:a16="http://schemas.microsoft.com/office/drawing/2014/main" id="{A99F0F32-E42F-09FB-178A-32572AFF0A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2963" y="2916238"/>
              <a:ext cx="1027113" cy="10287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" name="Oval 31">
              <a:extLst>
                <a:ext uri="{FF2B5EF4-FFF2-40B4-BE49-F238E27FC236}">
                  <a16:creationId xmlns:a16="http://schemas.microsoft.com/office/drawing/2014/main" id="{D89D2B27-740C-AC5E-A723-8851882594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0438" y="3035300"/>
              <a:ext cx="792163" cy="7905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76200" dir="2700000" algn="tl" rotWithShape="0">
                <a:prstClr val="black">
                  <a:alpha val="4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49" name="Rectangle 52">
            <a:extLst>
              <a:ext uri="{FF2B5EF4-FFF2-40B4-BE49-F238E27FC236}">
                <a16:creationId xmlns:a16="http://schemas.microsoft.com/office/drawing/2014/main" id="{ADF2C65A-E95A-F0EA-26B1-0C2CDF7874D0}"/>
              </a:ext>
            </a:extLst>
          </p:cNvPr>
          <p:cNvSpPr/>
          <p:nvPr/>
        </p:nvSpPr>
        <p:spPr>
          <a:xfrm>
            <a:off x="340368" y="2401227"/>
            <a:ext cx="42889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2400" b="1" dirty="0">
                <a:solidFill>
                  <a:srgbClr val="00B0F0"/>
                </a:solidFill>
                <a:cs typeface="Arial" panose="020B0604020202020204" pitchFamily="34" charset="0"/>
              </a:rPr>
              <a:t>Základné informácie o pilotných rodinných poradniach</a:t>
            </a:r>
            <a:endParaRPr lang="en-US" sz="2400" b="1" dirty="0">
              <a:solidFill>
                <a:srgbClr val="00B0F0"/>
              </a:solidFill>
              <a:cs typeface="Arial" panose="020B0604020202020204" pitchFamily="34" charset="0"/>
            </a:endParaRPr>
          </a:p>
        </p:txBody>
      </p:sp>
      <p:sp>
        <p:nvSpPr>
          <p:cNvPr id="50" name="Rectangle 52">
            <a:extLst>
              <a:ext uri="{FF2B5EF4-FFF2-40B4-BE49-F238E27FC236}">
                <a16:creationId xmlns:a16="http://schemas.microsoft.com/office/drawing/2014/main" id="{EF42B4D1-EF5C-18F9-A09A-42B94D6E3036}"/>
              </a:ext>
            </a:extLst>
          </p:cNvPr>
          <p:cNvSpPr/>
          <p:nvPr/>
        </p:nvSpPr>
        <p:spPr>
          <a:xfrm>
            <a:off x="1136073" y="5576454"/>
            <a:ext cx="45210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2400" b="1" dirty="0">
                <a:solidFill>
                  <a:srgbClr val="00B0F0"/>
                </a:solidFill>
                <a:cs typeface="Arial" panose="020B0604020202020204" pitchFamily="34" charset="0"/>
              </a:rPr>
              <a:t>Monitoring poradenskej činnosti pilotných rodinných poradní </a:t>
            </a:r>
            <a:endParaRPr lang="en-US" sz="2400" b="1" dirty="0">
              <a:solidFill>
                <a:srgbClr val="00B0F0"/>
              </a:solidFill>
              <a:cs typeface="Arial" panose="020B0604020202020204" pitchFamily="34" charset="0"/>
            </a:endParaRPr>
          </a:p>
        </p:txBody>
      </p:sp>
      <p:sp>
        <p:nvSpPr>
          <p:cNvPr id="51" name="Rectangle 52">
            <a:extLst>
              <a:ext uri="{FF2B5EF4-FFF2-40B4-BE49-F238E27FC236}">
                <a16:creationId xmlns:a16="http://schemas.microsoft.com/office/drawing/2014/main" id="{BF858744-46E3-1323-5250-F9BBD76203D3}"/>
              </a:ext>
            </a:extLst>
          </p:cNvPr>
          <p:cNvSpPr/>
          <p:nvPr/>
        </p:nvSpPr>
        <p:spPr>
          <a:xfrm>
            <a:off x="4348027" y="2153549"/>
            <a:ext cx="40909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2400" b="1" dirty="0">
                <a:solidFill>
                  <a:srgbClr val="00B0F0"/>
                </a:solidFill>
                <a:cs typeface="Arial" panose="020B0604020202020204" pitchFamily="34" charset="0"/>
              </a:rPr>
              <a:t>Spätná väzba od klientov a </a:t>
            </a:r>
            <a:r>
              <a:rPr lang="sk-SK" sz="2400" b="1" dirty="0" err="1">
                <a:solidFill>
                  <a:srgbClr val="00B0F0"/>
                </a:solidFill>
                <a:cs typeface="Arial" panose="020B0604020202020204" pitchFamily="34" charset="0"/>
              </a:rPr>
              <a:t>klientiek</a:t>
            </a:r>
            <a:endParaRPr lang="en-US" sz="2400" b="1" dirty="0">
              <a:solidFill>
                <a:srgbClr val="00B0F0"/>
              </a:solidFill>
              <a:cs typeface="Arial" panose="020B0604020202020204" pitchFamily="34" charset="0"/>
            </a:endParaRPr>
          </a:p>
        </p:txBody>
      </p:sp>
      <p:sp>
        <p:nvSpPr>
          <p:cNvPr id="52" name="Rectangle 52">
            <a:extLst>
              <a:ext uri="{FF2B5EF4-FFF2-40B4-BE49-F238E27FC236}">
                <a16:creationId xmlns:a16="http://schemas.microsoft.com/office/drawing/2014/main" id="{B8051944-FAB7-58A3-A416-CF74F6B241C4}"/>
              </a:ext>
            </a:extLst>
          </p:cNvPr>
          <p:cNvSpPr/>
          <p:nvPr/>
        </p:nvSpPr>
        <p:spPr>
          <a:xfrm>
            <a:off x="6333669" y="5588332"/>
            <a:ext cx="37263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2400" b="1" dirty="0">
                <a:solidFill>
                  <a:srgbClr val="00B0F0"/>
                </a:solidFill>
                <a:cs typeface="Arial" panose="020B0604020202020204" pitchFamily="34" charset="0"/>
              </a:rPr>
              <a:t>Výsledky analýzy nákladovosti ROPO</a:t>
            </a:r>
            <a:endParaRPr lang="en-US" sz="2400" b="1" dirty="0">
              <a:solidFill>
                <a:srgbClr val="00B0F0"/>
              </a:solidFill>
              <a:cs typeface="Arial" panose="020B0604020202020204" pitchFamily="34" charset="0"/>
            </a:endParaRPr>
          </a:p>
        </p:txBody>
      </p:sp>
      <p:sp>
        <p:nvSpPr>
          <p:cNvPr id="54" name="BlokTextu 53">
            <a:extLst>
              <a:ext uri="{FF2B5EF4-FFF2-40B4-BE49-F238E27FC236}">
                <a16:creationId xmlns:a16="http://schemas.microsoft.com/office/drawing/2014/main" id="{2FCE044B-085B-5F13-8E9F-D7053AFB9870}"/>
              </a:ext>
            </a:extLst>
          </p:cNvPr>
          <p:cNvSpPr txBox="1"/>
          <p:nvPr/>
        </p:nvSpPr>
        <p:spPr>
          <a:xfrm>
            <a:off x="1952368" y="4118917"/>
            <a:ext cx="4613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</a:p>
        </p:txBody>
      </p:sp>
      <p:sp>
        <p:nvSpPr>
          <p:cNvPr id="55" name="BlokTextu 54">
            <a:extLst>
              <a:ext uri="{FF2B5EF4-FFF2-40B4-BE49-F238E27FC236}">
                <a16:creationId xmlns:a16="http://schemas.microsoft.com/office/drawing/2014/main" id="{2709F7DD-A731-7C9F-89AE-9F3A961DCF5D}"/>
              </a:ext>
            </a:extLst>
          </p:cNvPr>
          <p:cNvSpPr txBox="1"/>
          <p:nvPr/>
        </p:nvSpPr>
        <p:spPr>
          <a:xfrm>
            <a:off x="3944611" y="4133589"/>
            <a:ext cx="4613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k-SK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</a:p>
        </p:txBody>
      </p:sp>
      <p:sp>
        <p:nvSpPr>
          <p:cNvPr id="56" name="BlokTextu 55">
            <a:extLst>
              <a:ext uri="{FF2B5EF4-FFF2-40B4-BE49-F238E27FC236}">
                <a16:creationId xmlns:a16="http://schemas.microsoft.com/office/drawing/2014/main" id="{693C9336-39F1-658C-AC26-95416D32B13C}"/>
              </a:ext>
            </a:extLst>
          </p:cNvPr>
          <p:cNvSpPr txBox="1"/>
          <p:nvPr/>
        </p:nvSpPr>
        <p:spPr>
          <a:xfrm>
            <a:off x="5955305" y="4114689"/>
            <a:ext cx="4613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</a:p>
        </p:txBody>
      </p:sp>
      <p:sp>
        <p:nvSpPr>
          <p:cNvPr id="57" name="BlokTextu 56">
            <a:extLst>
              <a:ext uri="{FF2B5EF4-FFF2-40B4-BE49-F238E27FC236}">
                <a16:creationId xmlns:a16="http://schemas.microsoft.com/office/drawing/2014/main" id="{BC3B51C1-4EA1-B1F7-3950-30175FCAFE0F}"/>
              </a:ext>
            </a:extLst>
          </p:cNvPr>
          <p:cNvSpPr txBox="1"/>
          <p:nvPr/>
        </p:nvSpPr>
        <p:spPr>
          <a:xfrm>
            <a:off x="7965978" y="4126407"/>
            <a:ext cx="4613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</a:t>
            </a:r>
          </a:p>
        </p:txBody>
      </p:sp>
      <p:sp>
        <p:nvSpPr>
          <p:cNvPr id="58" name="BlokTextu 57">
            <a:extLst>
              <a:ext uri="{FF2B5EF4-FFF2-40B4-BE49-F238E27FC236}">
                <a16:creationId xmlns:a16="http://schemas.microsoft.com/office/drawing/2014/main" id="{079532B7-D929-436F-56E3-6EDB1E083D90}"/>
              </a:ext>
            </a:extLst>
          </p:cNvPr>
          <p:cNvSpPr txBox="1"/>
          <p:nvPr/>
        </p:nvSpPr>
        <p:spPr>
          <a:xfrm>
            <a:off x="9990730" y="4112292"/>
            <a:ext cx="4613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</a:t>
            </a:r>
          </a:p>
        </p:txBody>
      </p:sp>
      <p:sp>
        <p:nvSpPr>
          <p:cNvPr id="59" name="Rectangle 52">
            <a:extLst>
              <a:ext uri="{FF2B5EF4-FFF2-40B4-BE49-F238E27FC236}">
                <a16:creationId xmlns:a16="http://schemas.microsoft.com/office/drawing/2014/main" id="{ED279154-28BF-955C-9805-0122248193A5}"/>
              </a:ext>
            </a:extLst>
          </p:cNvPr>
          <p:cNvSpPr/>
          <p:nvPr/>
        </p:nvSpPr>
        <p:spPr>
          <a:xfrm>
            <a:off x="8438939" y="2398563"/>
            <a:ext cx="34827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2400" b="1" dirty="0">
                <a:solidFill>
                  <a:srgbClr val="00B0F0"/>
                </a:solidFill>
                <a:cs typeface="Arial" panose="020B0604020202020204" pitchFamily="34" charset="0"/>
              </a:rPr>
              <a:t>Sieťovanie – spolupracujúce subjekty</a:t>
            </a:r>
            <a:endParaRPr lang="en-US" sz="2400" b="1" dirty="0">
              <a:solidFill>
                <a:srgbClr val="00B0F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2945175"/>
      </p:ext>
    </p:extLst>
  </p:cSld>
  <p:clrMapOvr>
    <a:masterClrMapping/>
  </p:clrMapOvr>
  <p:transition spd="slow">
    <p:strips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>
            <a:extLst>
              <a:ext uri="{FF2B5EF4-FFF2-40B4-BE49-F238E27FC236}">
                <a16:creationId xmlns:a16="http://schemas.microsoft.com/office/drawing/2014/main" id="{D987D0E0-CBD4-C868-2843-482DB9FEA2D3}"/>
              </a:ext>
            </a:extLst>
          </p:cNvPr>
          <p:cNvSpPr/>
          <p:nvPr/>
        </p:nvSpPr>
        <p:spPr>
          <a:xfrm>
            <a:off x="0" y="1225226"/>
            <a:ext cx="12192000" cy="5630728"/>
          </a:xfrm>
          <a:prstGeom prst="rect">
            <a:avLst/>
          </a:prstGeom>
          <a:gradFill flip="none" rotWithShape="1">
            <a:gsLst>
              <a:gs pos="0">
                <a:srgbClr val="D3DEF5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7E21544-5DE3-90D7-0783-A4D0FFA1D1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746" y="1327463"/>
            <a:ext cx="4322618" cy="539896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sk-SK" sz="33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Cieľ:</a:t>
            </a:r>
            <a:r>
              <a:rPr lang="sk-SK" sz="2800" dirty="0"/>
              <a:t> </a:t>
            </a:r>
          </a:p>
          <a:p>
            <a:pPr algn="ctr"/>
            <a:r>
              <a:rPr lang="sk-SK" sz="2800" dirty="0"/>
              <a:t>zmapovať faktory spolupráce rodinných poradní s ďalšími relevantnými subjektami, ktoré poskytujú psychologické služby rôzneho zamerania / špecializácie</a:t>
            </a:r>
          </a:p>
          <a:p>
            <a:pPr marL="0" indent="0" algn="ctr">
              <a:buNone/>
            </a:pPr>
            <a:r>
              <a:rPr lang="sk-SK" sz="33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Obdobie zberu dát: </a:t>
            </a:r>
          </a:p>
          <a:p>
            <a:pPr algn="ctr"/>
            <a:r>
              <a:rPr lang="sk-SK" sz="2800" dirty="0"/>
              <a:t>27. jún 2023 – 15. júl 2023</a:t>
            </a:r>
          </a:p>
          <a:p>
            <a:pPr marL="0" indent="0" algn="ctr">
              <a:buNone/>
            </a:pPr>
            <a:r>
              <a:rPr lang="sk-SK" sz="33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Výskumný súbor: </a:t>
            </a:r>
          </a:p>
          <a:p>
            <a:pPr algn="ctr"/>
            <a:r>
              <a:rPr lang="sk-SK" sz="2800" dirty="0"/>
              <a:t>143 respondentov z 226 priamo oslovených subjektov (na základe kontaktov z ROPO a z Aktivity 1.1)</a:t>
            </a:r>
          </a:p>
          <a:p>
            <a:pPr algn="ctr"/>
            <a:r>
              <a:rPr lang="sk-SK" sz="33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Respondenti podľa kraja:</a:t>
            </a:r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12520A57-ACE6-45A0-A36B-F94908F145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328" y="471991"/>
            <a:ext cx="364620" cy="445899"/>
          </a:xfrm>
          <a:prstGeom prst="rect">
            <a:avLst/>
          </a:prstGeom>
        </p:spPr>
      </p:pic>
      <p:pic>
        <p:nvPicPr>
          <p:cNvPr id="8" name="Obrázek 11" descr="4loga.jpg">
            <a:extLst>
              <a:ext uri="{FF2B5EF4-FFF2-40B4-BE49-F238E27FC236}">
                <a16:creationId xmlns:a16="http://schemas.microsoft.com/office/drawing/2014/main" id="{77E96CB3-F7F2-1478-CFAC-D0853BD0AC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57055"/>
            <a:ext cx="3319633" cy="720565"/>
          </a:xfrm>
          <a:prstGeom prst="rect">
            <a:avLst/>
          </a:prstGeom>
        </p:spPr>
      </p:pic>
      <p:sp>
        <p:nvSpPr>
          <p:cNvPr id="9" name="Obdĺžnik 8">
            <a:extLst>
              <a:ext uri="{FF2B5EF4-FFF2-40B4-BE49-F238E27FC236}">
                <a16:creationId xmlns:a16="http://schemas.microsoft.com/office/drawing/2014/main" id="{1BFECAAE-E12B-DC0E-5368-53703C64BCCD}"/>
              </a:ext>
            </a:extLst>
          </p:cNvPr>
          <p:cNvSpPr/>
          <p:nvPr/>
        </p:nvSpPr>
        <p:spPr>
          <a:xfrm>
            <a:off x="9523119" y="453203"/>
            <a:ext cx="22788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sk-SK" sz="7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Tento projekt sa realizuje vďaka podpore z Európskeho sociálneho fondu a Európskeho fondu regionálneho rozvoja v rámci Operačného programu Ľudské zdroje, </a:t>
            </a:r>
            <a:r>
              <a:rPr lang="sk-SK" sz="700" dirty="0">
                <a:solidFill>
                  <a:prstClr val="black"/>
                </a:solidFill>
                <a:latin typeface="Arial" pitchFamily="34" charset="0"/>
                <a:cs typeface="Arial" pitchFamily="34" charset="0"/>
                <a:hlinkClick r:id="rId4"/>
              </a:rPr>
              <a:t>www.esf.gov.sk</a:t>
            </a:r>
            <a:endParaRPr lang="sk-SK" sz="7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03AED1C8-4E33-D0BA-43F7-A8E03ECC5518}"/>
              </a:ext>
            </a:extLst>
          </p:cNvPr>
          <p:cNvSpPr txBox="1">
            <a:spLocks/>
          </p:cNvSpPr>
          <p:nvPr/>
        </p:nvSpPr>
        <p:spPr>
          <a:xfrm>
            <a:off x="729758" y="464354"/>
            <a:ext cx="1667440" cy="51102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k-SK" sz="1600" dirty="0">
                <a:solidFill>
                  <a:srgbClr val="0070C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RODINNÉ </a:t>
            </a:r>
            <a:br>
              <a:rPr lang="sk-SK" sz="1600" dirty="0">
                <a:solidFill>
                  <a:srgbClr val="0070C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</a:br>
            <a:r>
              <a:rPr lang="sk-SK" sz="1600" dirty="0">
                <a:solidFill>
                  <a:srgbClr val="0070C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PORADNE</a:t>
            </a:r>
          </a:p>
        </p:txBody>
      </p:sp>
      <p:sp>
        <p:nvSpPr>
          <p:cNvPr id="11" name="Podnadpis 2">
            <a:extLst>
              <a:ext uri="{FF2B5EF4-FFF2-40B4-BE49-F238E27FC236}">
                <a16:creationId xmlns:a16="http://schemas.microsoft.com/office/drawing/2014/main" id="{2C0A9A7C-F2AA-19DD-8866-DB770218856F}"/>
              </a:ext>
            </a:extLst>
          </p:cNvPr>
          <p:cNvSpPr txBox="1">
            <a:spLocks/>
          </p:cNvSpPr>
          <p:nvPr/>
        </p:nvSpPr>
        <p:spPr>
          <a:xfrm>
            <a:off x="739908" y="279191"/>
            <a:ext cx="1667440" cy="2168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k-SK" sz="9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Národný projekt</a:t>
            </a:r>
          </a:p>
        </p:txBody>
      </p:sp>
      <p:sp>
        <p:nvSpPr>
          <p:cNvPr id="12" name="Obdélník 7">
            <a:extLst>
              <a:ext uri="{FF2B5EF4-FFF2-40B4-BE49-F238E27FC236}">
                <a16:creationId xmlns:a16="http://schemas.microsoft.com/office/drawing/2014/main" id="{D27BA050-8B06-0762-30F1-08C5D75C6CE8}"/>
              </a:ext>
            </a:extLst>
          </p:cNvPr>
          <p:cNvSpPr/>
          <p:nvPr/>
        </p:nvSpPr>
        <p:spPr>
          <a:xfrm>
            <a:off x="1887987" y="426797"/>
            <a:ext cx="209653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sk-SK" sz="9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poradensko-psychologické</a:t>
            </a:r>
          </a:p>
          <a:p>
            <a:pPr defTabSz="914400"/>
            <a:r>
              <a:rPr lang="sk-SK" sz="9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služby pre jednotlivcov,</a:t>
            </a:r>
          </a:p>
          <a:p>
            <a:pPr defTabSz="914400"/>
            <a:r>
              <a:rPr lang="sk-SK" sz="9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páry a rodiny</a:t>
            </a:r>
          </a:p>
        </p:txBody>
      </p:sp>
      <p:pic>
        <p:nvPicPr>
          <p:cNvPr id="14" name="Obrázok 13">
            <a:extLst>
              <a:ext uri="{FF2B5EF4-FFF2-40B4-BE49-F238E27FC236}">
                <a16:creationId xmlns:a16="http://schemas.microsoft.com/office/drawing/2014/main" id="{5A41E98B-ECCC-BC04-EEA8-6AD30A09844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223" y="279191"/>
            <a:ext cx="798745" cy="798429"/>
          </a:xfrm>
          <a:prstGeom prst="rect">
            <a:avLst/>
          </a:prstGeom>
        </p:spPr>
      </p:pic>
      <p:sp>
        <p:nvSpPr>
          <p:cNvPr id="16" name="Nadpis 1">
            <a:extLst>
              <a:ext uri="{FF2B5EF4-FFF2-40B4-BE49-F238E27FC236}">
                <a16:creationId xmlns:a16="http://schemas.microsoft.com/office/drawing/2014/main" id="{391A1F04-4538-23AF-3404-959FC045F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4825" y="1285094"/>
            <a:ext cx="6990925" cy="834578"/>
          </a:xfrm>
        </p:spPr>
        <p:txBody>
          <a:bodyPr>
            <a:noAutofit/>
          </a:bodyPr>
          <a:lstStyle/>
          <a:p>
            <a:pPr algn="ctr"/>
            <a:r>
              <a:rPr lang="sk-SK" sz="2400" b="1" dirty="0">
                <a:solidFill>
                  <a:schemeClr val="accent1"/>
                </a:solidFill>
              </a:rPr>
              <a:t>      </a:t>
            </a:r>
            <a:r>
              <a:rPr lang="sk-SK" sz="2800" b="1" dirty="0">
                <a:solidFill>
                  <a:schemeClr val="accent1"/>
                </a:solidFill>
              </a:rPr>
              <a:t>Sieťovanie – spolupracujúce subjekty (výsledky prieskumu)</a:t>
            </a:r>
          </a:p>
        </p:txBody>
      </p:sp>
      <p:sp>
        <p:nvSpPr>
          <p:cNvPr id="20" name="Podnadpis 2">
            <a:extLst>
              <a:ext uri="{FF2B5EF4-FFF2-40B4-BE49-F238E27FC236}">
                <a16:creationId xmlns:a16="http://schemas.microsoft.com/office/drawing/2014/main" id="{1E4A7BA7-92B9-FC56-03A4-578A9EFE17C3}"/>
              </a:ext>
            </a:extLst>
          </p:cNvPr>
          <p:cNvSpPr txBox="1">
            <a:spLocks/>
          </p:cNvSpPr>
          <p:nvPr/>
        </p:nvSpPr>
        <p:spPr>
          <a:xfrm>
            <a:off x="10165052" y="6386009"/>
            <a:ext cx="1630699" cy="3404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sk-SK" sz="1200" dirty="0">
                <a:solidFill>
                  <a:srgbClr val="244FA3"/>
                </a:solidFill>
              </a:rPr>
              <a:t>13. september 2023</a:t>
            </a:r>
          </a:p>
        </p:txBody>
      </p:sp>
      <p:graphicFrame>
        <p:nvGraphicFramePr>
          <p:cNvPr id="2" name="Tabuľka 1">
            <a:extLst>
              <a:ext uri="{FF2B5EF4-FFF2-40B4-BE49-F238E27FC236}">
                <a16:creationId xmlns:a16="http://schemas.microsoft.com/office/drawing/2014/main" id="{19DAB43C-82BC-8C2E-B12E-9C77372AEA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8906105"/>
              </p:ext>
            </p:extLst>
          </p:nvPr>
        </p:nvGraphicFramePr>
        <p:xfrm>
          <a:off x="4804826" y="2345788"/>
          <a:ext cx="6879174" cy="3944182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4752111">
                  <a:extLst>
                    <a:ext uri="{9D8B030D-6E8A-4147-A177-3AD203B41FA5}">
                      <a16:colId xmlns:a16="http://schemas.microsoft.com/office/drawing/2014/main" val="2839414674"/>
                    </a:ext>
                  </a:extLst>
                </a:gridCol>
                <a:gridCol w="1108320">
                  <a:extLst>
                    <a:ext uri="{9D8B030D-6E8A-4147-A177-3AD203B41FA5}">
                      <a16:colId xmlns:a16="http://schemas.microsoft.com/office/drawing/2014/main" val="2110587088"/>
                    </a:ext>
                  </a:extLst>
                </a:gridCol>
                <a:gridCol w="1018743">
                  <a:extLst>
                    <a:ext uri="{9D8B030D-6E8A-4147-A177-3AD203B41FA5}">
                      <a16:colId xmlns:a16="http://schemas.microsoft.com/office/drawing/2014/main" val="3266671597"/>
                    </a:ext>
                  </a:extLst>
                </a:gridCol>
              </a:tblGrid>
              <a:tr h="3585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 dirty="0">
                          <a:effectLst/>
                        </a:rPr>
                        <a:t>Kraj</a:t>
                      </a:r>
                      <a:endParaRPr lang="sk-SK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>
                          <a:effectLst/>
                        </a:rPr>
                        <a:t>Počet</a:t>
                      </a:r>
                      <a:endParaRPr lang="sk-SK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>
                          <a:effectLst/>
                        </a:rPr>
                        <a:t>%</a:t>
                      </a:r>
                      <a:endParaRPr lang="sk-SK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981932524"/>
                  </a:ext>
                </a:extLst>
              </a:tr>
              <a:tr h="3585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 dirty="0">
                          <a:effectLst/>
                        </a:rPr>
                        <a:t>Bratislavský</a:t>
                      </a:r>
                      <a:endParaRPr lang="sk-SK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 dirty="0">
                          <a:effectLst/>
                        </a:rPr>
                        <a:t>2</a:t>
                      </a:r>
                      <a:endParaRPr lang="sk-SK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 dirty="0">
                          <a:effectLst/>
                        </a:rPr>
                        <a:t>1,4</a:t>
                      </a:r>
                      <a:endParaRPr lang="sk-SK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657443558"/>
                  </a:ext>
                </a:extLst>
              </a:tr>
              <a:tr h="3585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 dirty="0">
                          <a:effectLst/>
                        </a:rPr>
                        <a:t>Trnavský</a:t>
                      </a:r>
                      <a:endParaRPr lang="sk-SK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>
                          <a:effectLst/>
                        </a:rPr>
                        <a:t>27</a:t>
                      </a:r>
                      <a:endParaRPr lang="sk-SK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>
                          <a:effectLst/>
                        </a:rPr>
                        <a:t>18,9</a:t>
                      </a:r>
                      <a:endParaRPr lang="sk-SK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457382094"/>
                  </a:ext>
                </a:extLst>
              </a:tr>
              <a:tr h="3585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 dirty="0">
                          <a:effectLst/>
                        </a:rPr>
                        <a:t>Trenčiansky</a:t>
                      </a:r>
                      <a:endParaRPr lang="sk-SK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>
                          <a:effectLst/>
                        </a:rPr>
                        <a:t>4</a:t>
                      </a:r>
                      <a:endParaRPr lang="sk-SK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>
                          <a:effectLst/>
                        </a:rPr>
                        <a:t>2,8</a:t>
                      </a:r>
                      <a:endParaRPr lang="sk-SK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577709128"/>
                  </a:ext>
                </a:extLst>
              </a:tr>
              <a:tr h="3585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 dirty="0">
                          <a:effectLst/>
                        </a:rPr>
                        <a:t>Nitriansky</a:t>
                      </a:r>
                      <a:endParaRPr lang="sk-SK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>
                          <a:effectLst/>
                        </a:rPr>
                        <a:t>35</a:t>
                      </a:r>
                      <a:endParaRPr lang="sk-SK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>
                          <a:effectLst/>
                        </a:rPr>
                        <a:t>24,5</a:t>
                      </a:r>
                      <a:endParaRPr lang="sk-SK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837787293"/>
                  </a:ext>
                </a:extLst>
              </a:tr>
              <a:tr h="3585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 dirty="0">
                          <a:effectLst/>
                        </a:rPr>
                        <a:t>Žilinský</a:t>
                      </a:r>
                      <a:endParaRPr lang="sk-SK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 dirty="0">
                          <a:effectLst/>
                        </a:rPr>
                        <a:t>14</a:t>
                      </a:r>
                      <a:endParaRPr lang="sk-SK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 dirty="0">
                          <a:effectLst/>
                        </a:rPr>
                        <a:t>9,8</a:t>
                      </a:r>
                      <a:endParaRPr lang="sk-SK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924575796"/>
                  </a:ext>
                </a:extLst>
              </a:tr>
              <a:tr h="3585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>
                          <a:effectLst/>
                        </a:rPr>
                        <a:t>Banskobystrický</a:t>
                      </a:r>
                      <a:endParaRPr lang="sk-SK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 dirty="0">
                          <a:effectLst/>
                        </a:rPr>
                        <a:t>2</a:t>
                      </a:r>
                      <a:endParaRPr lang="sk-SK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>
                          <a:effectLst/>
                        </a:rPr>
                        <a:t>1,4</a:t>
                      </a:r>
                      <a:endParaRPr lang="sk-SK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42660913"/>
                  </a:ext>
                </a:extLst>
              </a:tr>
              <a:tr h="3585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>
                          <a:effectLst/>
                        </a:rPr>
                        <a:t>Prešovský</a:t>
                      </a:r>
                      <a:endParaRPr lang="sk-SK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 dirty="0">
                          <a:effectLst/>
                        </a:rPr>
                        <a:t>45</a:t>
                      </a:r>
                      <a:endParaRPr lang="sk-SK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>
                          <a:effectLst/>
                        </a:rPr>
                        <a:t>31,5</a:t>
                      </a:r>
                      <a:endParaRPr lang="sk-SK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847592409"/>
                  </a:ext>
                </a:extLst>
              </a:tr>
              <a:tr h="3585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>
                          <a:effectLst/>
                        </a:rPr>
                        <a:t>Košický</a:t>
                      </a:r>
                      <a:endParaRPr lang="sk-SK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 dirty="0">
                          <a:effectLst/>
                        </a:rPr>
                        <a:t>9</a:t>
                      </a:r>
                      <a:endParaRPr lang="sk-SK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>
                          <a:effectLst/>
                        </a:rPr>
                        <a:t>6,3</a:t>
                      </a:r>
                      <a:endParaRPr lang="sk-SK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77534730"/>
                  </a:ext>
                </a:extLst>
              </a:tr>
              <a:tr h="3585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 dirty="0">
                          <a:effectLst/>
                        </a:rPr>
                        <a:t>neuvedené</a:t>
                      </a:r>
                      <a:endParaRPr lang="sk-SK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 dirty="0">
                          <a:effectLst/>
                        </a:rPr>
                        <a:t>5</a:t>
                      </a:r>
                      <a:endParaRPr lang="sk-SK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 dirty="0">
                          <a:effectLst/>
                        </a:rPr>
                        <a:t>3,5</a:t>
                      </a:r>
                      <a:endParaRPr lang="sk-SK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80302586"/>
                  </a:ext>
                </a:extLst>
              </a:tr>
              <a:tr h="3585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>
                          <a:effectLst/>
                        </a:rPr>
                        <a:t>Spolu</a:t>
                      </a:r>
                      <a:endParaRPr lang="sk-SK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>
                          <a:effectLst/>
                        </a:rPr>
                        <a:t>143</a:t>
                      </a:r>
                      <a:endParaRPr lang="sk-SK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 dirty="0">
                          <a:effectLst/>
                        </a:rPr>
                        <a:t>2,1</a:t>
                      </a:r>
                      <a:endParaRPr lang="sk-SK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2916591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5957143"/>
      </p:ext>
    </p:extLst>
  </p:cSld>
  <p:clrMapOvr>
    <a:masterClrMapping/>
  </p:clrMapOvr>
  <p:transition spd="slow">
    <p:strips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>
            <a:extLst>
              <a:ext uri="{FF2B5EF4-FFF2-40B4-BE49-F238E27FC236}">
                <a16:creationId xmlns:a16="http://schemas.microsoft.com/office/drawing/2014/main" id="{32BF8D23-1281-4885-96DE-7825219FDBB7}"/>
              </a:ext>
            </a:extLst>
          </p:cNvPr>
          <p:cNvSpPr/>
          <p:nvPr/>
        </p:nvSpPr>
        <p:spPr>
          <a:xfrm>
            <a:off x="0" y="1225226"/>
            <a:ext cx="12192000" cy="5630728"/>
          </a:xfrm>
          <a:prstGeom prst="rect">
            <a:avLst/>
          </a:prstGeom>
          <a:gradFill flip="none" rotWithShape="1">
            <a:gsLst>
              <a:gs pos="0">
                <a:srgbClr val="D3DEF5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7E21544-5DE3-90D7-0783-A4D0FFA1D1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747" y="5405913"/>
            <a:ext cx="11628583" cy="1153522"/>
          </a:xfrm>
        </p:spPr>
        <p:txBody>
          <a:bodyPr>
            <a:normAutofit fontScale="85000" lnSpcReduction="20000"/>
          </a:bodyPr>
          <a:lstStyle/>
          <a:p>
            <a:r>
              <a:rPr lang="sk-SK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60,8% (</a:t>
            </a:r>
            <a:r>
              <a:rPr lang="sk-SK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abs</a:t>
            </a:r>
            <a:r>
              <a:rPr lang="sk-SK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87) respondentov a respondentiek malo informáciu o existencii ROPO.</a:t>
            </a:r>
          </a:p>
          <a:p>
            <a:r>
              <a:rPr lang="sk-SK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Najčastejšie zdroje informácií o ROPO: osobný kontakt pracovníkov a pracovníčok ROPO (</a:t>
            </a:r>
            <a:r>
              <a:rPr lang="sk-SK" sz="2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abs</a:t>
            </a:r>
            <a:r>
              <a:rPr lang="sk-SK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. 30), internetová stránka MPSVR, Ústredia, úradu PSVR (</a:t>
            </a:r>
            <a:r>
              <a:rPr lang="sk-SK" sz="2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abs</a:t>
            </a:r>
            <a:r>
              <a:rPr lang="sk-SK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. 28), pracovné porady, neformálne iní kolegovia, sociálne siete (</a:t>
            </a:r>
            <a:r>
              <a:rPr lang="sk-SK" sz="2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abs</a:t>
            </a:r>
            <a:r>
              <a:rPr lang="sk-SK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. 21), médiá (</a:t>
            </a:r>
            <a:r>
              <a:rPr lang="sk-SK" sz="2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abs</a:t>
            </a:r>
            <a:r>
              <a:rPr lang="sk-SK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. 14).</a:t>
            </a:r>
            <a:endParaRPr lang="sk-SK" sz="3300" b="1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12520A57-ACE6-45A0-A36B-F94908F145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328" y="471991"/>
            <a:ext cx="364620" cy="445899"/>
          </a:xfrm>
          <a:prstGeom prst="rect">
            <a:avLst/>
          </a:prstGeom>
        </p:spPr>
      </p:pic>
      <p:pic>
        <p:nvPicPr>
          <p:cNvPr id="8" name="Obrázek 11" descr="4loga.jpg">
            <a:extLst>
              <a:ext uri="{FF2B5EF4-FFF2-40B4-BE49-F238E27FC236}">
                <a16:creationId xmlns:a16="http://schemas.microsoft.com/office/drawing/2014/main" id="{77E96CB3-F7F2-1478-CFAC-D0853BD0AC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57055"/>
            <a:ext cx="3319633" cy="720565"/>
          </a:xfrm>
          <a:prstGeom prst="rect">
            <a:avLst/>
          </a:prstGeom>
        </p:spPr>
      </p:pic>
      <p:sp>
        <p:nvSpPr>
          <p:cNvPr id="9" name="Obdĺžnik 8">
            <a:extLst>
              <a:ext uri="{FF2B5EF4-FFF2-40B4-BE49-F238E27FC236}">
                <a16:creationId xmlns:a16="http://schemas.microsoft.com/office/drawing/2014/main" id="{1BFECAAE-E12B-DC0E-5368-53703C64BCCD}"/>
              </a:ext>
            </a:extLst>
          </p:cNvPr>
          <p:cNvSpPr/>
          <p:nvPr/>
        </p:nvSpPr>
        <p:spPr>
          <a:xfrm>
            <a:off x="9523119" y="453203"/>
            <a:ext cx="22788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sk-SK" sz="7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Tento projekt sa realizuje vďaka podpore z Európskeho sociálneho fondu a Európskeho fondu regionálneho rozvoja v rámci Operačného programu Ľudské zdroje, </a:t>
            </a:r>
            <a:r>
              <a:rPr lang="sk-SK" sz="700" dirty="0">
                <a:solidFill>
                  <a:prstClr val="black"/>
                </a:solidFill>
                <a:latin typeface="Arial" pitchFamily="34" charset="0"/>
                <a:cs typeface="Arial" pitchFamily="34" charset="0"/>
                <a:hlinkClick r:id="rId4"/>
              </a:rPr>
              <a:t>www.esf.gov.sk</a:t>
            </a:r>
            <a:endParaRPr lang="sk-SK" sz="7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03AED1C8-4E33-D0BA-43F7-A8E03ECC5518}"/>
              </a:ext>
            </a:extLst>
          </p:cNvPr>
          <p:cNvSpPr txBox="1">
            <a:spLocks/>
          </p:cNvSpPr>
          <p:nvPr/>
        </p:nvSpPr>
        <p:spPr>
          <a:xfrm>
            <a:off x="729758" y="464354"/>
            <a:ext cx="1667440" cy="51102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k-SK" sz="1600" dirty="0">
                <a:solidFill>
                  <a:srgbClr val="0070C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RODINNÉ </a:t>
            </a:r>
            <a:br>
              <a:rPr lang="sk-SK" sz="1600" dirty="0">
                <a:solidFill>
                  <a:srgbClr val="0070C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</a:br>
            <a:r>
              <a:rPr lang="sk-SK" sz="1600" dirty="0">
                <a:solidFill>
                  <a:srgbClr val="0070C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PORADNE</a:t>
            </a:r>
          </a:p>
        </p:txBody>
      </p:sp>
      <p:sp>
        <p:nvSpPr>
          <p:cNvPr id="11" name="Podnadpis 2">
            <a:extLst>
              <a:ext uri="{FF2B5EF4-FFF2-40B4-BE49-F238E27FC236}">
                <a16:creationId xmlns:a16="http://schemas.microsoft.com/office/drawing/2014/main" id="{2C0A9A7C-F2AA-19DD-8866-DB770218856F}"/>
              </a:ext>
            </a:extLst>
          </p:cNvPr>
          <p:cNvSpPr txBox="1">
            <a:spLocks/>
          </p:cNvSpPr>
          <p:nvPr/>
        </p:nvSpPr>
        <p:spPr>
          <a:xfrm>
            <a:off x="739908" y="279191"/>
            <a:ext cx="1667440" cy="2168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k-SK" sz="9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Národný projekt</a:t>
            </a:r>
          </a:p>
        </p:txBody>
      </p:sp>
      <p:sp>
        <p:nvSpPr>
          <p:cNvPr id="12" name="Obdélník 7">
            <a:extLst>
              <a:ext uri="{FF2B5EF4-FFF2-40B4-BE49-F238E27FC236}">
                <a16:creationId xmlns:a16="http://schemas.microsoft.com/office/drawing/2014/main" id="{D27BA050-8B06-0762-30F1-08C5D75C6CE8}"/>
              </a:ext>
            </a:extLst>
          </p:cNvPr>
          <p:cNvSpPr/>
          <p:nvPr/>
        </p:nvSpPr>
        <p:spPr>
          <a:xfrm>
            <a:off x="1887987" y="426797"/>
            <a:ext cx="209653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sk-SK" sz="9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poradensko-psychologické</a:t>
            </a:r>
          </a:p>
          <a:p>
            <a:pPr defTabSz="914400"/>
            <a:r>
              <a:rPr lang="sk-SK" sz="9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služby pre jednotlivcov,</a:t>
            </a:r>
          </a:p>
          <a:p>
            <a:pPr defTabSz="914400"/>
            <a:r>
              <a:rPr lang="sk-SK" sz="9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páry a rodiny</a:t>
            </a:r>
          </a:p>
        </p:txBody>
      </p:sp>
      <p:pic>
        <p:nvPicPr>
          <p:cNvPr id="14" name="Obrázok 13">
            <a:extLst>
              <a:ext uri="{FF2B5EF4-FFF2-40B4-BE49-F238E27FC236}">
                <a16:creationId xmlns:a16="http://schemas.microsoft.com/office/drawing/2014/main" id="{5A41E98B-ECCC-BC04-EEA8-6AD30A09844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223" y="279191"/>
            <a:ext cx="798745" cy="798429"/>
          </a:xfrm>
          <a:prstGeom prst="rect">
            <a:avLst/>
          </a:prstGeom>
        </p:spPr>
      </p:pic>
      <p:sp>
        <p:nvSpPr>
          <p:cNvPr id="16" name="Nadpis 1">
            <a:extLst>
              <a:ext uri="{FF2B5EF4-FFF2-40B4-BE49-F238E27FC236}">
                <a16:creationId xmlns:a16="http://schemas.microsoft.com/office/drawing/2014/main" id="{391A1F04-4538-23AF-3404-959FC045F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747" y="1285094"/>
            <a:ext cx="11454004" cy="834578"/>
          </a:xfrm>
        </p:spPr>
        <p:txBody>
          <a:bodyPr>
            <a:noAutofit/>
          </a:bodyPr>
          <a:lstStyle/>
          <a:p>
            <a:pPr algn="ctr"/>
            <a:r>
              <a:rPr lang="sk-SK" sz="2600" b="1" dirty="0">
                <a:solidFill>
                  <a:schemeClr val="accent1"/>
                </a:solidFill>
              </a:rPr>
              <a:t>      Respondenti podľa typu subjektu                  Poznateľnosť rodinných poradní (%)</a:t>
            </a:r>
            <a:br>
              <a:rPr lang="sk-SK" sz="1050" dirty="0"/>
            </a:br>
            <a:br>
              <a:rPr lang="sk-SK" sz="1600" dirty="0"/>
            </a:br>
            <a:endParaRPr lang="sk-SK" sz="2800" b="1" dirty="0">
              <a:solidFill>
                <a:schemeClr val="accent1"/>
              </a:solidFill>
            </a:endParaRPr>
          </a:p>
        </p:txBody>
      </p:sp>
      <p:sp>
        <p:nvSpPr>
          <p:cNvPr id="20" name="Podnadpis 2">
            <a:extLst>
              <a:ext uri="{FF2B5EF4-FFF2-40B4-BE49-F238E27FC236}">
                <a16:creationId xmlns:a16="http://schemas.microsoft.com/office/drawing/2014/main" id="{1E4A7BA7-92B9-FC56-03A4-578A9EFE17C3}"/>
              </a:ext>
            </a:extLst>
          </p:cNvPr>
          <p:cNvSpPr txBox="1">
            <a:spLocks/>
          </p:cNvSpPr>
          <p:nvPr/>
        </p:nvSpPr>
        <p:spPr>
          <a:xfrm>
            <a:off x="10165052" y="6515316"/>
            <a:ext cx="1630699" cy="3404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sk-SK" sz="1200" dirty="0">
                <a:solidFill>
                  <a:srgbClr val="244FA3"/>
                </a:solidFill>
              </a:rPr>
              <a:t>13. september 2023</a:t>
            </a:r>
          </a:p>
        </p:txBody>
      </p:sp>
      <p:graphicFrame>
        <p:nvGraphicFramePr>
          <p:cNvPr id="4" name="Tabuľka 3">
            <a:extLst>
              <a:ext uri="{FF2B5EF4-FFF2-40B4-BE49-F238E27FC236}">
                <a16:creationId xmlns:a16="http://schemas.microsoft.com/office/drawing/2014/main" id="{C330134E-206E-AA3E-788C-F09C84C2BA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1301047"/>
              </p:ext>
            </p:extLst>
          </p:nvPr>
        </p:nvGraphicFramePr>
        <p:xfrm>
          <a:off x="545059" y="1587615"/>
          <a:ext cx="5672328" cy="3030651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3821849">
                  <a:extLst>
                    <a:ext uri="{9D8B030D-6E8A-4147-A177-3AD203B41FA5}">
                      <a16:colId xmlns:a16="http://schemas.microsoft.com/office/drawing/2014/main" val="487972974"/>
                    </a:ext>
                  </a:extLst>
                </a:gridCol>
                <a:gridCol w="965467">
                  <a:extLst>
                    <a:ext uri="{9D8B030D-6E8A-4147-A177-3AD203B41FA5}">
                      <a16:colId xmlns:a16="http://schemas.microsoft.com/office/drawing/2014/main" val="569666352"/>
                    </a:ext>
                  </a:extLst>
                </a:gridCol>
                <a:gridCol w="885012">
                  <a:extLst>
                    <a:ext uri="{9D8B030D-6E8A-4147-A177-3AD203B41FA5}">
                      <a16:colId xmlns:a16="http://schemas.microsoft.com/office/drawing/2014/main" val="1164405209"/>
                    </a:ext>
                  </a:extLst>
                </a:gridCol>
              </a:tblGrid>
              <a:tr h="4532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effectLst/>
                        </a:rPr>
                        <a:t> </a:t>
                      </a:r>
                      <a:endParaRPr lang="sk-S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effectLst/>
                        </a:rPr>
                        <a:t>Počet</a:t>
                      </a:r>
                      <a:endParaRPr lang="sk-S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effectLst/>
                        </a:rPr>
                        <a:t>%</a:t>
                      </a:r>
                      <a:endParaRPr lang="sk-S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606886104"/>
                  </a:ext>
                </a:extLst>
              </a:tr>
              <a:tr h="2631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Oddelenia</a:t>
                      </a:r>
                      <a:r>
                        <a:rPr lang="sk-SK" sz="14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Úradov PSVR (RPPS, SPO, hmotná núdza, sprostredkovanie práce)</a:t>
                      </a:r>
                      <a:endParaRPr lang="sk-S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49,0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9314933"/>
                  </a:ext>
                </a:extLst>
              </a:tr>
              <a:tr h="2534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Centrá poradenstva</a:t>
                      </a:r>
                      <a:r>
                        <a:rPr lang="sk-SK" sz="14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 prevencie (vrátane špecializovaných CPP)</a:t>
                      </a:r>
                      <a:endParaRPr lang="sk-S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12,6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554203282"/>
                  </a:ext>
                </a:extLst>
              </a:tr>
              <a:tr h="2534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effectLst/>
                        </a:rPr>
                        <a:t>Bezplatné dlhové poradne</a:t>
                      </a:r>
                      <a:endParaRPr lang="sk-S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effectLst/>
                        </a:rPr>
                        <a:t>14</a:t>
                      </a:r>
                      <a:endParaRPr lang="sk-S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9,8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124771085"/>
                  </a:ext>
                </a:extLst>
              </a:tr>
              <a:tr h="2339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effectLst/>
                        </a:rPr>
                        <a:t>Mimovládne organizácie</a:t>
                      </a:r>
                      <a:endParaRPr lang="sk-S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</a:rPr>
                        <a:t>10</a:t>
                      </a:r>
                      <a:endParaRPr lang="sk-S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effectLst/>
                        </a:rPr>
                        <a:t>7,0</a:t>
                      </a:r>
                      <a:endParaRPr lang="sk-S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516984060"/>
                  </a:ext>
                </a:extLst>
              </a:tr>
              <a:tr h="2534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effectLst/>
                        </a:rPr>
                        <a:t>Ambulancie klinickej psychológie, ambulancie poradenskej psychológie</a:t>
                      </a:r>
                      <a:endParaRPr lang="sk-S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effectLst/>
                        </a:rPr>
                        <a:t>10</a:t>
                      </a:r>
                      <a:endParaRPr lang="sk-S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effectLst/>
                        </a:rPr>
                        <a:t>7,0</a:t>
                      </a:r>
                      <a:endParaRPr lang="sk-S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782410424"/>
                  </a:ext>
                </a:extLst>
              </a:tr>
              <a:tr h="2534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effectLst/>
                        </a:rPr>
                        <a:t>Iné (napr. </a:t>
                      </a:r>
                      <a:r>
                        <a:rPr lang="sk-SK" sz="1400" dirty="0" err="1">
                          <a:effectLst/>
                        </a:rPr>
                        <a:t>zar</a:t>
                      </a:r>
                      <a:r>
                        <a:rPr lang="sk-SK" sz="1400" dirty="0">
                          <a:effectLst/>
                        </a:rPr>
                        <a:t>. soc. </a:t>
                      </a:r>
                      <a:r>
                        <a:rPr lang="sk-SK" sz="1400" dirty="0" err="1">
                          <a:effectLst/>
                        </a:rPr>
                        <a:t>služ</a:t>
                      </a:r>
                      <a:r>
                        <a:rPr lang="sk-SK" sz="1400" dirty="0">
                          <a:effectLst/>
                        </a:rPr>
                        <a:t>., nadácia, charita)</a:t>
                      </a:r>
                      <a:endParaRPr lang="sk-S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effectLst/>
                        </a:rPr>
                        <a:t>18</a:t>
                      </a:r>
                      <a:endParaRPr lang="sk-S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effectLst/>
                        </a:rPr>
                        <a:t>12,6</a:t>
                      </a:r>
                      <a:endParaRPr lang="sk-S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637829176"/>
                  </a:ext>
                </a:extLst>
              </a:tr>
              <a:tr h="2436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effectLst/>
                        </a:rPr>
                        <a:t>neuvedené</a:t>
                      </a:r>
                      <a:endParaRPr lang="sk-S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</a:rPr>
                        <a:t>3</a:t>
                      </a:r>
                      <a:endParaRPr lang="sk-S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effectLst/>
                        </a:rPr>
                        <a:t>2,1</a:t>
                      </a:r>
                      <a:endParaRPr lang="sk-S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296958185"/>
                  </a:ext>
                </a:extLst>
              </a:tr>
              <a:tr h="2534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</a:rPr>
                        <a:t>Spolu</a:t>
                      </a:r>
                      <a:endParaRPr lang="sk-S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</a:rPr>
                        <a:t>143</a:t>
                      </a:r>
                      <a:endParaRPr lang="sk-S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effectLst/>
                        </a:rPr>
                        <a:t>100</a:t>
                      </a:r>
                      <a:endParaRPr lang="sk-S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112612710"/>
                  </a:ext>
                </a:extLst>
              </a:tr>
            </a:tbl>
          </a:graphicData>
        </a:graphic>
      </p:graphicFrame>
      <p:graphicFrame>
        <p:nvGraphicFramePr>
          <p:cNvPr id="5" name="Graf 4">
            <a:extLst>
              <a:ext uri="{FF2B5EF4-FFF2-40B4-BE49-F238E27FC236}">
                <a16:creationId xmlns:a16="http://schemas.microsoft.com/office/drawing/2014/main" id="{6144804B-145A-ABFA-88B2-661FBCBC95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97838060"/>
              </p:ext>
            </p:extLst>
          </p:nvPr>
        </p:nvGraphicFramePr>
        <p:xfrm>
          <a:off x="6540773" y="1588655"/>
          <a:ext cx="5090395" cy="35136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4046498601"/>
      </p:ext>
    </p:extLst>
  </p:cSld>
  <p:clrMapOvr>
    <a:masterClrMapping/>
  </p:clrMapOvr>
  <p:transition spd="slow">
    <p:strips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>
            <a:extLst>
              <a:ext uri="{FF2B5EF4-FFF2-40B4-BE49-F238E27FC236}">
                <a16:creationId xmlns:a16="http://schemas.microsoft.com/office/drawing/2014/main" id="{BC09A8D8-53AF-DF68-0922-63F2C83B9296}"/>
              </a:ext>
            </a:extLst>
          </p:cNvPr>
          <p:cNvSpPr/>
          <p:nvPr/>
        </p:nvSpPr>
        <p:spPr>
          <a:xfrm>
            <a:off x="0" y="1225226"/>
            <a:ext cx="12192000" cy="5630728"/>
          </a:xfrm>
          <a:prstGeom prst="rect">
            <a:avLst/>
          </a:prstGeom>
          <a:gradFill flip="none" rotWithShape="1">
            <a:gsLst>
              <a:gs pos="0">
                <a:srgbClr val="D3DEF5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16" name="Nadpis 1">
            <a:extLst>
              <a:ext uri="{FF2B5EF4-FFF2-40B4-BE49-F238E27FC236}">
                <a16:creationId xmlns:a16="http://schemas.microsoft.com/office/drawing/2014/main" id="{391A1F04-4538-23AF-3404-959FC045F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93653"/>
            <a:ext cx="10515600" cy="720565"/>
          </a:xfrm>
        </p:spPr>
        <p:txBody>
          <a:bodyPr>
            <a:noAutofit/>
          </a:bodyPr>
          <a:lstStyle/>
          <a:p>
            <a:pPr algn="ctr"/>
            <a:r>
              <a:rPr lang="sk-SK" sz="2400" b="1" dirty="0">
                <a:solidFill>
                  <a:srgbClr val="244F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Aktuálna a potenciálna spolupráca subjektov s rodinnými poradňami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7E21544-5DE3-90D7-0783-A4D0FFA1D1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3850" y="2109226"/>
            <a:ext cx="5775950" cy="1419066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sk-SK" b="1" dirty="0">
                <a:solidFill>
                  <a:srgbClr val="00B050"/>
                </a:solidFill>
              </a:rPr>
              <a:t>Aktuálne</a:t>
            </a:r>
          </a:p>
          <a:p>
            <a:pPr marL="0" indent="0" algn="ctr">
              <a:buNone/>
            </a:pPr>
            <a:r>
              <a:rPr lang="sk-SK" sz="2800" dirty="0"/>
              <a:t>23 opýtaných spolupracovalo s rodinnou poradňou</a:t>
            </a:r>
          </a:p>
          <a:p>
            <a:pPr marL="0" indent="0">
              <a:buNone/>
            </a:pP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id="{95833C92-0969-28A8-C060-43EB2E4781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19801" y="2109225"/>
            <a:ext cx="5775950" cy="1494466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sk-SK" b="1" dirty="0">
                <a:solidFill>
                  <a:srgbClr val="FF0000"/>
                </a:solidFill>
              </a:rPr>
              <a:t>Potenciálne </a:t>
            </a:r>
          </a:p>
          <a:p>
            <a:pPr marL="0" indent="0" algn="ctr">
              <a:buNone/>
            </a:pPr>
            <a:r>
              <a:rPr lang="sk-SK" dirty="0"/>
              <a:t>53 opýtaných malo záujem v budúcnosti spolupracovať s rodinnou poradňou</a:t>
            </a:r>
          </a:p>
          <a:p>
            <a:pPr marL="0" indent="0" algn="ctr">
              <a:buNone/>
            </a:pPr>
            <a:endParaRPr lang="sk-SK" sz="30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12520A57-ACE6-45A0-A36B-F94908F145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328" y="471991"/>
            <a:ext cx="364620" cy="445899"/>
          </a:xfrm>
          <a:prstGeom prst="rect">
            <a:avLst/>
          </a:prstGeom>
        </p:spPr>
      </p:pic>
      <p:pic>
        <p:nvPicPr>
          <p:cNvPr id="8" name="Obrázek 11" descr="4loga.jpg">
            <a:extLst>
              <a:ext uri="{FF2B5EF4-FFF2-40B4-BE49-F238E27FC236}">
                <a16:creationId xmlns:a16="http://schemas.microsoft.com/office/drawing/2014/main" id="{77E96CB3-F7F2-1478-CFAC-D0853BD0AC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57055"/>
            <a:ext cx="3319633" cy="720565"/>
          </a:xfrm>
          <a:prstGeom prst="rect">
            <a:avLst/>
          </a:prstGeom>
        </p:spPr>
      </p:pic>
      <p:sp>
        <p:nvSpPr>
          <p:cNvPr id="9" name="Obdĺžnik 8">
            <a:extLst>
              <a:ext uri="{FF2B5EF4-FFF2-40B4-BE49-F238E27FC236}">
                <a16:creationId xmlns:a16="http://schemas.microsoft.com/office/drawing/2014/main" id="{1BFECAAE-E12B-DC0E-5368-53703C64BCCD}"/>
              </a:ext>
            </a:extLst>
          </p:cNvPr>
          <p:cNvSpPr/>
          <p:nvPr/>
        </p:nvSpPr>
        <p:spPr>
          <a:xfrm>
            <a:off x="9523119" y="453203"/>
            <a:ext cx="22788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sk-SK" sz="7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Tento projekt sa realizuje vďaka podpore z Európskeho sociálneho fondu a Európskeho fondu regionálneho rozvoja v rámci Operačného programu Ľudské zdroje, </a:t>
            </a:r>
            <a:r>
              <a:rPr lang="sk-SK" sz="700" dirty="0">
                <a:solidFill>
                  <a:prstClr val="black"/>
                </a:solidFill>
                <a:latin typeface="Arial" pitchFamily="34" charset="0"/>
                <a:cs typeface="Arial" pitchFamily="34" charset="0"/>
                <a:hlinkClick r:id="rId4"/>
              </a:rPr>
              <a:t>www.esf.gov.sk</a:t>
            </a:r>
            <a:endParaRPr lang="sk-SK" sz="7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03AED1C8-4E33-D0BA-43F7-A8E03ECC5518}"/>
              </a:ext>
            </a:extLst>
          </p:cNvPr>
          <p:cNvSpPr txBox="1">
            <a:spLocks/>
          </p:cNvSpPr>
          <p:nvPr/>
        </p:nvSpPr>
        <p:spPr>
          <a:xfrm>
            <a:off x="729758" y="464354"/>
            <a:ext cx="1667440" cy="51102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k-SK" sz="1600" dirty="0">
                <a:solidFill>
                  <a:srgbClr val="0070C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RODINNÉ </a:t>
            </a:r>
            <a:br>
              <a:rPr lang="sk-SK" sz="1600" dirty="0">
                <a:solidFill>
                  <a:srgbClr val="0070C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</a:br>
            <a:r>
              <a:rPr lang="sk-SK" sz="1600" dirty="0">
                <a:solidFill>
                  <a:srgbClr val="0070C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PORADNE</a:t>
            </a:r>
          </a:p>
        </p:txBody>
      </p:sp>
      <p:sp>
        <p:nvSpPr>
          <p:cNvPr id="11" name="Podnadpis 2">
            <a:extLst>
              <a:ext uri="{FF2B5EF4-FFF2-40B4-BE49-F238E27FC236}">
                <a16:creationId xmlns:a16="http://schemas.microsoft.com/office/drawing/2014/main" id="{2C0A9A7C-F2AA-19DD-8866-DB770218856F}"/>
              </a:ext>
            </a:extLst>
          </p:cNvPr>
          <p:cNvSpPr txBox="1">
            <a:spLocks/>
          </p:cNvSpPr>
          <p:nvPr/>
        </p:nvSpPr>
        <p:spPr>
          <a:xfrm>
            <a:off x="739908" y="279191"/>
            <a:ext cx="1667440" cy="2168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k-SK" sz="9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Národný projekt</a:t>
            </a:r>
          </a:p>
        </p:txBody>
      </p:sp>
      <p:sp>
        <p:nvSpPr>
          <p:cNvPr id="12" name="Obdélník 7">
            <a:extLst>
              <a:ext uri="{FF2B5EF4-FFF2-40B4-BE49-F238E27FC236}">
                <a16:creationId xmlns:a16="http://schemas.microsoft.com/office/drawing/2014/main" id="{D27BA050-8B06-0762-30F1-08C5D75C6CE8}"/>
              </a:ext>
            </a:extLst>
          </p:cNvPr>
          <p:cNvSpPr/>
          <p:nvPr/>
        </p:nvSpPr>
        <p:spPr>
          <a:xfrm>
            <a:off x="1887987" y="426797"/>
            <a:ext cx="209653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sk-SK" sz="9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poradensko-psychologické</a:t>
            </a:r>
          </a:p>
          <a:p>
            <a:pPr defTabSz="914400"/>
            <a:r>
              <a:rPr lang="sk-SK" sz="9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služby pre jednotlivcov,</a:t>
            </a:r>
          </a:p>
          <a:p>
            <a:pPr defTabSz="914400"/>
            <a:r>
              <a:rPr lang="sk-SK" sz="9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páry a rodiny</a:t>
            </a:r>
          </a:p>
        </p:txBody>
      </p:sp>
      <p:pic>
        <p:nvPicPr>
          <p:cNvPr id="14" name="Obrázok 13">
            <a:extLst>
              <a:ext uri="{FF2B5EF4-FFF2-40B4-BE49-F238E27FC236}">
                <a16:creationId xmlns:a16="http://schemas.microsoft.com/office/drawing/2014/main" id="{5A41E98B-ECCC-BC04-EEA8-6AD30A09844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223" y="279191"/>
            <a:ext cx="798745" cy="798429"/>
          </a:xfrm>
          <a:prstGeom prst="rect">
            <a:avLst/>
          </a:prstGeom>
        </p:spPr>
      </p:pic>
      <p:sp>
        <p:nvSpPr>
          <p:cNvPr id="20" name="Podnadpis 2">
            <a:extLst>
              <a:ext uri="{FF2B5EF4-FFF2-40B4-BE49-F238E27FC236}">
                <a16:creationId xmlns:a16="http://schemas.microsoft.com/office/drawing/2014/main" id="{1E4A7BA7-92B9-FC56-03A4-578A9EFE17C3}"/>
              </a:ext>
            </a:extLst>
          </p:cNvPr>
          <p:cNvSpPr txBox="1">
            <a:spLocks/>
          </p:cNvSpPr>
          <p:nvPr/>
        </p:nvSpPr>
        <p:spPr>
          <a:xfrm>
            <a:off x="10165052" y="6386009"/>
            <a:ext cx="1630699" cy="3404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sk-SK" sz="1200" dirty="0">
                <a:solidFill>
                  <a:srgbClr val="244FA3"/>
                </a:solidFill>
              </a:rPr>
              <a:t>13. september 2023</a:t>
            </a:r>
          </a:p>
        </p:txBody>
      </p:sp>
      <p:graphicFrame>
        <p:nvGraphicFramePr>
          <p:cNvPr id="4" name="Tabuľka 3">
            <a:extLst>
              <a:ext uri="{FF2B5EF4-FFF2-40B4-BE49-F238E27FC236}">
                <a16:creationId xmlns:a16="http://schemas.microsoft.com/office/drawing/2014/main" id="{A16BEC93-B4CB-D2C0-989E-A4C77A4225E6}"/>
              </a:ext>
            </a:extLst>
          </p:cNvPr>
          <p:cNvGraphicFramePr>
            <a:graphicFrameLocks noGrp="1"/>
          </p:cNvGraphicFramePr>
          <p:nvPr/>
        </p:nvGraphicFramePr>
        <p:xfrm>
          <a:off x="396249" y="3528293"/>
          <a:ext cx="11158441" cy="2728194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3182164">
                  <a:extLst>
                    <a:ext uri="{9D8B030D-6E8A-4147-A177-3AD203B41FA5}">
                      <a16:colId xmlns:a16="http://schemas.microsoft.com/office/drawing/2014/main" val="1362742878"/>
                    </a:ext>
                  </a:extLst>
                </a:gridCol>
                <a:gridCol w="3182164">
                  <a:extLst>
                    <a:ext uri="{9D8B030D-6E8A-4147-A177-3AD203B41FA5}">
                      <a16:colId xmlns:a16="http://schemas.microsoft.com/office/drawing/2014/main" val="3684445176"/>
                    </a:ext>
                  </a:extLst>
                </a:gridCol>
                <a:gridCol w="1904081">
                  <a:extLst>
                    <a:ext uri="{9D8B030D-6E8A-4147-A177-3AD203B41FA5}">
                      <a16:colId xmlns:a16="http://schemas.microsoft.com/office/drawing/2014/main" val="2110618629"/>
                    </a:ext>
                  </a:extLst>
                </a:gridCol>
                <a:gridCol w="1533700">
                  <a:extLst>
                    <a:ext uri="{9D8B030D-6E8A-4147-A177-3AD203B41FA5}">
                      <a16:colId xmlns:a16="http://schemas.microsoft.com/office/drawing/2014/main" val="2590415909"/>
                    </a:ext>
                  </a:extLst>
                </a:gridCol>
                <a:gridCol w="1356332">
                  <a:extLst>
                    <a:ext uri="{9D8B030D-6E8A-4147-A177-3AD203B41FA5}">
                      <a16:colId xmlns:a16="http://schemas.microsoft.com/office/drawing/2014/main" val="1328653610"/>
                    </a:ext>
                  </a:extLst>
                </a:gridCol>
              </a:tblGrid>
              <a:tr h="481114">
                <a:tc rowSpan="2" gridSpan="2">
                  <a:txBody>
                    <a:bodyPr/>
                    <a:lstStyle/>
                    <a:p>
                      <a:pPr algn="ctr" fontAlgn="b"/>
                      <a:r>
                        <a:rPr lang="sk-SK" sz="2000" u="none" strike="noStrike" dirty="0">
                          <a:effectLst/>
                        </a:rPr>
                        <a:t> </a:t>
                      </a:r>
                      <a:endParaRPr lang="sk-SK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 rowSpan="2"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sk-SK" sz="2000" u="none" strike="noStrike" dirty="0">
                          <a:effectLst/>
                        </a:rPr>
                        <a:t>Aktuálna spolupráca s ROPO</a:t>
                      </a:r>
                      <a:endParaRPr lang="sk-SK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sk-SK" sz="2000" u="none" strike="noStrike" dirty="0">
                          <a:effectLst/>
                        </a:rPr>
                        <a:t>Spolu</a:t>
                      </a:r>
                      <a:endParaRPr lang="sk-SK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13463683"/>
                  </a:ext>
                </a:extLst>
              </a:tr>
              <a:tr h="449416">
                <a:tc gridSpan="2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u="none" strike="noStrike" dirty="0">
                          <a:effectLst/>
                        </a:rPr>
                        <a:t>áno</a:t>
                      </a:r>
                      <a:endParaRPr lang="sk-SK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u="none" strike="noStrike" dirty="0">
                          <a:effectLst/>
                        </a:rPr>
                        <a:t>nie</a:t>
                      </a:r>
                      <a:endParaRPr lang="sk-SK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4472888"/>
                  </a:ext>
                </a:extLst>
              </a:tr>
              <a:tr h="449416">
                <a:tc rowSpan="3">
                  <a:txBody>
                    <a:bodyPr/>
                    <a:lstStyle/>
                    <a:p>
                      <a:pPr marL="92075" indent="0" algn="l" fontAlgn="ctr"/>
                      <a:r>
                        <a:rPr lang="sk-SK" sz="2000" u="none" strike="noStrike" dirty="0">
                          <a:effectLst/>
                        </a:rPr>
                        <a:t>Záujem</a:t>
                      </a:r>
                      <a:r>
                        <a:rPr lang="sk-SK" sz="2000" u="none" strike="noStrike" baseline="0" dirty="0">
                          <a:effectLst/>
                        </a:rPr>
                        <a:t> o </a:t>
                      </a:r>
                      <a:r>
                        <a:rPr lang="sk-SK" sz="2000" u="none" strike="noStrike" dirty="0">
                          <a:effectLst/>
                        </a:rPr>
                        <a:t>spoluprácu</a:t>
                      </a:r>
                      <a:r>
                        <a:rPr lang="sk-SK" sz="2000" u="none" strike="noStrike" baseline="0" dirty="0">
                          <a:effectLst/>
                        </a:rPr>
                        <a:t> </a:t>
                      </a:r>
                      <a:r>
                        <a:rPr lang="sk-SK" sz="2000" u="none" strike="noStrike" dirty="0">
                          <a:effectLst/>
                        </a:rPr>
                        <a:t>v budúcnosti</a:t>
                      </a:r>
                      <a:endParaRPr lang="sk-SK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92075" indent="0" algn="l" fontAlgn="t"/>
                      <a:r>
                        <a:rPr lang="sk-SK" sz="2000" u="none" strike="noStrike" dirty="0">
                          <a:effectLst/>
                        </a:rPr>
                        <a:t>áno</a:t>
                      </a:r>
                      <a:endParaRPr lang="sk-SK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k-SK" sz="2000" b="1" u="none" strike="noStrike" dirty="0">
                          <a:effectLst/>
                        </a:rPr>
                        <a:t>20</a:t>
                      </a:r>
                      <a:endParaRPr lang="sk-SK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k-SK" sz="2000" u="none" strike="noStrike" dirty="0">
                          <a:effectLst/>
                        </a:rPr>
                        <a:t>33</a:t>
                      </a:r>
                      <a:endParaRPr lang="sk-SK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k-SK" sz="2000" b="1" u="none" strike="noStrike" dirty="0">
                          <a:effectLst/>
                        </a:rPr>
                        <a:t>53</a:t>
                      </a:r>
                      <a:endParaRPr lang="sk-SK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683090364"/>
                  </a:ext>
                </a:extLst>
              </a:tr>
              <a:tr h="449416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2075" indent="0" algn="l" fontAlgn="t"/>
                      <a:r>
                        <a:rPr lang="sk-SK" sz="2000" u="none" strike="noStrike" dirty="0">
                          <a:effectLst/>
                        </a:rPr>
                        <a:t>nie</a:t>
                      </a:r>
                      <a:endParaRPr lang="sk-SK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k-SK" sz="2000" u="none" strike="noStrike">
                          <a:effectLst/>
                        </a:rPr>
                        <a:t>0</a:t>
                      </a:r>
                      <a:endParaRPr lang="sk-SK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k-SK" sz="2000" u="none" strike="noStrike" dirty="0">
                          <a:effectLst/>
                        </a:rPr>
                        <a:t>2</a:t>
                      </a:r>
                      <a:endParaRPr lang="sk-SK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k-SK" sz="2000" u="none" strike="noStrike" dirty="0">
                          <a:effectLst/>
                        </a:rPr>
                        <a:t>2</a:t>
                      </a:r>
                      <a:endParaRPr lang="sk-SK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650304780"/>
                  </a:ext>
                </a:extLst>
              </a:tr>
              <a:tr h="449416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2075" indent="0" algn="l" fontAlgn="t">
                        <a:tabLst>
                          <a:tab pos="92075" algn="l"/>
                        </a:tabLst>
                      </a:pPr>
                      <a:r>
                        <a:rPr lang="sk-SK" sz="2000" u="none" strike="noStrike" dirty="0">
                          <a:effectLst/>
                        </a:rPr>
                        <a:t>neviem</a:t>
                      </a:r>
                      <a:endParaRPr lang="sk-SK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k-SK" sz="2000" u="none" strike="noStrike">
                          <a:effectLst/>
                        </a:rPr>
                        <a:t>3</a:t>
                      </a:r>
                      <a:endParaRPr lang="sk-SK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k-SK" sz="2000" u="none" strike="noStrike">
                          <a:effectLst/>
                        </a:rPr>
                        <a:t>30</a:t>
                      </a:r>
                      <a:endParaRPr lang="sk-SK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k-SK" sz="2000" u="none" strike="noStrike" dirty="0">
                          <a:effectLst/>
                        </a:rPr>
                        <a:t>33</a:t>
                      </a:r>
                      <a:endParaRPr lang="sk-SK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288070892"/>
                  </a:ext>
                </a:extLst>
              </a:tr>
              <a:tr h="449416">
                <a:tc gridSpan="2">
                  <a:txBody>
                    <a:bodyPr/>
                    <a:lstStyle/>
                    <a:p>
                      <a:pPr marL="92075" indent="0" algn="l" fontAlgn="ctr"/>
                      <a:r>
                        <a:rPr lang="sk-SK" sz="2000" u="none" strike="noStrike" dirty="0">
                          <a:effectLst/>
                        </a:rPr>
                        <a:t>Spolu</a:t>
                      </a:r>
                      <a:endParaRPr lang="sk-SK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k-SK" sz="2000" b="1" u="none" strike="noStrike" dirty="0">
                          <a:effectLst/>
                        </a:rPr>
                        <a:t>23</a:t>
                      </a:r>
                      <a:endParaRPr lang="sk-SK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k-SK" sz="2000" u="none" strike="noStrike">
                          <a:effectLst/>
                        </a:rPr>
                        <a:t>65</a:t>
                      </a:r>
                      <a:endParaRPr lang="sk-SK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k-SK" sz="2000" u="none" strike="noStrike" dirty="0">
                          <a:effectLst/>
                        </a:rPr>
                        <a:t>88</a:t>
                      </a:r>
                      <a:endParaRPr lang="sk-SK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1679523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145351"/>
      </p:ext>
    </p:extLst>
  </p:cSld>
  <p:clrMapOvr>
    <a:masterClrMapping/>
  </p:clrMapOvr>
  <p:transition spd="slow">
    <p:strips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ĺžnik 2">
            <a:extLst>
              <a:ext uri="{FF2B5EF4-FFF2-40B4-BE49-F238E27FC236}">
                <a16:creationId xmlns:a16="http://schemas.microsoft.com/office/drawing/2014/main" id="{E6E62BCD-E08E-DE88-1193-A3BF47D9F613}"/>
              </a:ext>
            </a:extLst>
          </p:cNvPr>
          <p:cNvSpPr/>
          <p:nvPr/>
        </p:nvSpPr>
        <p:spPr>
          <a:xfrm>
            <a:off x="0" y="1225226"/>
            <a:ext cx="12192000" cy="5630728"/>
          </a:xfrm>
          <a:prstGeom prst="rect">
            <a:avLst/>
          </a:prstGeom>
          <a:gradFill flip="none" rotWithShape="1">
            <a:gsLst>
              <a:gs pos="0">
                <a:srgbClr val="D3DEF5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16" name="Nadpis 1">
            <a:extLst>
              <a:ext uri="{FF2B5EF4-FFF2-40B4-BE49-F238E27FC236}">
                <a16:creationId xmlns:a16="http://schemas.microsoft.com/office/drawing/2014/main" id="{391A1F04-4538-23AF-3404-959FC045F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87152"/>
            <a:ext cx="10515600" cy="643099"/>
          </a:xfrm>
        </p:spPr>
        <p:txBody>
          <a:bodyPr>
            <a:noAutofit/>
          </a:bodyPr>
          <a:lstStyle/>
          <a:p>
            <a:pPr algn="ctr"/>
            <a:r>
              <a:rPr lang="sk-SK" sz="2400" b="1" dirty="0">
                <a:solidFill>
                  <a:srgbClr val="244F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Činnosti budúcej spolupráce</a:t>
            </a:r>
            <a:br>
              <a:rPr lang="sk-SK" sz="2400" b="1" dirty="0">
                <a:solidFill>
                  <a:srgbClr val="244FA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k-SK" sz="2400" dirty="0"/>
              <a:t>(z 53 opýtaných)</a:t>
            </a:r>
            <a:br>
              <a:rPr lang="sk-SK" sz="2400" dirty="0"/>
            </a:br>
            <a:endParaRPr lang="sk-SK" sz="2400" b="1" dirty="0">
              <a:solidFill>
                <a:srgbClr val="244FA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id="{95833C92-0969-28A8-C060-43EB2E4781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9758" y="2667995"/>
            <a:ext cx="11258026" cy="3147589"/>
          </a:xfrm>
        </p:spPr>
        <p:txBody>
          <a:bodyPr>
            <a:normAutofit fontScale="85000" lnSpcReduction="10000"/>
          </a:bodyPr>
          <a:lstStyle/>
          <a:p>
            <a:pPr>
              <a:buFontTx/>
              <a:buChar char="-"/>
            </a:pPr>
            <a:r>
              <a:rPr lang="sk-SK" sz="3000" dirty="0"/>
              <a:t>multidisciplinárna spolupráca pri riešení problémov konkrétnych klientov: 81,1%</a:t>
            </a:r>
          </a:p>
          <a:p>
            <a:pPr>
              <a:buFontTx/>
              <a:buChar char="-"/>
            </a:pPr>
            <a:endParaRPr lang="sk-SK" sz="3000" dirty="0"/>
          </a:p>
          <a:p>
            <a:pPr>
              <a:buFontTx/>
              <a:buChar char="-"/>
            </a:pPr>
            <a:r>
              <a:rPr lang="sk-SK" sz="3000" dirty="0"/>
              <a:t>preventívno-výchovná činnosť: 32,1%</a:t>
            </a:r>
          </a:p>
          <a:p>
            <a:pPr>
              <a:buFontTx/>
              <a:buChar char="-"/>
            </a:pPr>
            <a:endParaRPr lang="sk-SK" sz="3000" dirty="0"/>
          </a:p>
          <a:p>
            <a:pPr>
              <a:buFontTx/>
              <a:buChar char="-"/>
            </a:pPr>
            <a:r>
              <a:rPr lang="sk-SK" sz="3000" dirty="0"/>
              <a:t>spoločné pracovné workshopy, rodinné konferencie: (obe po 20,8%)</a:t>
            </a:r>
          </a:p>
          <a:p>
            <a:pPr>
              <a:buFontTx/>
              <a:buChar char="-"/>
            </a:pPr>
            <a:endParaRPr lang="sk-SK" sz="3000" dirty="0"/>
          </a:p>
          <a:p>
            <a:pPr>
              <a:buFontTx/>
              <a:buChar char="-"/>
            </a:pPr>
            <a:r>
              <a:rPr lang="sk-SK" sz="3000" dirty="0"/>
              <a:t>terénna práca: 17%</a:t>
            </a:r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12520A57-ACE6-45A0-A36B-F94908F145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328" y="471991"/>
            <a:ext cx="364620" cy="445899"/>
          </a:xfrm>
          <a:prstGeom prst="rect">
            <a:avLst/>
          </a:prstGeom>
        </p:spPr>
      </p:pic>
      <p:pic>
        <p:nvPicPr>
          <p:cNvPr id="8" name="Obrázek 11" descr="4loga.jpg">
            <a:extLst>
              <a:ext uri="{FF2B5EF4-FFF2-40B4-BE49-F238E27FC236}">
                <a16:creationId xmlns:a16="http://schemas.microsoft.com/office/drawing/2014/main" id="{77E96CB3-F7F2-1478-CFAC-D0853BD0AC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57055"/>
            <a:ext cx="3319633" cy="720565"/>
          </a:xfrm>
          <a:prstGeom prst="rect">
            <a:avLst/>
          </a:prstGeom>
        </p:spPr>
      </p:pic>
      <p:sp>
        <p:nvSpPr>
          <p:cNvPr id="9" name="Obdĺžnik 8">
            <a:extLst>
              <a:ext uri="{FF2B5EF4-FFF2-40B4-BE49-F238E27FC236}">
                <a16:creationId xmlns:a16="http://schemas.microsoft.com/office/drawing/2014/main" id="{1BFECAAE-E12B-DC0E-5368-53703C64BCCD}"/>
              </a:ext>
            </a:extLst>
          </p:cNvPr>
          <p:cNvSpPr/>
          <p:nvPr/>
        </p:nvSpPr>
        <p:spPr>
          <a:xfrm>
            <a:off x="9523119" y="453203"/>
            <a:ext cx="22788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sk-SK" sz="7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Tento projekt sa realizuje vďaka podpore z Európskeho sociálneho fondu a Európskeho fondu regionálneho rozvoja v rámci Operačného programu Ľudské zdroje, </a:t>
            </a:r>
            <a:r>
              <a:rPr lang="sk-SK" sz="700" dirty="0">
                <a:solidFill>
                  <a:prstClr val="black"/>
                </a:solidFill>
                <a:latin typeface="Arial" pitchFamily="34" charset="0"/>
                <a:cs typeface="Arial" pitchFamily="34" charset="0"/>
                <a:hlinkClick r:id="rId4"/>
              </a:rPr>
              <a:t>www.esf.gov.sk</a:t>
            </a:r>
            <a:endParaRPr lang="sk-SK" sz="7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03AED1C8-4E33-D0BA-43F7-A8E03ECC5518}"/>
              </a:ext>
            </a:extLst>
          </p:cNvPr>
          <p:cNvSpPr txBox="1">
            <a:spLocks/>
          </p:cNvSpPr>
          <p:nvPr/>
        </p:nvSpPr>
        <p:spPr>
          <a:xfrm>
            <a:off x="729758" y="464354"/>
            <a:ext cx="1667440" cy="51102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k-SK" sz="1600" dirty="0">
                <a:solidFill>
                  <a:srgbClr val="0070C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RODINNÉ </a:t>
            </a:r>
            <a:br>
              <a:rPr lang="sk-SK" sz="1600" dirty="0">
                <a:solidFill>
                  <a:srgbClr val="0070C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</a:br>
            <a:r>
              <a:rPr lang="sk-SK" sz="1600" dirty="0">
                <a:solidFill>
                  <a:srgbClr val="0070C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PORADNE</a:t>
            </a:r>
          </a:p>
        </p:txBody>
      </p:sp>
      <p:sp>
        <p:nvSpPr>
          <p:cNvPr id="11" name="Podnadpis 2">
            <a:extLst>
              <a:ext uri="{FF2B5EF4-FFF2-40B4-BE49-F238E27FC236}">
                <a16:creationId xmlns:a16="http://schemas.microsoft.com/office/drawing/2014/main" id="{2C0A9A7C-F2AA-19DD-8866-DB770218856F}"/>
              </a:ext>
            </a:extLst>
          </p:cNvPr>
          <p:cNvSpPr txBox="1">
            <a:spLocks/>
          </p:cNvSpPr>
          <p:nvPr/>
        </p:nvSpPr>
        <p:spPr>
          <a:xfrm>
            <a:off x="739908" y="279191"/>
            <a:ext cx="1667440" cy="2168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k-SK" sz="9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Národný projekt</a:t>
            </a:r>
          </a:p>
        </p:txBody>
      </p:sp>
      <p:sp>
        <p:nvSpPr>
          <p:cNvPr id="12" name="Obdélník 7">
            <a:extLst>
              <a:ext uri="{FF2B5EF4-FFF2-40B4-BE49-F238E27FC236}">
                <a16:creationId xmlns:a16="http://schemas.microsoft.com/office/drawing/2014/main" id="{D27BA050-8B06-0762-30F1-08C5D75C6CE8}"/>
              </a:ext>
            </a:extLst>
          </p:cNvPr>
          <p:cNvSpPr/>
          <p:nvPr/>
        </p:nvSpPr>
        <p:spPr>
          <a:xfrm>
            <a:off x="1887987" y="426797"/>
            <a:ext cx="209653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sk-SK" sz="9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poradensko-psychologické</a:t>
            </a:r>
          </a:p>
          <a:p>
            <a:pPr defTabSz="914400"/>
            <a:r>
              <a:rPr lang="sk-SK" sz="9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služby pre jednotlivcov,</a:t>
            </a:r>
          </a:p>
          <a:p>
            <a:pPr defTabSz="914400"/>
            <a:r>
              <a:rPr lang="sk-SK" sz="9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páry a rodiny</a:t>
            </a:r>
          </a:p>
        </p:txBody>
      </p:sp>
      <p:pic>
        <p:nvPicPr>
          <p:cNvPr id="14" name="Obrázok 13">
            <a:extLst>
              <a:ext uri="{FF2B5EF4-FFF2-40B4-BE49-F238E27FC236}">
                <a16:creationId xmlns:a16="http://schemas.microsoft.com/office/drawing/2014/main" id="{5A41E98B-ECCC-BC04-EEA8-6AD30A09844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223" y="279191"/>
            <a:ext cx="798745" cy="798429"/>
          </a:xfrm>
          <a:prstGeom prst="rect">
            <a:avLst/>
          </a:prstGeom>
        </p:spPr>
      </p:pic>
      <p:sp>
        <p:nvSpPr>
          <p:cNvPr id="20" name="Podnadpis 2">
            <a:extLst>
              <a:ext uri="{FF2B5EF4-FFF2-40B4-BE49-F238E27FC236}">
                <a16:creationId xmlns:a16="http://schemas.microsoft.com/office/drawing/2014/main" id="{1E4A7BA7-92B9-FC56-03A4-578A9EFE17C3}"/>
              </a:ext>
            </a:extLst>
          </p:cNvPr>
          <p:cNvSpPr txBox="1">
            <a:spLocks/>
          </p:cNvSpPr>
          <p:nvPr/>
        </p:nvSpPr>
        <p:spPr>
          <a:xfrm>
            <a:off x="10165052" y="6386009"/>
            <a:ext cx="1630699" cy="3404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sk-SK" sz="1200" dirty="0">
                <a:solidFill>
                  <a:srgbClr val="244FA3"/>
                </a:solidFill>
              </a:rPr>
              <a:t>13. september 2023</a:t>
            </a:r>
          </a:p>
        </p:txBody>
      </p:sp>
    </p:spTree>
    <p:extLst>
      <p:ext uri="{BB962C8B-B14F-4D97-AF65-F5344CB8AC3E}">
        <p14:creationId xmlns:p14="http://schemas.microsoft.com/office/powerpoint/2010/main" val="3415192793"/>
      </p:ext>
    </p:extLst>
  </p:cSld>
  <p:clrMapOvr>
    <a:masterClrMapping/>
  </p:clrMapOvr>
  <p:transition spd="slow">
    <p:strips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ĺžnik 2">
            <a:extLst>
              <a:ext uri="{FF2B5EF4-FFF2-40B4-BE49-F238E27FC236}">
                <a16:creationId xmlns:a16="http://schemas.microsoft.com/office/drawing/2014/main" id="{8D52BA0E-9D11-9A5B-092B-57C91170246C}"/>
              </a:ext>
            </a:extLst>
          </p:cNvPr>
          <p:cNvSpPr/>
          <p:nvPr/>
        </p:nvSpPr>
        <p:spPr>
          <a:xfrm>
            <a:off x="0" y="1225226"/>
            <a:ext cx="12192000" cy="5630728"/>
          </a:xfrm>
          <a:prstGeom prst="rect">
            <a:avLst/>
          </a:prstGeom>
          <a:gradFill flip="none" rotWithShape="1">
            <a:gsLst>
              <a:gs pos="0">
                <a:srgbClr val="D3DEF5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16" name="Nadpis 1">
            <a:extLst>
              <a:ext uri="{FF2B5EF4-FFF2-40B4-BE49-F238E27FC236}">
                <a16:creationId xmlns:a16="http://schemas.microsoft.com/office/drawing/2014/main" id="{391A1F04-4538-23AF-3404-959FC045F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52185"/>
            <a:ext cx="10515600" cy="720565"/>
          </a:xfrm>
        </p:spPr>
        <p:txBody>
          <a:bodyPr>
            <a:noAutofit/>
          </a:bodyPr>
          <a:lstStyle/>
          <a:p>
            <a:pPr algn="ctr"/>
            <a:r>
              <a:rPr lang="sk-SK" sz="2400" b="1" dirty="0">
                <a:solidFill>
                  <a:srgbClr val="244F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Problematika riešená v rámci budúcej spolupráce</a:t>
            </a:r>
            <a:br>
              <a:rPr lang="sk-SK" sz="2400" b="1" dirty="0">
                <a:solidFill>
                  <a:srgbClr val="244FA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(z 52 opýtaných)</a:t>
            </a:r>
          </a:p>
        </p:txBody>
      </p:sp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id="{95833C92-0969-28A8-C060-43EB2E4781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69264" y="2313431"/>
            <a:ext cx="10543032" cy="3943053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sk-SK" dirty="0"/>
              <a:t>Rodinné vzťahové problémy: 65,4%</a:t>
            </a:r>
          </a:p>
          <a:p>
            <a:pPr>
              <a:buFontTx/>
              <a:buChar char="-"/>
            </a:pPr>
            <a:r>
              <a:rPr lang="sk-SK" dirty="0"/>
              <a:t>Manželská a partnerská problematika: 57,7%</a:t>
            </a:r>
          </a:p>
          <a:p>
            <a:pPr>
              <a:buFontTx/>
              <a:buChar char="-"/>
            </a:pPr>
            <a:r>
              <a:rPr lang="sk-SK" dirty="0"/>
              <a:t>Predrozvodová, rozvodová, porozvodová: 46,2%</a:t>
            </a:r>
          </a:p>
          <a:p>
            <a:pPr>
              <a:buFontTx/>
              <a:buChar char="-"/>
            </a:pPr>
            <a:r>
              <a:rPr lang="sk-SK" dirty="0"/>
              <a:t>Právne problémy súvisiace s aktuálnymi potrebami klienta: 40,4%</a:t>
            </a:r>
          </a:p>
          <a:p>
            <a:pPr>
              <a:buFontTx/>
              <a:buChar char="-"/>
            </a:pPr>
            <a:r>
              <a:rPr lang="sk-SK" dirty="0"/>
              <a:t>Domáce a partnerské násilie: 38,5%</a:t>
            </a:r>
          </a:p>
          <a:p>
            <a:pPr>
              <a:buFontTx/>
              <a:buChar char="-"/>
            </a:pPr>
            <a:r>
              <a:rPr lang="sk-SK" dirty="0"/>
              <a:t>Látkové závislosti: 36,5%</a:t>
            </a:r>
          </a:p>
          <a:p>
            <a:pPr>
              <a:buFontTx/>
              <a:buChar char="-"/>
            </a:pPr>
            <a:r>
              <a:rPr lang="sk-SK" dirty="0"/>
              <a:t>Krízové rodinné situácie, strata blízkeho: 32,7%</a:t>
            </a:r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12520A57-ACE6-45A0-A36B-F94908F145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328" y="471991"/>
            <a:ext cx="364620" cy="445899"/>
          </a:xfrm>
          <a:prstGeom prst="rect">
            <a:avLst/>
          </a:prstGeom>
        </p:spPr>
      </p:pic>
      <p:pic>
        <p:nvPicPr>
          <p:cNvPr id="8" name="Obrázek 11" descr="4loga.jpg">
            <a:extLst>
              <a:ext uri="{FF2B5EF4-FFF2-40B4-BE49-F238E27FC236}">
                <a16:creationId xmlns:a16="http://schemas.microsoft.com/office/drawing/2014/main" id="{77E96CB3-F7F2-1478-CFAC-D0853BD0AC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57055"/>
            <a:ext cx="3319633" cy="720565"/>
          </a:xfrm>
          <a:prstGeom prst="rect">
            <a:avLst/>
          </a:prstGeom>
        </p:spPr>
      </p:pic>
      <p:sp>
        <p:nvSpPr>
          <p:cNvPr id="9" name="Obdĺžnik 8">
            <a:extLst>
              <a:ext uri="{FF2B5EF4-FFF2-40B4-BE49-F238E27FC236}">
                <a16:creationId xmlns:a16="http://schemas.microsoft.com/office/drawing/2014/main" id="{1BFECAAE-E12B-DC0E-5368-53703C64BCCD}"/>
              </a:ext>
            </a:extLst>
          </p:cNvPr>
          <p:cNvSpPr/>
          <p:nvPr/>
        </p:nvSpPr>
        <p:spPr>
          <a:xfrm>
            <a:off x="9523119" y="453203"/>
            <a:ext cx="22788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sk-SK" sz="7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Tento projekt sa realizuje vďaka podpore z Európskeho sociálneho fondu a Európskeho fondu regionálneho rozvoja v rámci Operačného programu Ľudské zdroje, </a:t>
            </a:r>
            <a:r>
              <a:rPr lang="sk-SK" sz="700" dirty="0">
                <a:solidFill>
                  <a:prstClr val="black"/>
                </a:solidFill>
                <a:latin typeface="Arial" pitchFamily="34" charset="0"/>
                <a:cs typeface="Arial" pitchFamily="34" charset="0"/>
                <a:hlinkClick r:id="rId4"/>
              </a:rPr>
              <a:t>www.esf.gov.sk</a:t>
            </a:r>
            <a:endParaRPr lang="sk-SK" sz="7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03AED1C8-4E33-D0BA-43F7-A8E03ECC5518}"/>
              </a:ext>
            </a:extLst>
          </p:cNvPr>
          <p:cNvSpPr txBox="1">
            <a:spLocks/>
          </p:cNvSpPr>
          <p:nvPr/>
        </p:nvSpPr>
        <p:spPr>
          <a:xfrm>
            <a:off x="729758" y="464354"/>
            <a:ext cx="1667440" cy="51102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k-SK" sz="1600" dirty="0">
                <a:solidFill>
                  <a:srgbClr val="0070C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RODINNÉ </a:t>
            </a:r>
            <a:br>
              <a:rPr lang="sk-SK" sz="1600" dirty="0">
                <a:solidFill>
                  <a:srgbClr val="0070C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</a:br>
            <a:r>
              <a:rPr lang="sk-SK" sz="1600" dirty="0">
                <a:solidFill>
                  <a:srgbClr val="0070C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PORADNE</a:t>
            </a:r>
          </a:p>
        </p:txBody>
      </p:sp>
      <p:sp>
        <p:nvSpPr>
          <p:cNvPr id="11" name="Podnadpis 2">
            <a:extLst>
              <a:ext uri="{FF2B5EF4-FFF2-40B4-BE49-F238E27FC236}">
                <a16:creationId xmlns:a16="http://schemas.microsoft.com/office/drawing/2014/main" id="{2C0A9A7C-F2AA-19DD-8866-DB770218856F}"/>
              </a:ext>
            </a:extLst>
          </p:cNvPr>
          <p:cNvSpPr txBox="1">
            <a:spLocks/>
          </p:cNvSpPr>
          <p:nvPr/>
        </p:nvSpPr>
        <p:spPr>
          <a:xfrm>
            <a:off x="739908" y="279191"/>
            <a:ext cx="1667440" cy="2168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k-SK" sz="9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Národný projekt</a:t>
            </a:r>
          </a:p>
        </p:txBody>
      </p:sp>
      <p:sp>
        <p:nvSpPr>
          <p:cNvPr id="12" name="Obdélník 7">
            <a:extLst>
              <a:ext uri="{FF2B5EF4-FFF2-40B4-BE49-F238E27FC236}">
                <a16:creationId xmlns:a16="http://schemas.microsoft.com/office/drawing/2014/main" id="{D27BA050-8B06-0762-30F1-08C5D75C6CE8}"/>
              </a:ext>
            </a:extLst>
          </p:cNvPr>
          <p:cNvSpPr/>
          <p:nvPr/>
        </p:nvSpPr>
        <p:spPr>
          <a:xfrm>
            <a:off x="1887987" y="426797"/>
            <a:ext cx="209653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sk-SK" sz="9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poradensko-psychologické</a:t>
            </a:r>
          </a:p>
          <a:p>
            <a:pPr defTabSz="914400"/>
            <a:r>
              <a:rPr lang="sk-SK" sz="9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služby pre jednotlivcov,</a:t>
            </a:r>
          </a:p>
          <a:p>
            <a:pPr defTabSz="914400"/>
            <a:r>
              <a:rPr lang="sk-SK" sz="9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páry a rodiny</a:t>
            </a:r>
          </a:p>
        </p:txBody>
      </p:sp>
      <p:pic>
        <p:nvPicPr>
          <p:cNvPr id="14" name="Obrázok 13">
            <a:extLst>
              <a:ext uri="{FF2B5EF4-FFF2-40B4-BE49-F238E27FC236}">
                <a16:creationId xmlns:a16="http://schemas.microsoft.com/office/drawing/2014/main" id="{5A41E98B-ECCC-BC04-EEA8-6AD30A09844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223" y="279191"/>
            <a:ext cx="798745" cy="798429"/>
          </a:xfrm>
          <a:prstGeom prst="rect">
            <a:avLst/>
          </a:prstGeom>
        </p:spPr>
      </p:pic>
      <p:sp>
        <p:nvSpPr>
          <p:cNvPr id="20" name="Podnadpis 2">
            <a:extLst>
              <a:ext uri="{FF2B5EF4-FFF2-40B4-BE49-F238E27FC236}">
                <a16:creationId xmlns:a16="http://schemas.microsoft.com/office/drawing/2014/main" id="{1E4A7BA7-92B9-FC56-03A4-578A9EFE17C3}"/>
              </a:ext>
            </a:extLst>
          </p:cNvPr>
          <p:cNvSpPr txBox="1">
            <a:spLocks/>
          </p:cNvSpPr>
          <p:nvPr/>
        </p:nvSpPr>
        <p:spPr>
          <a:xfrm>
            <a:off x="10165052" y="6386009"/>
            <a:ext cx="1630699" cy="3404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sk-SK" sz="1200" dirty="0">
                <a:solidFill>
                  <a:srgbClr val="244FA3"/>
                </a:solidFill>
              </a:rPr>
              <a:t>13. september 2023</a:t>
            </a:r>
          </a:p>
        </p:txBody>
      </p:sp>
    </p:spTree>
    <p:extLst>
      <p:ext uri="{BB962C8B-B14F-4D97-AF65-F5344CB8AC3E}">
        <p14:creationId xmlns:p14="http://schemas.microsoft.com/office/powerpoint/2010/main" val="895894250"/>
      </p:ext>
    </p:extLst>
  </p:cSld>
  <p:clrMapOvr>
    <a:masterClrMapping/>
  </p:clrMapOvr>
  <p:transition spd="slow">
    <p:strips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>
            <a:extLst>
              <a:ext uri="{FF2B5EF4-FFF2-40B4-BE49-F238E27FC236}">
                <a16:creationId xmlns:a16="http://schemas.microsoft.com/office/drawing/2014/main" id="{E23E24DD-49A0-BEFE-9F5A-6963B6907B04}"/>
              </a:ext>
            </a:extLst>
          </p:cNvPr>
          <p:cNvSpPr/>
          <p:nvPr/>
        </p:nvSpPr>
        <p:spPr>
          <a:xfrm>
            <a:off x="0" y="1225226"/>
            <a:ext cx="12192000" cy="5630728"/>
          </a:xfrm>
          <a:prstGeom prst="rect">
            <a:avLst/>
          </a:prstGeom>
          <a:gradFill flip="none" rotWithShape="1">
            <a:gsLst>
              <a:gs pos="0">
                <a:srgbClr val="D3DEF5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16" name="Nadpis 1">
            <a:extLst>
              <a:ext uri="{FF2B5EF4-FFF2-40B4-BE49-F238E27FC236}">
                <a16:creationId xmlns:a16="http://schemas.microsoft.com/office/drawing/2014/main" id="{391A1F04-4538-23AF-3404-959FC045F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1429"/>
            <a:ext cx="10515600" cy="648279"/>
          </a:xfrm>
        </p:spPr>
        <p:txBody>
          <a:bodyPr>
            <a:noAutofit/>
          </a:bodyPr>
          <a:lstStyle/>
          <a:p>
            <a:pPr algn="ctr"/>
            <a:r>
              <a:rPr lang="sk-SK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ZÁVERY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7E21544-5DE3-90D7-0783-A4D0FFA1D1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091" y="2059709"/>
            <a:ext cx="11453091" cy="4326300"/>
          </a:xfrm>
        </p:spPr>
        <p:txBody>
          <a:bodyPr>
            <a:noAutofit/>
          </a:bodyPr>
          <a:lstStyle/>
          <a:p>
            <a:pPr algn="just"/>
            <a:r>
              <a:rPr lang="sk-SK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 začiatku budúceho roku sa rozširuje pôsobenie rodinných poradní na Slovensku. Zatiaľ v rámci nového Národného projektu do roku 2027.</a:t>
            </a:r>
          </a:p>
          <a:p>
            <a:pPr algn="just"/>
            <a:r>
              <a:rPr lang="sk-SK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Skúsenosti pilotných poradní umožňujú efektívne budovať poradne v ďalších regiónoch – postupne začínajúc od krajských miest s pokračovaním ich zakladania v ďalších a ďalších mestách a okresoch.</a:t>
            </a:r>
          </a:p>
          <a:p>
            <a:pPr marL="0" indent="0">
              <a:buNone/>
            </a:pPr>
            <a:r>
              <a:rPr lang="sk-SK" b="1" kern="1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Bude potrebné: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sk-SK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 spolupráci s lokálnymi inštitúciami nájsť priestory, vybaviť ich príslušným zariadením a zaangažovať poradcov – psychológov, sociálnych pracovníkov, ale aj právnikov či pedagógov a ekonómov;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sk-SK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zadefinovať jadrových klientov, od čoho sa bude odvíjať aj zameranie odborného rastu a zručností poradcov, </a:t>
            </a:r>
            <a:r>
              <a:rPr lang="sk-SK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mentoring</a:t>
            </a:r>
            <a:r>
              <a:rPr lang="sk-SK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supervízia a pod.;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sk-SK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premyslieť financovanie - lebo raz sa skončí financovanie z Národného projektu a pomohla by dohoda o viaczdrojovom financovaní;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sk-SK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budovať spoluprácu s relevantnými organizáciami, využívať sieťovanie a propagovanie RO PO za účelom rozvoja klientely a skvalitňovania poradenských služieb.</a:t>
            </a:r>
          </a:p>
          <a:p>
            <a:pPr marL="0" indent="0" algn="ctr">
              <a:buNone/>
            </a:pPr>
            <a:endParaRPr lang="sk-SK" sz="1800" dirty="0"/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12520A57-ACE6-45A0-A36B-F94908F145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328" y="471991"/>
            <a:ext cx="364620" cy="445899"/>
          </a:xfrm>
          <a:prstGeom prst="rect">
            <a:avLst/>
          </a:prstGeom>
        </p:spPr>
      </p:pic>
      <p:pic>
        <p:nvPicPr>
          <p:cNvPr id="8" name="Obrázek 11" descr="4loga.jpg">
            <a:extLst>
              <a:ext uri="{FF2B5EF4-FFF2-40B4-BE49-F238E27FC236}">
                <a16:creationId xmlns:a16="http://schemas.microsoft.com/office/drawing/2014/main" id="{77E96CB3-F7F2-1478-CFAC-D0853BD0AC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57055"/>
            <a:ext cx="3319633" cy="720565"/>
          </a:xfrm>
          <a:prstGeom prst="rect">
            <a:avLst/>
          </a:prstGeom>
        </p:spPr>
      </p:pic>
      <p:sp>
        <p:nvSpPr>
          <p:cNvPr id="9" name="Obdĺžnik 8">
            <a:extLst>
              <a:ext uri="{FF2B5EF4-FFF2-40B4-BE49-F238E27FC236}">
                <a16:creationId xmlns:a16="http://schemas.microsoft.com/office/drawing/2014/main" id="{1BFECAAE-E12B-DC0E-5368-53703C64BCCD}"/>
              </a:ext>
            </a:extLst>
          </p:cNvPr>
          <p:cNvSpPr/>
          <p:nvPr/>
        </p:nvSpPr>
        <p:spPr>
          <a:xfrm>
            <a:off x="9523119" y="453203"/>
            <a:ext cx="22788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sk-SK" sz="7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Tento projekt sa realizuje vďaka podpore z Európskeho sociálneho fondu a Európskeho fondu regionálneho rozvoja v rámci Operačného programu Ľudské zdroje, </a:t>
            </a:r>
            <a:r>
              <a:rPr lang="sk-SK" sz="700" dirty="0">
                <a:solidFill>
                  <a:prstClr val="black"/>
                </a:solidFill>
                <a:latin typeface="Arial" pitchFamily="34" charset="0"/>
                <a:cs typeface="Arial" pitchFamily="34" charset="0"/>
                <a:hlinkClick r:id="rId4"/>
              </a:rPr>
              <a:t>www.esf.gov.sk</a:t>
            </a:r>
            <a:endParaRPr lang="sk-SK" sz="7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03AED1C8-4E33-D0BA-43F7-A8E03ECC5518}"/>
              </a:ext>
            </a:extLst>
          </p:cNvPr>
          <p:cNvSpPr txBox="1">
            <a:spLocks/>
          </p:cNvSpPr>
          <p:nvPr/>
        </p:nvSpPr>
        <p:spPr>
          <a:xfrm>
            <a:off x="729758" y="464354"/>
            <a:ext cx="1667440" cy="51102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k-SK" sz="1600" dirty="0">
                <a:solidFill>
                  <a:srgbClr val="0070C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RODINNÉ </a:t>
            </a:r>
            <a:br>
              <a:rPr lang="sk-SK" sz="1600" dirty="0">
                <a:solidFill>
                  <a:srgbClr val="0070C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</a:br>
            <a:r>
              <a:rPr lang="sk-SK" sz="1600" dirty="0">
                <a:solidFill>
                  <a:srgbClr val="0070C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PORADNE</a:t>
            </a:r>
          </a:p>
        </p:txBody>
      </p:sp>
      <p:sp>
        <p:nvSpPr>
          <p:cNvPr id="11" name="Podnadpis 2">
            <a:extLst>
              <a:ext uri="{FF2B5EF4-FFF2-40B4-BE49-F238E27FC236}">
                <a16:creationId xmlns:a16="http://schemas.microsoft.com/office/drawing/2014/main" id="{2C0A9A7C-F2AA-19DD-8866-DB770218856F}"/>
              </a:ext>
            </a:extLst>
          </p:cNvPr>
          <p:cNvSpPr txBox="1">
            <a:spLocks/>
          </p:cNvSpPr>
          <p:nvPr/>
        </p:nvSpPr>
        <p:spPr>
          <a:xfrm>
            <a:off x="739908" y="279191"/>
            <a:ext cx="1667440" cy="2168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k-SK" sz="9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Národný projekt</a:t>
            </a:r>
          </a:p>
        </p:txBody>
      </p:sp>
      <p:sp>
        <p:nvSpPr>
          <p:cNvPr id="12" name="Obdélník 7">
            <a:extLst>
              <a:ext uri="{FF2B5EF4-FFF2-40B4-BE49-F238E27FC236}">
                <a16:creationId xmlns:a16="http://schemas.microsoft.com/office/drawing/2014/main" id="{D27BA050-8B06-0762-30F1-08C5D75C6CE8}"/>
              </a:ext>
            </a:extLst>
          </p:cNvPr>
          <p:cNvSpPr/>
          <p:nvPr/>
        </p:nvSpPr>
        <p:spPr>
          <a:xfrm>
            <a:off x="1887987" y="426797"/>
            <a:ext cx="209653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sk-SK" sz="9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poradensko-psychologické</a:t>
            </a:r>
          </a:p>
          <a:p>
            <a:pPr defTabSz="914400"/>
            <a:r>
              <a:rPr lang="sk-SK" sz="9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služby pre jednotlivcov,</a:t>
            </a:r>
          </a:p>
          <a:p>
            <a:pPr defTabSz="914400"/>
            <a:r>
              <a:rPr lang="sk-SK" sz="9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páry a rodiny</a:t>
            </a:r>
          </a:p>
        </p:txBody>
      </p:sp>
      <p:pic>
        <p:nvPicPr>
          <p:cNvPr id="14" name="Obrázok 13">
            <a:extLst>
              <a:ext uri="{FF2B5EF4-FFF2-40B4-BE49-F238E27FC236}">
                <a16:creationId xmlns:a16="http://schemas.microsoft.com/office/drawing/2014/main" id="{5A41E98B-ECCC-BC04-EEA8-6AD30A09844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223" y="279191"/>
            <a:ext cx="798745" cy="798429"/>
          </a:xfrm>
          <a:prstGeom prst="rect">
            <a:avLst/>
          </a:prstGeom>
        </p:spPr>
      </p:pic>
      <p:sp>
        <p:nvSpPr>
          <p:cNvPr id="20" name="Podnadpis 2">
            <a:extLst>
              <a:ext uri="{FF2B5EF4-FFF2-40B4-BE49-F238E27FC236}">
                <a16:creationId xmlns:a16="http://schemas.microsoft.com/office/drawing/2014/main" id="{1E4A7BA7-92B9-FC56-03A4-578A9EFE17C3}"/>
              </a:ext>
            </a:extLst>
          </p:cNvPr>
          <p:cNvSpPr txBox="1">
            <a:spLocks/>
          </p:cNvSpPr>
          <p:nvPr/>
        </p:nvSpPr>
        <p:spPr>
          <a:xfrm>
            <a:off x="10165052" y="6386009"/>
            <a:ext cx="1630699" cy="3404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sk-SK" sz="1200" dirty="0">
                <a:solidFill>
                  <a:srgbClr val="244FA3"/>
                </a:solidFill>
              </a:rPr>
              <a:t>13. september 2023</a:t>
            </a:r>
          </a:p>
        </p:txBody>
      </p:sp>
    </p:spTree>
    <p:extLst>
      <p:ext uri="{BB962C8B-B14F-4D97-AF65-F5344CB8AC3E}">
        <p14:creationId xmlns:p14="http://schemas.microsoft.com/office/powerpoint/2010/main" val="3747484582"/>
      </p:ext>
    </p:extLst>
  </p:cSld>
  <p:clrMapOvr>
    <a:masterClrMapping/>
  </p:clrMapOvr>
  <p:transition spd="slow">
    <p:strips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ĺžnik 11">
            <a:extLst>
              <a:ext uri="{FF2B5EF4-FFF2-40B4-BE49-F238E27FC236}">
                <a16:creationId xmlns:a16="http://schemas.microsoft.com/office/drawing/2014/main" id="{11991298-12D9-1292-EA63-A0D398B5177D}"/>
              </a:ext>
            </a:extLst>
          </p:cNvPr>
          <p:cNvSpPr/>
          <p:nvPr/>
        </p:nvSpPr>
        <p:spPr>
          <a:xfrm>
            <a:off x="0" y="1219995"/>
            <a:ext cx="12192000" cy="4407082"/>
          </a:xfrm>
          <a:prstGeom prst="rect">
            <a:avLst/>
          </a:prstGeom>
          <a:solidFill>
            <a:srgbClr val="244F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E4C2C3B-6E3C-A148-8F9F-5D9EE196A9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99161"/>
            <a:ext cx="9144000" cy="1918598"/>
          </a:xfrm>
        </p:spPr>
        <p:txBody>
          <a:bodyPr>
            <a:normAutofit/>
          </a:bodyPr>
          <a:lstStyle/>
          <a:p>
            <a:r>
              <a:rPr lang="sk-SK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Ďakujeme Vám za pozornosť!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2BF225D3-9143-3BC6-8199-5B43A01B2F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231" y="5935611"/>
            <a:ext cx="532793" cy="651560"/>
          </a:xfrm>
          <a:prstGeom prst="rect">
            <a:avLst/>
          </a:prstGeom>
        </p:spPr>
      </p:pic>
      <p:pic>
        <p:nvPicPr>
          <p:cNvPr id="5" name="Obrázek 11" descr="4loga.jpg">
            <a:extLst>
              <a:ext uri="{FF2B5EF4-FFF2-40B4-BE49-F238E27FC236}">
                <a16:creationId xmlns:a16="http://schemas.microsoft.com/office/drawing/2014/main" id="{4D9D9344-7367-3C9C-BF97-834F9D81C0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9138" y="5771636"/>
            <a:ext cx="4850747" cy="1052911"/>
          </a:xfrm>
          <a:prstGeom prst="rect">
            <a:avLst/>
          </a:prstGeom>
        </p:spPr>
      </p:pic>
      <p:sp>
        <p:nvSpPr>
          <p:cNvPr id="6" name="Obdĺžnik 5">
            <a:extLst>
              <a:ext uri="{FF2B5EF4-FFF2-40B4-BE49-F238E27FC236}">
                <a16:creationId xmlns:a16="http://schemas.microsoft.com/office/drawing/2014/main" id="{0476B919-B24A-8F3B-68FE-062A1ADD1967}"/>
              </a:ext>
            </a:extLst>
          </p:cNvPr>
          <p:cNvSpPr/>
          <p:nvPr/>
        </p:nvSpPr>
        <p:spPr>
          <a:xfrm>
            <a:off x="6873332" y="5935611"/>
            <a:ext cx="471528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sk-SK" sz="9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Tento projekt sa realizuje vďaka podpore z Európskeho sociálneho fondu</a:t>
            </a:r>
          </a:p>
          <a:p>
            <a:pPr defTabSz="914400"/>
            <a:r>
              <a:rPr lang="sk-SK" sz="9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 Európskeho fondu regionálneho rozvoja v rámci Operačného programu Ľudské zdroje, </a:t>
            </a:r>
            <a:r>
              <a:rPr lang="sk-SK" sz="900" dirty="0">
                <a:solidFill>
                  <a:prstClr val="black"/>
                </a:solidFill>
                <a:latin typeface="Arial" pitchFamily="34" charset="0"/>
                <a:cs typeface="Arial" pitchFamily="34" charset="0"/>
                <a:hlinkClick r:id="rId4"/>
              </a:rPr>
              <a:t>www.esf.gov.sk</a:t>
            </a:r>
            <a:endParaRPr lang="sk-SK" sz="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Nadpis 1">
            <a:extLst>
              <a:ext uri="{FF2B5EF4-FFF2-40B4-BE49-F238E27FC236}">
                <a16:creationId xmlns:a16="http://schemas.microsoft.com/office/drawing/2014/main" id="{B9E8342D-BE68-FA21-BD95-B919F245CE28}"/>
              </a:ext>
            </a:extLst>
          </p:cNvPr>
          <p:cNvSpPr txBox="1">
            <a:spLocks/>
          </p:cNvSpPr>
          <p:nvPr/>
        </p:nvSpPr>
        <p:spPr>
          <a:xfrm>
            <a:off x="695304" y="462960"/>
            <a:ext cx="1667440" cy="6340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k-SK" sz="2000" dirty="0">
                <a:solidFill>
                  <a:srgbClr val="0070C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RODINNÉ </a:t>
            </a:r>
            <a:br>
              <a:rPr lang="sk-SK" sz="2000" dirty="0">
                <a:solidFill>
                  <a:srgbClr val="0070C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</a:br>
            <a:r>
              <a:rPr lang="sk-SK" sz="2000" dirty="0">
                <a:solidFill>
                  <a:srgbClr val="0070C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PORADNE</a:t>
            </a:r>
          </a:p>
        </p:txBody>
      </p:sp>
      <p:sp>
        <p:nvSpPr>
          <p:cNvPr id="14" name="Podnadpis 2">
            <a:extLst>
              <a:ext uri="{FF2B5EF4-FFF2-40B4-BE49-F238E27FC236}">
                <a16:creationId xmlns:a16="http://schemas.microsoft.com/office/drawing/2014/main" id="{6A37944E-CEB4-B582-7B44-30D134FF9E09}"/>
              </a:ext>
            </a:extLst>
          </p:cNvPr>
          <p:cNvSpPr txBox="1">
            <a:spLocks/>
          </p:cNvSpPr>
          <p:nvPr/>
        </p:nvSpPr>
        <p:spPr>
          <a:xfrm>
            <a:off x="695304" y="212285"/>
            <a:ext cx="1667440" cy="27705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k-SK" sz="14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Národný projekt</a:t>
            </a:r>
          </a:p>
        </p:txBody>
      </p:sp>
      <p:sp>
        <p:nvSpPr>
          <p:cNvPr id="15" name="Obdélník 7">
            <a:extLst>
              <a:ext uri="{FF2B5EF4-FFF2-40B4-BE49-F238E27FC236}">
                <a16:creationId xmlns:a16="http://schemas.microsoft.com/office/drawing/2014/main" id="{9882EB8A-EAB7-AA8D-6A3B-95DA5B2DD8A4}"/>
              </a:ext>
            </a:extLst>
          </p:cNvPr>
          <p:cNvSpPr/>
          <p:nvPr/>
        </p:nvSpPr>
        <p:spPr>
          <a:xfrm>
            <a:off x="2076978" y="462960"/>
            <a:ext cx="209653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sk-SK" sz="11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poradensko-psychologické</a:t>
            </a:r>
          </a:p>
          <a:p>
            <a:pPr defTabSz="914400"/>
            <a:r>
              <a:rPr lang="sk-SK" sz="11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služby pre jednotlivcov,</a:t>
            </a:r>
          </a:p>
          <a:p>
            <a:pPr defTabSz="914400"/>
            <a:r>
              <a:rPr lang="sk-SK" sz="11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páry a rodiny</a:t>
            </a:r>
          </a:p>
        </p:txBody>
      </p:sp>
      <p:sp>
        <p:nvSpPr>
          <p:cNvPr id="16" name="BlokTextu 15">
            <a:extLst>
              <a:ext uri="{FF2B5EF4-FFF2-40B4-BE49-F238E27FC236}">
                <a16:creationId xmlns:a16="http://schemas.microsoft.com/office/drawing/2014/main" id="{6419C631-827E-235C-9C82-FE1C912A0B5B}"/>
              </a:ext>
            </a:extLst>
          </p:cNvPr>
          <p:cNvSpPr txBox="1"/>
          <p:nvPr/>
        </p:nvSpPr>
        <p:spPr>
          <a:xfrm>
            <a:off x="4018528" y="486043"/>
            <a:ext cx="26992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sk-SK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Prijímateľ Inštitút pre výskum práce a rodiny v spolupráci s partnerom Ústredie práce, sociálnych vecí a rodiny realizujú</a:t>
            </a:r>
          </a:p>
        </p:txBody>
      </p:sp>
      <p:pic>
        <p:nvPicPr>
          <p:cNvPr id="17" name="Obrázok 16">
            <a:extLst>
              <a:ext uri="{FF2B5EF4-FFF2-40B4-BE49-F238E27FC236}">
                <a16:creationId xmlns:a16="http://schemas.microsoft.com/office/drawing/2014/main" id="{F2B50478-B02C-3E4C-8197-18D1C1A442E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9060" y="124364"/>
            <a:ext cx="1021345" cy="102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124058"/>
      </p:ext>
    </p:extLst>
  </p:cSld>
  <p:clrMapOvr>
    <a:masterClrMapping/>
  </p:clrMapOvr>
  <p:transition spd="slow">
    <p:strips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>
            <a:extLst>
              <a:ext uri="{FF2B5EF4-FFF2-40B4-BE49-F238E27FC236}">
                <a16:creationId xmlns:a16="http://schemas.microsoft.com/office/drawing/2014/main" id="{8597E1DC-1028-DD9C-4DCB-B5B275C4D66B}"/>
              </a:ext>
            </a:extLst>
          </p:cNvPr>
          <p:cNvSpPr/>
          <p:nvPr/>
        </p:nvSpPr>
        <p:spPr>
          <a:xfrm>
            <a:off x="0" y="1225226"/>
            <a:ext cx="12192000" cy="5630728"/>
          </a:xfrm>
          <a:prstGeom prst="rect">
            <a:avLst/>
          </a:prstGeom>
          <a:gradFill flip="none" rotWithShape="1">
            <a:gsLst>
              <a:gs pos="0">
                <a:srgbClr val="D3DEF5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12520A57-ACE6-45A0-A36B-F94908F145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328" y="471991"/>
            <a:ext cx="364620" cy="445899"/>
          </a:xfrm>
          <a:prstGeom prst="rect">
            <a:avLst/>
          </a:prstGeom>
        </p:spPr>
      </p:pic>
      <p:pic>
        <p:nvPicPr>
          <p:cNvPr id="8" name="Obrázek 11" descr="4loga.jpg">
            <a:extLst>
              <a:ext uri="{FF2B5EF4-FFF2-40B4-BE49-F238E27FC236}">
                <a16:creationId xmlns:a16="http://schemas.microsoft.com/office/drawing/2014/main" id="{77E96CB3-F7F2-1478-CFAC-D0853BD0AC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57055"/>
            <a:ext cx="3319633" cy="720565"/>
          </a:xfrm>
          <a:prstGeom prst="rect">
            <a:avLst/>
          </a:prstGeom>
        </p:spPr>
      </p:pic>
      <p:sp>
        <p:nvSpPr>
          <p:cNvPr id="9" name="Obdĺžnik 8">
            <a:extLst>
              <a:ext uri="{FF2B5EF4-FFF2-40B4-BE49-F238E27FC236}">
                <a16:creationId xmlns:a16="http://schemas.microsoft.com/office/drawing/2014/main" id="{1BFECAAE-E12B-DC0E-5368-53703C64BCCD}"/>
              </a:ext>
            </a:extLst>
          </p:cNvPr>
          <p:cNvSpPr/>
          <p:nvPr/>
        </p:nvSpPr>
        <p:spPr>
          <a:xfrm>
            <a:off x="9523119" y="453203"/>
            <a:ext cx="22788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sk-SK" sz="7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Tento projekt sa realizuje vďaka podpore z Európskeho sociálneho fondu a Európskeho fondu regionálneho rozvoja v rámci Operačného programu Ľudské zdroje, </a:t>
            </a:r>
            <a:r>
              <a:rPr lang="sk-SK" sz="700" dirty="0">
                <a:solidFill>
                  <a:prstClr val="black"/>
                </a:solidFill>
                <a:latin typeface="Arial" pitchFamily="34" charset="0"/>
                <a:cs typeface="Arial" pitchFamily="34" charset="0"/>
                <a:hlinkClick r:id="rId4"/>
              </a:rPr>
              <a:t>www.esf.gov.sk</a:t>
            </a:r>
            <a:endParaRPr lang="sk-SK" sz="7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03AED1C8-4E33-D0BA-43F7-A8E03ECC5518}"/>
              </a:ext>
            </a:extLst>
          </p:cNvPr>
          <p:cNvSpPr txBox="1">
            <a:spLocks/>
          </p:cNvSpPr>
          <p:nvPr/>
        </p:nvSpPr>
        <p:spPr>
          <a:xfrm>
            <a:off x="729758" y="464354"/>
            <a:ext cx="1667440" cy="51102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k-SK" sz="1600" dirty="0">
                <a:solidFill>
                  <a:srgbClr val="0070C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RODINNÉ </a:t>
            </a:r>
            <a:br>
              <a:rPr lang="sk-SK" sz="1600" dirty="0">
                <a:solidFill>
                  <a:srgbClr val="0070C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</a:br>
            <a:r>
              <a:rPr lang="sk-SK" sz="1600" dirty="0">
                <a:solidFill>
                  <a:srgbClr val="0070C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PORADNE</a:t>
            </a:r>
          </a:p>
        </p:txBody>
      </p:sp>
      <p:sp>
        <p:nvSpPr>
          <p:cNvPr id="11" name="Podnadpis 2">
            <a:extLst>
              <a:ext uri="{FF2B5EF4-FFF2-40B4-BE49-F238E27FC236}">
                <a16:creationId xmlns:a16="http://schemas.microsoft.com/office/drawing/2014/main" id="{2C0A9A7C-F2AA-19DD-8866-DB770218856F}"/>
              </a:ext>
            </a:extLst>
          </p:cNvPr>
          <p:cNvSpPr txBox="1">
            <a:spLocks/>
          </p:cNvSpPr>
          <p:nvPr/>
        </p:nvSpPr>
        <p:spPr>
          <a:xfrm>
            <a:off x="739908" y="279191"/>
            <a:ext cx="1667440" cy="2168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k-SK" sz="9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Národný projekt</a:t>
            </a:r>
          </a:p>
        </p:txBody>
      </p:sp>
      <p:sp>
        <p:nvSpPr>
          <p:cNvPr id="12" name="Obdélník 7">
            <a:extLst>
              <a:ext uri="{FF2B5EF4-FFF2-40B4-BE49-F238E27FC236}">
                <a16:creationId xmlns:a16="http://schemas.microsoft.com/office/drawing/2014/main" id="{D27BA050-8B06-0762-30F1-08C5D75C6CE8}"/>
              </a:ext>
            </a:extLst>
          </p:cNvPr>
          <p:cNvSpPr/>
          <p:nvPr/>
        </p:nvSpPr>
        <p:spPr>
          <a:xfrm>
            <a:off x="1887987" y="426797"/>
            <a:ext cx="209653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sk-SK" sz="9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poradensko-psychologické</a:t>
            </a:r>
          </a:p>
          <a:p>
            <a:pPr defTabSz="914400"/>
            <a:r>
              <a:rPr lang="sk-SK" sz="9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služby pre jednotlivcov,</a:t>
            </a:r>
          </a:p>
          <a:p>
            <a:pPr defTabSz="914400"/>
            <a:r>
              <a:rPr lang="sk-SK" sz="9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páry a rodiny</a:t>
            </a:r>
          </a:p>
        </p:txBody>
      </p:sp>
      <p:pic>
        <p:nvPicPr>
          <p:cNvPr id="14" name="Obrázok 13">
            <a:extLst>
              <a:ext uri="{FF2B5EF4-FFF2-40B4-BE49-F238E27FC236}">
                <a16:creationId xmlns:a16="http://schemas.microsoft.com/office/drawing/2014/main" id="{5A41E98B-ECCC-BC04-EEA8-6AD30A09844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223" y="279191"/>
            <a:ext cx="798745" cy="798429"/>
          </a:xfrm>
          <a:prstGeom prst="rect">
            <a:avLst/>
          </a:prstGeom>
        </p:spPr>
      </p:pic>
      <p:sp>
        <p:nvSpPr>
          <p:cNvPr id="16" name="Nadpis 1">
            <a:extLst>
              <a:ext uri="{FF2B5EF4-FFF2-40B4-BE49-F238E27FC236}">
                <a16:creationId xmlns:a16="http://schemas.microsoft.com/office/drawing/2014/main" id="{391A1F04-4538-23AF-3404-959FC045F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7" y="2014756"/>
            <a:ext cx="4454236" cy="554511"/>
          </a:xfrm>
        </p:spPr>
        <p:txBody>
          <a:bodyPr>
            <a:noAutofit/>
          </a:bodyPr>
          <a:lstStyle/>
          <a:p>
            <a:pPr algn="ctr"/>
            <a:r>
              <a:rPr lang="sk-SK" sz="3200" b="1" dirty="0">
                <a:solidFill>
                  <a:srgbClr val="244F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Základné informácie o pilotných rodinných poradniach</a:t>
            </a:r>
          </a:p>
        </p:txBody>
      </p:sp>
      <p:sp>
        <p:nvSpPr>
          <p:cNvPr id="13" name="Podnadpis 2">
            <a:extLst>
              <a:ext uri="{FF2B5EF4-FFF2-40B4-BE49-F238E27FC236}">
                <a16:creationId xmlns:a16="http://schemas.microsoft.com/office/drawing/2014/main" id="{0900FB71-C605-D71F-794C-51623A870EA7}"/>
              </a:ext>
            </a:extLst>
          </p:cNvPr>
          <p:cNvSpPr txBox="1">
            <a:spLocks/>
          </p:cNvSpPr>
          <p:nvPr/>
        </p:nvSpPr>
        <p:spPr>
          <a:xfrm>
            <a:off x="10165052" y="6386009"/>
            <a:ext cx="1630699" cy="3404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sk-SK" sz="1200" dirty="0">
                <a:solidFill>
                  <a:srgbClr val="244FA3"/>
                </a:solidFill>
              </a:rPr>
              <a:t>13. september 2023</a:t>
            </a:r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4EDBC968-AD07-ABD8-8AE4-349778F3250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05" y="3546762"/>
            <a:ext cx="4904823" cy="2566301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6DA30817-2274-6F59-7238-0F6E0F37D87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14117" y="1903924"/>
            <a:ext cx="6943194" cy="4482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371305"/>
      </p:ext>
    </p:extLst>
  </p:cSld>
  <p:clrMapOvr>
    <a:masterClrMapping/>
  </p:clrMapOvr>
  <p:transition spd="slow">
    <p:strips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>
            <a:extLst>
              <a:ext uri="{FF2B5EF4-FFF2-40B4-BE49-F238E27FC236}">
                <a16:creationId xmlns:a16="http://schemas.microsoft.com/office/drawing/2014/main" id="{DC70A8EB-5227-F3E9-404D-26903E4345C7}"/>
              </a:ext>
            </a:extLst>
          </p:cNvPr>
          <p:cNvSpPr/>
          <p:nvPr/>
        </p:nvSpPr>
        <p:spPr>
          <a:xfrm>
            <a:off x="0" y="1225226"/>
            <a:ext cx="12192000" cy="5630728"/>
          </a:xfrm>
          <a:prstGeom prst="rect">
            <a:avLst/>
          </a:prstGeom>
          <a:gradFill flip="none" rotWithShape="1">
            <a:gsLst>
              <a:gs pos="0">
                <a:srgbClr val="D3DEF5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12520A57-ACE6-45A0-A36B-F94908F145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328" y="471991"/>
            <a:ext cx="364620" cy="445899"/>
          </a:xfrm>
          <a:prstGeom prst="rect">
            <a:avLst/>
          </a:prstGeom>
        </p:spPr>
      </p:pic>
      <p:pic>
        <p:nvPicPr>
          <p:cNvPr id="8" name="Obrázek 11" descr="4loga.jpg">
            <a:extLst>
              <a:ext uri="{FF2B5EF4-FFF2-40B4-BE49-F238E27FC236}">
                <a16:creationId xmlns:a16="http://schemas.microsoft.com/office/drawing/2014/main" id="{77E96CB3-F7F2-1478-CFAC-D0853BD0AC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57055"/>
            <a:ext cx="3319633" cy="720565"/>
          </a:xfrm>
          <a:prstGeom prst="rect">
            <a:avLst/>
          </a:prstGeom>
        </p:spPr>
      </p:pic>
      <p:sp>
        <p:nvSpPr>
          <p:cNvPr id="9" name="Obdĺžnik 8">
            <a:extLst>
              <a:ext uri="{FF2B5EF4-FFF2-40B4-BE49-F238E27FC236}">
                <a16:creationId xmlns:a16="http://schemas.microsoft.com/office/drawing/2014/main" id="{1BFECAAE-E12B-DC0E-5368-53703C64BCCD}"/>
              </a:ext>
            </a:extLst>
          </p:cNvPr>
          <p:cNvSpPr/>
          <p:nvPr/>
        </p:nvSpPr>
        <p:spPr>
          <a:xfrm>
            <a:off x="9523119" y="453203"/>
            <a:ext cx="22788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sk-SK" sz="7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Tento projekt sa realizuje vďaka podpore z Európskeho sociálneho fondu a Európskeho fondu regionálneho rozvoja v rámci Operačného programu Ľudské zdroje, </a:t>
            </a:r>
            <a:r>
              <a:rPr lang="sk-SK" sz="700" dirty="0">
                <a:solidFill>
                  <a:prstClr val="black"/>
                </a:solidFill>
                <a:latin typeface="Arial" pitchFamily="34" charset="0"/>
                <a:cs typeface="Arial" pitchFamily="34" charset="0"/>
                <a:hlinkClick r:id="rId4"/>
              </a:rPr>
              <a:t>www.esf.gov.sk</a:t>
            </a:r>
            <a:endParaRPr lang="sk-SK" sz="7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03AED1C8-4E33-D0BA-43F7-A8E03ECC5518}"/>
              </a:ext>
            </a:extLst>
          </p:cNvPr>
          <p:cNvSpPr txBox="1">
            <a:spLocks/>
          </p:cNvSpPr>
          <p:nvPr/>
        </p:nvSpPr>
        <p:spPr>
          <a:xfrm>
            <a:off x="729758" y="464354"/>
            <a:ext cx="1667440" cy="51102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k-SK" sz="1600" dirty="0">
                <a:solidFill>
                  <a:srgbClr val="0070C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RODINNÉ </a:t>
            </a:r>
            <a:br>
              <a:rPr lang="sk-SK" sz="1600" dirty="0">
                <a:solidFill>
                  <a:srgbClr val="0070C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</a:br>
            <a:r>
              <a:rPr lang="sk-SK" sz="1600" dirty="0">
                <a:solidFill>
                  <a:srgbClr val="0070C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PORADNE</a:t>
            </a:r>
          </a:p>
        </p:txBody>
      </p:sp>
      <p:sp>
        <p:nvSpPr>
          <p:cNvPr id="11" name="Podnadpis 2">
            <a:extLst>
              <a:ext uri="{FF2B5EF4-FFF2-40B4-BE49-F238E27FC236}">
                <a16:creationId xmlns:a16="http://schemas.microsoft.com/office/drawing/2014/main" id="{2C0A9A7C-F2AA-19DD-8866-DB770218856F}"/>
              </a:ext>
            </a:extLst>
          </p:cNvPr>
          <p:cNvSpPr txBox="1">
            <a:spLocks/>
          </p:cNvSpPr>
          <p:nvPr/>
        </p:nvSpPr>
        <p:spPr>
          <a:xfrm>
            <a:off x="739908" y="279191"/>
            <a:ext cx="1667440" cy="2168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k-SK" sz="9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Národný projekt</a:t>
            </a:r>
          </a:p>
        </p:txBody>
      </p:sp>
      <p:sp>
        <p:nvSpPr>
          <p:cNvPr id="12" name="Obdélník 7">
            <a:extLst>
              <a:ext uri="{FF2B5EF4-FFF2-40B4-BE49-F238E27FC236}">
                <a16:creationId xmlns:a16="http://schemas.microsoft.com/office/drawing/2014/main" id="{D27BA050-8B06-0762-30F1-08C5D75C6CE8}"/>
              </a:ext>
            </a:extLst>
          </p:cNvPr>
          <p:cNvSpPr/>
          <p:nvPr/>
        </p:nvSpPr>
        <p:spPr>
          <a:xfrm>
            <a:off x="1887987" y="426797"/>
            <a:ext cx="209653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sk-SK" sz="9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poradensko-psychologické</a:t>
            </a:r>
          </a:p>
          <a:p>
            <a:pPr defTabSz="914400"/>
            <a:r>
              <a:rPr lang="sk-SK" sz="9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služby pre jednotlivcov,</a:t>
            </a:r>
          </a:p>
          <a:p>
            <a:pPr defTabSz="914400"/>
            <a:r>
              <a:rPr lang="sk-SK" sz="9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páry a rodiny</a:t>
            </a:r>
          </a:p>
        </p:txBody>
      </p:sp>
      <p:pic>
        <p:nvPicPr>
          <p:cNvPr id="14" name="Obrázok 13">
            <a:extLst>
              <a:ext uri="{FF2B5EF4-FFF2-40B4-BE49-F238E27FC236}">
                <a16:creationId xmlns:a16="http://schemas.microsoft.com/office/drawing/2014/main" id="{5A41E98B-ECCC-BC04-EEA8-6AD30A09844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223" y="279191"/>
            <a:ext cx="798745" cy="798429"/>
          </a:xfrm>
          <a:prstGeom prst="rect">
            <a:avLst/>
          </a:prstGeom>
        </p:spPr>
      </p:pic>
      <p:sp>
        <p:nvSpPr>
          <p:cNvPr id="16" name="Nadpis 1">
            <a:extLst>
              <a:ext uri="{FF2B5EF4-FFF2-40B4-BE49-F238E27FC236}">
                <a16:creationId xmlns:a16="http://schemas.microsoft.com/office/drawing/2014/main" id="{391A1F04-4538-23AF-3404-959FC045F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964" y="1178804"/>
            <a:ext cx="11502788" cy="884116"/>
          </a:xfrm>
        </p:spPr>
        <p:txBody>
          <a:bodyPr>
            <a:noAutofit/>
          </a:bodyPr>
          <a:lstStyle/>
          <a:p>
            <a:pPr algn="ctr"/>
            <a:r>
              <a:rPr lang="sk-SK" sz="3200" b="1" dirty="0">
                <a:solidFill>
                  <a:srgbClr val="244F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Niektoré výsledky SWOT analýzy </a:t>
            </a:r>
            <a:r>
              <a:rPr lang="sk-SK" sz="1800" b="1" dirty="0">
                <a:solidFill>
                  <a:srgbClr val="244F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(dotazníkový prieskum apríl 2023 a priebežný monitoring)</a:t>
            </a:r>
          </a:p>
        </p:txBody>
      </p:sp>
      <p:sp>
        <p:nvSpPr>
          <p:cNvPr id="13" name="Podnadpis 2">
            <a:extLst>
              <a:ext uri="{FF2B5EF4-FFF2-40B4-BE49-F238E27FC236}">
                <a16:creationId xmlns:a16="http://schemas.microsoft.com/office/drawing/2014/main" id="{0900FB71-C605-D71F-794C-51623A870EA7}"/>
              </a:ext>
            </a:extLst>
          </p:cNvPr>
          <p:cNvSpPr txBox="1">
            <a:spLocks/>
          </p:cNvSpPr>
          <p:nvPr/>
        </p:nvSpPr>
        <p:spPr>
          <a:xfrm>
            <a:off x="10165052" y="6386009"/>
            <a:ext cx="1630699" cy="3404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sk-SK" sz="1200" dirty="0">
                <a:solidFill>
                  <a:srgbClr val="244FA3"/>
                </a:solidFill>
              </a:rPr>
              <a:t>13. september 2023</a:t>
            </a:r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7E68751E-B8AB-5E7A-86BD-8EE11B0501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0571" y="2062920"/>
            <a:ext cx="11215180" cy="4515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13112"/>
      </p:ext>
    </p:extLst>
  </p:cSld>
  <p:clrMapOvr>
    <a:masterClrMapping/>
  </p:clrMapOvr>
  <p:transition spd="slow">
    <p:strips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ĺžnik 2">
            <a:extLst>
              <a:ext uri="{FF2B5EF4-FFF2-40B4-BE49-F238E27FC236}">
                <a16:creationId xmlns:a16="http://schemas.microsoft.com/office/drawing/2014/main" id="{8B82AE2D-56E5-855E-2D6C-1046BF0F1C69}"/>
              </a:ext>
            </a:extLst>
          </p:cNvPr>
          <p:cNvSpPr/>
          <p:nvPr/>
        </p:nvSpPr>
        <p:spPr>
          <a:xfrm>
            <a:off x="0" y="1225226"/>
            <a:ext cx="12192000" cy="5630728"/>
          </a:xfrm>
          <a:prstGeom prst="rect">
            <a:avLst/>
          </a:prstGeom>
          <a:gradFill flip="none" rotWithShape="1">
            <a:gsLst>
              <a:gs pos="0">
                <a:srgbClr val="D3DEF5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12520A57-ACE6-45A0-A36B-F94908F145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328" y="471991"/>
            <a:ext cx="364620" cy="445899"/>
          </a:xfrm>
          <a:prstGeom prst="rect">
            <a:avLst/>
          </a:prstGeom>
        </p:spPr>
      </p:pic>
      <p:pic>
        <p:nvPicPr>
          <p:cNvPr id="8" name="Obrázek 11" descr="4loga.jpg">
            <a:extLst>
              <a:ext uri="{FF2B5EF4-FFF2-40B4-BE49-F238E27FC236}">
                <a16:creationId xmlns:a16="http://schemas.microsoft.com/office/drawing/2014/main" id="{77E96CB3-F7F2-1478-CFAC-D0853BD0AC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57055"/>
            <a:ext cx="3319633" cy="720565"/>
          </a:xfrm>
          <a:prstGeom prst="rect">
            <a:avLst/>
          </a:prstGeom>
        </p:spPr>
      </p:pic>
      <p:sp>
        <p:nvSpPr>
          <p:cNvPr id="9" name="Obdĺžnik 8">
            <a:extLst>
              <a:ext uri="{FF2B5EF4-FFF2-40B4-BE49-F238E27FC236}">
                <a16:creationId xmlns:a16="http://schemas.microsoft.com/office/drawing/2014/main" id="{1BFECAAE-E12B-DC0E-5368-53703C64BCCD}"/>
              </a:ext>
            </a:extLst>
          </p:cNvPr>
          <p:cNvSpPr/>
          <p:nvPr/>
        </p:nvSpPr>
        <p:spPr>
          <a:xfrm>
            <a:off x="9523119" y="453203"/>
            <a:ext cx="22788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sk-SK" sz="7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Tento projekt sa realizuje vďaka podpore z Európskeho sociálneho fondu a Európskeho fondu regionálneho rozvoja v rámci Operačného programu Ľudské zdroje, </a:t>
            </a:r>
            <a:r>
              <a:rPr lang="sk-SK" sz="700" dirty="0">
                <a:solidFill>
                  <a:prstClr val="black"/>
                </a:solidFill>
                <a:latin typeface="Arial" pitchFamily="34" charset="0"/>
                <a:cs typeface="Arial" pitchFamily="34" charset="0"/>
                <a:hlinkClick r:id="rId4"/>
              </a:rPr>
              <a:t>www.esf.gov.sk</a:t>
            </a:r>
            <a:endParaRPr lang="sk-SK" sz="7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03AED1C8-4E33-D0BA-43F7-A8E03ECC5518}"/>
              </a:ext>
            </a:extLst>
          </p:cNvPr>
          <p:cNvSpPr txBox="1">
            <a:spLocks/>
          </p:cNvSpPr>
          <p:nvPr/>
        </p:nvSpPr>
        <p:spPr>
          <a:xfrm>
            <a:off x="729758" y="464354"/>
            <a:ext cx="1667440" cy="51102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k-SK" sz="1600" dirty="0">
                <a:solidFill>
                  <a:srgbClr val="0070C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RODINNÉ </a:t>
            </a:r>
            <a:br>
              <a:rPr lang="sk-SK" sz="1600" dirty="0">
                <a:solidFill>
                  <a:srgbClr val="0070C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</a:br>
            <a:r>
              <a:rPr lang="sk-SK" sz="1600" dirty="0">
                <a:solidFill>
                  <a:srgbClr val="0070C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PORADNE</a:t>
            </a:r>
          </a:p>
        </p:txBody>
      </p:sp>
      <p:sp>
        <p:nvSpPr>
          <p:cNvPr id="11" name="Podnadpis 2">
            <a:extLst>
              <a:ext uri="{FF2B5EF4-FFF2-40B4-BE49-F238E27FC236}">
                <a16:creationId xmlns:a16="http://schemas.microsoft.com/office/drawing/2014/main" id="{2C0A9A7C-F2AA-19DD-8866-DB770218856F}"/>
              </a:ext>
            </a:extLst>
          </p:cNvPr>
          <p:cNvSpPr txBox="1">
            <a:spLocks/>
          </p:cNvSpPr>
          <p:nvPr/>
        </p:nvSpPr>
        <p:spPr>
          <a:xfrm>
            <a:off x="739908" y="279191"/>
            <a:ext cx="1667440" cy="2168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k-SK" sz="9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Národný projekt</a:t>
            </a:r>
          </a:p>
        </p:txBody>
      </p:sp>
      <p:sp>
        <p:nvSpPr>
          <p:cNvPr id="12" name="Obdélník 7">
            <a:extLst>
              <a:ext uri="{FF2B5EF4-FFF2-40B4-BE49-F238E27FC236}">
                <a16:creationId xmlns:a16="http://schemas.microsoft.com/office/drawing/2014/main" id="{D27BA050-8B06-0762-30F1-08C5D75C6CE8}"/>
              </a:ext>
            </a:extLst>
          </p:cNvPr>
          <p:cNvSpPr/>
          <p:nvPr/>
        </p:nvSpPr>
        <p:spPr>
          <a:xfrm>
            <a:off x="1887987" y="426797"/>
            <a:ext cx="209653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sk-SK" sz="9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poradensko-psychologické</a:t>
            </a:r>
          </a:p>
          <a:p>
            <a:pPr defTabSz="914400"/>
            <a:r>
              <a:rPr lang="sk-SK" sz="9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služby pre jednotlivcov,</a:t>
            </a:r>
          </a:p>
          <a:p>
            <a:pPr defTabSz="914400"/>
            <a:r>
              <a:rPr lang="sk-SK" sz="9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páry a rodiny</a:t>
            </a:r>
          </a:p>
        </p:txBody>
      </p:sp>
      <p:pic>
        <p:nvPicPr>
          <p:cNvPr id="14" name="Obrázok 13">
            <a:extLst>
              <a:ext uri="{FF2B5EF4-FFF2-40B4-BE49-F238E27FC236}">
                <a16:creationId xmlns:a16="http://schemas.microsoft.com/office/drawing/2014/main" id="{5A41E98B-ECCC-BC04-EEA8-6AD30A09844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223" y="279191"/>
            <a:ext cx="798745" cy="798429"/>
          </a:xfrm>
          <a:prstGeom prst="rect">
            <a:avLst/>
          </a:prstGeom>
        </p:spPr>
      </p:pic>
      <p:sp>
        <p:nvSpPr>
          <p:cNvPr id="16" name="Nadpis 1">
            <a:extLst>
              <a:ext uri="{FF2B5EF4-FFF2-40B4-BE49-F238E27FC236}">
                <a16:creationId xmlns:a16="http://schemas.microsoft.com/office/drawing/2014/main" id="{391A1F04-4538-23AF-3404-959FC045F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055" y="1136738"/>
            <a:ext cx="11324695" cy="1338211"/>
          </a:xfrm>
        </p:spPr>
        <p:txBody>
          <a:bodyPr>
            <a:noAutofit/>
          </a:bodyPr>
          <a:lstStyle/>
          <a:p>
            <a:pPr algn="ctr"/>
            <a:r>
              <a:rPr lang="cs-CZ" sz="3200" b="1" dirty="0">
                <a:solidFill>
                  <a:schemeClr val="accent1"/>
                </a:solidFill>
              </a:rPr>
              <a:t> </a:t>
            </a:r>
            <a:r>
              <a:rPr lang="sk-SK" sz="3200" b="1" dirty="0">
                <a:solidFill>
                  <a:schemeClr val="accent1"/>
                </a:solidFill>
              </a:rPr>
              <a:t>Demografické ukazovatele klientov v pilotných ROPO, štruktúra klientov v priebehu obdobia 1.4.2022 – 30.6.2023</a:t>
            </a:r>
            <a:br>
              <a:rPr lang="sk-SK" sz="3200" b="1" dirty="0">
                <a:solidFill>
                  <a:schemeClr val="accent1"/>
                </a:solidFill>
              </a:rPr>
            </a:br>
            <a:r>
              <a:rPr lang="sk-SK" sz="2400" b="1" dirty="0"/>
              <a:t>Rok 2022                                                                     Rok 2023</a:t>
            </a:r>
          </a:p>
        </p:txBody>
      </p:sp>
      <p:sp>
        <p:nvSpPr>
          <p:cNvPr id="20" name="Podnadpis 2">
            <a:extLst>
              <a:ext uri="{FF2B5EF4-FFF2-40B4-BE49-F238E27FC236}">
                <a16:creationId xmlns:a16="http://schemas.microsoft.com/office/drawing/2014/main" id="{1E4A7BA7-92B9-FC56-03A4-578A9EFE17C3}"/>
              </a:ext>
            </a:extLst>
          </p:cNvPr>
          <p:cNvSpPr txBox="1">
            <a:spLocks/>
          </p:cNvSpPr>
          <p:nvPr/>
        </p:nvSpPr>
        <p:spPr>
          <a:xfrm>
            <a:off x="10165052" y="6386009"/>
            <a:ext cx="1630699" cy="3404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sk-SK" sz="1200" dirty="0">
                <a:solidFill>
                  <a:srgbClr val="244FA3"/>
                </a:solidFill>
              </a:rPr>
              <a:t>13. september 2023</a:t>
            </a:r>
          </a:p>
        </p:txBody>
      </p:sp>
      <p:graphicFrame>
        <p:nvGraphicFramePr>
          <p:cNvPr id="4" name="Graf 3">
            <a:extLst>
              <a:ext uri="{FF2B5EF4-FFF2-40B4-BE49-F238E27FC236}">
                <a16:creationId xmlns:a16="http://schemas.microsoft.com/office/drawing/2014/main" id="{E78608C1-70F1-AFEF-4C73-CC2C34847ACC}"/>
              </a:ext>
            </a:extLst>
          </p:cNvPr>
          <p:cNvGraphicFramePr/>
          <p:nvPr/>
        </p:nvGraphicFramePr>
        <p:xfrm>
          <a:off x="1089891" y="2535729"/>
          <a:ext cx="4516581" cy="4043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" name="Zástupný objekt pre obsah 5">
            <a:extLst>
              <a:ext uri="{FF2B5EF4-FFF2-40B4-BE49-F238E27FC236}">
                <a16:creationId xmlns:a16="http://schemas.microsoft.com/office/drawing/2014/main" id="{83160F5A-D0AC-8129-A0B8-BC9B2797FE2B}"/>
              </a:ext>
            </a:extLst>
          </p:cNvPr>
          <p:cNvSpPr txBox="1">
            <a:spLocks/>
          </p:cNvSpPr>
          <p:nvPr/>
        </p:nvSpPr>
        <p:spPr>
          <a:xfrm>
            <a:off x="7039635" y="2503230"/>
            <a:ext cx="4645890" cy="41238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k-SK" sz="2000" b="1" dirty="0"/>
              <a:t>Rodová štruktúra</a:t>
            </a:r>
            <a:r>
              <a:rPr lang="sk-SK" sz="2000" dirty="0"/>
              <a:t>: muži – 34,1%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k-SK" sz="2000" dirty="0"/>
              <a:t>                                  ženy – 65,8%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k-SK" sz="2000" b="1" dirty="0"/>
              <a:t>Veková štruktúra</a:t>
            </a:r>
            <a:r>
              <a:rPr lang="sk-SK" sz="2000" dirty="0"/>
              <a:t>:  25-34r – 17,0%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k-SK" sz="2000" dirty="0"/>
              <a:t>                                  35-44r – 35,6%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k-SK" sz="2000" dirty="0"/>
              <a:t>                                  45-54r – 23,0%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k-SK" sz="2000" dirty="0"/>
              <a:t>                                  55-64r –  8,5%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k-SK" sz="2000" b="1" dirty="0"/>
              <a:t>Štátna príslušnosť</a:t>
            </a:r>
            <a:r>
              <a:rPr lang="sk-SK" sz="2000" dirty="0"/>
              <a:t>: 99,3% SK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k-SK" sz="2000" b="1" dirty="0"/>
              <a:t>Ekonomický status</a:t>
            </a:r>
            <a:r>
              <a:rPr lang="sk-SK" sz="2000" dirty="0"/>
              <a:t>: zamestnanec: 48,0%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k-SK" sz="2000" dirty="0"/>
              <a:t>                                    nezamestnaný – 12,5%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k-SK" sz="2000" dirty="0"/>
              <a:t>                                     SZČO – 12,3%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k-SK" sz="2000" dirty="0"/>
              <a:t>                                     dôchodca – 9,5%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k-SK" sz="2000" b="1" dirty="0"/>
              <a:t>Rodinný stav</a:t>
            </a:r>
            <a:r>
              <a:rPr lang="sk-SK" sz="2000" dirty="0"/>
              <a:t>: vydatá/ženatý – 46,6%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k-SK" sz="2000" dirty="0"/>
              <a:t>                          slobodný – 29,0%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k-SK" sz="2000" dirty="0"/>
              <a:t>                           rozvedený – 16,0%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k-SK" sz="2000" b="1" dirty="0"/>
              <a:t>Klienti ZŤP </a:t>
            </a:r>
            <a:r>
              <a:rPr lang="sk-SK" sz="2000" dirty="0"/>
              <a:t>– 6,3%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82033944"/>
      </p:ext>
    </p:extLst>
  </p:cSld>
  <p:clrMapOvr>
    <a:masterClrMapping/>
  </p:clrMapOvr>
  <p:transition spd="slow">
    <p:strips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>
            <a:extLst>
              <a:ext uri="{FF2B5EF4-FFF2-40B4-BE49-F238E27FC236}">
                <a16:creationId xmlns:a16="http://schemas.microsoft.com/office/drawing/2014/main" id="{DF8C2BB6-5FE5-AA5C-466E-D85CD0AAC6B5}"/>
              </a:ext>
            </a:extLst>
          </p:cNvPr>
          <p:cNvSpPr/>
          <p:nvPr/>
        </p:nvSpPr>
        <p:spPr>
          <a:xfrm>
            <a:off x="0" y="1225226"/>
            <a:ext cx="12192000" cy="5630728"/>
          </a:xfrm>
          <a:prstGeom prst="rect">
            <a:avLst/>
          </a:prstGeom>
          <a:gradFill flip="none" rotWithShape="1">
            <a:gsLst>
              <a:gs pos="0">
                <a:srgbClr val="D3DEF5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12520A57-ACE6-45A0-A36B-F94908F145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328" y="471991"/>
            <a:ext cx="364620" cy="445899"/>
          </a:xfrm>
          <a:prstGeom prst="rect">
            <a:avLst/>
          </a:prstGeom>
        </p:spPr>
      </p:pic>
      <p:pic>
        <p:nvPicPr>
          <p:cNvPr id="8" name="Obrázek 11" descr="4loga.jpg">
            <a:extLst>
              <a:ext uri="{FF2B5EF4-FFF2-40B4-BE49-F238E27FC236}">
                <a16:creationId xmlns:a16="http://schemas.microsoft.com/office/drawing/2014/main" id="{77E96CB3-F7F2-1478-CFAC-D0853BD0AC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57055"/>
            <a:ext cx="3319633" cy="720565"/>
          </a:xfrm>
          <a:prstGeom prst="rect">
            <a:avLst/>
          </a:prstGeom>
        </p:spPr>
      </p:pic>
      <p:sp>
        <p:nvSpPr>
          <p:cNvPr id="9" name="Obdĺžnik 8">
            <a:extLst>
              <a:ext uri="{FF2B5EF4-FFF2-40B4-BE49-F238E27FC236}">
                <a16:creationId xmlns:a16="http://schemas.microsoft.com/office/drawing/2014/main" id="{1BFECAAE-E12B-DC0E-5368-53703C64BCCD}"/>
              </a:ext>
            </a:extLst>
          </p:cNvPr>
          <p:cNvSpPr/>
          <p:nvPr/>
        </p:nvSpPr>
        <p:spPr>
          <a:xfrm>
            <a:off x="9523119" y="453203"/>
            <a:ext cx="22788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sk-SK" sz="7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Tento projekt sa realizuje vďaka podpore z Európskeho sociálneho fondu a Európskeho fondu regionálneho rozvoja v rámci Operačného programu Ľudské zdroje, </a:t>
            </a:r>
            <a:r>
              <a:rPr lang="sk-SK" sz="700" dirty="0">
                <a:solidFill>
                  <a:prstClr val="black"/>
                </a:solidFill>
                <a:latin typeface="Arial" pitchFamily="34" charset="0"/>
                <a:cs typeface="Arial" pitchFamily="34" charset="0"/>
                <a:hlinkClick r:id="rId4"/>
              </a:rPr>
              <a:t>www.esf.gov.sk</a:t>
            </a:r>
            <a:endParaRPr lang="sk-SK" sz="7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03AED1C8-4E33-D0BA-43F7-A8E03ECC5518}"/>
              </a:ext>
            </a:extLst>
          </p:cNvPr>
          <p:cNvSpPr txBox="1">
            <a:spLocks/>
          </p:cNvSpPr>
          <p:nvPr/>
        </p:nvSpPr>
        <p:spPr>
          <a:xfrm>
            <a:off x="729758" y="464354"/>
            <a:ext cx="1667440" cy="51102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k-SK" sz="1600" dirty="0">
                <a:solidFill>
                  <a:srgbClr val="0070C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RODINNÉ </a:t>
            </a:r>
            <a:br>
              <a:rPr lang="sk-SK" sz="1600" dirty="0">
                <a:solidFill>
                  <a:srgbClr val="0070C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</a:br>
            <a:r>
              <a:rPr lang="sk-SK" sz="1600" dirty="0">
                <a:solidFill>
                  <a:srgbClr val="0070C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PORADNE</a:t>
            </a:r>
          </a:p>
        </p:txBody>
      </p:sp>
      <p:sp>
        <p:nvSpPr>
          <p:cNvPr id="11" name="Podnadpis 2">
            <a:extLst>
              <a:ext uri="{FF2B5EF4-FFF2-40B4-BE49-F238E27FC236}">
                <a16:creationId xmlns:a16="http://schemas.microsoft.com/office/drawing/2014/main" id="{2C0A9A7C-F2AA-19DD-8866-DB770218856F}"/>
              </a:ext>
            </a:extLst>
          </p:cNvPr>
          <p:cNvSpPr txBox="1">
            <a:spLocks/>
          </p:cNvSpPr>
          <p:nvPr/>
        </p:nvSpPr>
        <p:spPr>
          <a:xfrm>
            <a:off x="739908" y="279191"/>
            <a:ext cx="1667440" cy="2168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k-SK" sz="9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Národný projekt</a:t>
            </a:r>
          </a:p>
        </p:txBody>
      </p:sp>
      <p:sp>
        <p:nvSpPr>
          <p:cNvPr id="12" name="Obdélník 7">
            <a:extLst>
              <a:ext uri="{FF2B5EF4-FFF2-40B4-BE49-F238E27FC236}">
                <a16:creationId xmlns:a16="http://schemas.microsoft.com/office/drawing/2014/main" id="{D27BA050-8B06-0762-30F1-08C5D75C6CE8}"/>
              </a:ext>
            </a:extLst>
          </p:cNvPr>
          <p:cNvSpPr/>
          <p:nvPr/>
        </p:nvSpPr>
        <p:spPr>
          <a:xfrm>
            <a:off x="1887987" y="426797"/>
            <a:ext cx="209653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sk-SK" sz="9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poradensko-psychologické</a:t>
            </a:r>
          </a:p>
          <a:p>
            <a:pPr defTabSz="914400"/>
            <a:r>
              <a:rPr lang="sk-SK" sz="9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služby pre jednotlivcov,</a:t>
            </a:r>
          </a:p>
          <a:p>
            <a:pPr defTabSz="914400"/>
            <a:r>
              <a:rPr lang="sk-SK" sz="9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páry a rodiny</a:t>
            </a:r>
          </a:p>
        </p:txBody>
      </p:sp>
      <p:pic>
        <p:nvPicPr>
          <p:cNvPr id="14" name="Obrázok 13">
            <a:extLst>
              <a:ext uri="{FF2B5EF4-FFF2-40B4-BE49-F238E27FC236}">
                <a16:creationId xmlns:a16="http://schemas.microsoft.com/office/drawing/2014/main" id="{5A41E98B-ECCC-BC04-EEA8-6AD30A09844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223" y="279191"/>
            <a:ext cx="798745" cy="798429"/>
          </a:xfrm>
          <a:prstGeom prst="rect">
            <a:avLst/>
          </a:prstGeom>
        </p:spPr>
      </p:pic>
      <p:sp>
        <p:nvSpPr>
          <p:cNvPr id="16" name="Nadpis 1">
            <a:extLst>
              <a:ext uri="{FF2B5EF4-FFF2-40B4-BE49-F238E27FC236}">
                <a16:creationId xmlns:a16="http://schemas.microsoft.com/office/drawing/2014/main" id="{391A1F04-4538-23AF-3404-959FC045F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055" y="1395925"/>
            <a:ext cx="11324695" cy="1338211"/>
          </a:xfrm>
        </p:spPr>
        <p:txBody>
          <a:bodyPr>
            <a:noAutofit/>
          </a:bodyPr>
          <a:lstStyle/>
          <a:p>
            <a:pPr algn="ctr"/>
            <a:r>
              <a:rPr lang="cs-CZ" sz="3200" b="1" dirty="0">
                <a:solidFill>
                  <a:schemeClr val="accent1"/>
                </a:solidFill>
              </a:rPr>
              <a:t>Poskytnuté odborné poradenstvo v </a:t>
            </a:r>
            <a:r>
              <a:rPr lang="sk-SK" sz="3200" b="1" dirty="0">
                <a:solidFill>
                  <a:schemeClr val="accent1"/>
                </a:solidFill>
              </a:rPr>
              <a:t>pilotných</a:t>
            </a:r>
            <a:r>
              <a:rPr lang="cs-CZ" sz="3200" b="1" dirty="0">
                <a:solidFill>
                  <a:schemeClr val="accent1"/>
                </a:solidFill>
              </a:rPr>
              <a:t> ROPO </a:t>
            </a:r>
            <a:r>
              <a:rPr lang="sk-SK" sz="3200" b="1" dirty="0">
                <a:solidFill>
                  <a:schemeClr val="accent1"/>
                </a:solidFill>
              </a:rPr>
              <a:t>podľa regiónov </a:t>
            </a:r>
            <a:br>
              <a:rPr lang="sk-SK" sz="3200" b="1" dirty="0">
                <a:solidFill>
                  <a:schemeClr val="accent1"/>
                </a:solidFill>
              </a:rPr>
            </a:br>
            <a:r>
              <a:rPr lang="sk-SK" sz="3200" b="1" dirty="0">
                <a:solidFill>
                  <a:schemeClr val="accent1"/>
                </a:solidFill>
              </a:rPr>
              <a:t>percentuálny podiel odborných konzultácií podľa regiónov</a:t>
            </a:r>
            <a:br>
              <a:rPr lang="sk-SK" sz="3200" b="1" dirty="0">
                <a:solidFill>
                  <a:schemeClr val="accent1"/>
                </a:solidFill>
              </a:rPr>
            </a:br>
            <a:br>
              <a:rPr lang="sk-SK" sz="3200" b="1" dirty="0">
                <a:solidFill>
                  <a:schemeClr val="accent1"/>
                </a:solidFill>
              </a:rPr>
            </a:br>
            <a:r>
              <a:rPr lang="sk-SK" sz="3200" b="1" dirty="0"/>
              <a:t>Rok 2022                                                      Rok 2023</a:t>
            </a:r>
          </a:p>
        </p:txBody>
      </p:sp>
      <p:sp>
        <p:nvSpPr>
          <p:cNvPr id="20" name="Podnadpis 2">
            <a:extLst>
              <a:ext uri="{FF2B5EF4-FFF2-40B4-BE49-F238E27FC236}">
                <a16:creationId xmlns:a16="http://schemas.microsoft.com/office/drawing/2014/main" id="{1E4A7BA7-92B9-FC56-03A4-578A9EFE17C3}"/>
              </a:ext>
            </a:extLst>
          </p:cNvPr>
          <p:cNvSpPr txBox="1">
            <a:spLocks/>
          </p:cNvSpPr>
          <p:nvPr/>
        </p:nvSpPr>
        <p:spPr>
          <a:xfrm>
            <a:off x="10165052" y="6386009"/>
            <a:ext cx="1630699" cy="3404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sk-SK" sz="1200" dirty="0">
                <a:solidFill>
                  <a:srgbClr val="244FA3"/>
                </a:solidFill>
              </a:rPr>
              <a:t>13. september 2023</a:t>
            </a:r>
          </a:p>
        </p:txBody>
      </p:sp>
      <p:graphicFrame>
        <p:nvGraphicFramePr>
          <p:cNvPr id="4" name="Graf 3">
            <a:extLst>
              <a:ext uri="{FF2B5EF4-FFF2-40B4-BE49-F238E27FC236}">
                <a16:creationId xmlns:a16="http://schemas.microsoft.com/office/drawing/2014/main" id="{E78608C1-70F1-AFEF-4C73-CC2C34847ACC}"/>
              </a:ext>
            </a:extLst>
          </p:cNvPr>
          <p:cNvGraphicFramePr/>
          <p:nvPr/>
        </p:nvGraphicFramePr>
        <p:xfrm>
          <a:off x="997527" y="2983979"/>
          <a:ext cx="4158674" cy="3508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5" name="Graf 4">
            <a:extLst>
              <a:ext uri="{FF2B5EF4-FFF2-40B4-BE49-F238E27FC236}">
                <a16:creationId xmlns:a16="http://schemas.microsoft.com/office/drawing/2014/main" id="{E03E61FA-3D3A-7994-13A3-5781675E50B9}"/>
              </a:ext>
            </a:extLst>
          </p:cNvPr>
          <p:cNvGraphicFramePr>
            <a:graphicFrameLocks/>
          </p:cNvGraphicFramePr>
          <p:nvPr/>
        </p:nvGraphicFramePr>
        <p:xfrm>
          <a:off x="7215888" y="2983979"/>
          <a:ext cx="4486581" cy="36964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920945033"/>
      </p:ext>
    </p:extLst>
  </p:cSld>
  <p:clrMapOvr>
    <a:masterClrMapping/>
  </p:clrMapOvr>
  <p:transition spd="slow">
    <p:strips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>
            <a:extLst>
              <a:ext uri="{FF2B5EF4-FFF2-40B4-BE49-F238E27FC236}">
                <a16:creationId xmlns:a16="http://schemas.microsoft.com/office/drawing/2014/main" id="{8E8A0C75-22B7-E103-10EF-0EBA62086A8A}"/>
              </a:ext>
            </a:extLst>
          </p:cNvPr>
          <p:cNvSpPr/>
          <p:nvPr/>
        </p:nvSpPr>
        <p:spPr>
          <a:xfrm>
            <a:off x="0" y="1225226"/>
            <a:ext cx="12192000" cy="5630728"/>
          </a:xfrm>
          <a:prstGeom prst="rect">
            <a:avLst/>
          </a:prstGeom>
          <a:gradFill flip="none" rotWithShape="1">
            <a:gsLst>
              <a:gs pos="0">
                <a:srgbClr val="D3DEF5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12520A57-ACE6-45A0-A36B-F94908F145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328" y="471991"/>
            <a:ext cx="364620" cy="445899"/>
          </a:xfrm>
          <a:prstGeom prst="rect">
            <a:avLst/>
          </a:prstGeom>
        </p:spPr>
      </p:pic>
      <p:pic>
        <p:nvPicPr>
          <p:cNvPr id="8" name="Obrázek 11" descr="4loga.jpg">
            <a:extLst>
              <a:ext uri="{FF2B5EF4-FFF2-40B4-BE49-F238E27FC236}">
                <a16:creationId xmlns:a16="http://schemas.microsoft.com/office/drawing/2014/main" id="{77E96CB3-F7F2-1478-CFAC-D0853BD0AC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57055"/>
            <a:ext cx="3319633" cy="720565"/>
          </a:xfrm>
          <a:prstGeom prst="rect">
            <a:avLst/>
          </a:prstGeom>
        </p:spPr>
      </p:pic>
      <p:sp>
        <p:nvSpPr>
          <p:cNvPr id="9" name="Obdĺžnik 8">
            <a:extLst>
              <a:ext uri="{FF2B5EF4-FFF2-40B4-BE49-F238E27FC236}">
                <a16:creationId xmlns:a16="http://schemas.microsoft.com/office/drawing/2014/main" id="{1BFECAAE-E12B-DC0E-5368-53703C64BCCD}"/>
              </a:ext>
            </a:extLst>
          </p:cNvPr>
          <p:cNvSpPr/>
          <p:nvPr/>
        </p:nvSpPr>
        <p:spPr>
          <a:xfrm>
            <a:off x="9523119" y="453203"/>
            <a:ext cx="22788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sk-SK" sz="7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Tento projekt sa realizuje vďaka podpore z Európskeho sociálneho fondu a Európskeho fondu regionálneho rozvoja v rámci Operačného programu Ľudské zdroje, </a:t>
            </a:r>
            <a:r>
              <a:rPr lang="sk-SK" sz="700" dirty="0">
                <a:solidFill>
                  <a:prstClr val="black"/>
                </a:solidFill>
                <a:latin typeface="Arial" pitchFamily="34" charset="0"/>
                <a:cs typeface="Arial" pitchFamily="34" charset="0"/>
                <a:hlinkClick r:id="rId4"/>
              </a:rPr>
              <a:t>www.esf.gov.sk</a:t>
            </a:r>
            <a:endParaRPr lang="sk-SK" sz="7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03AED1C8-4E33-D0BA-43F7-A8E03ECC5518}"/>
              </a:ext>
            </a:extLst>
          </p:cNvPr>
          <p:cNvSpPr txBox="1">
            <a:spLocks/>
          </p:cNvSpPr>
          <p:nvPr/>
        </p:nvSpPr>
        <p:spPr>
          <a:xfrm>
            <a:off x="729758" y="464354"/>
            <a:ext cx="1667440" cy="51102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k-SK" sz="1600" dirty="0">
                <a:solidFill>
                  <a:srgbClr val="0070C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RODINNÉ </a:t>
            </a:r>
            <a:br>
              <a:rPr lang="sk-SK" sz="1600" dirty="0">
                <a:solidFill>
                  <a:srgbClr val="0070C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</a:br>
            <a:r>
              <a:rPr lang="sk-SK" sz="1600" dirty="0">
                <a:solidFill>
                  <a:srgbClr val="0070C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PORADNE</a:t>
            </a:r>
          </a:p>
        </p:txBody>
      </p:sp>
      <p:sp>
        <p:nvSpPr>
          <p:cNvPr id="11" name="Podnadpis 2">
            <a:extLst>
              <a:ext uri="{FF2B5EF4-FFF2-40B4-BE49-F238E27FC236}">
                <a16:creationId xmlns:a16="http://schemas.microsoft.com/office/drawing/2014/main" id="{2C0A9A7C-F2AA-19DD-8866-DB770218856F}"/>
              </a:ext>
            </a:extLst>
          </p:cNvPr>
          <p:cNvSpPr txBox="1">
            <a:spLocks/>
          </p:cNvSpPr>
          <p:nvPr/>
        </p:nvSpPr>
        <p:spPr>
          <a:xfrm>
            <a:off x="739908" y="279191"/>
            <a:ext cx="1667440" cy="2168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k-SK" sz="9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Národný projekt</a:t>
            </a:r>
          </a:p>
        </p:txBody>
      </p:sp>
      <p:sp>
        <p:nvSpPr>
          <p:cNvPr id="12" name="Obdélník 7">
            <a:extLst>
              <a:ext uri="{FF2B5EF4-FFF2-40B4-BE49-F238E27FC236}">
                <a16:creationId xmlns:a16="http://schemas.microsoft.com/office/drawing/2014/main" id="{D27BA050-8B06-0762-30F1-08C5D75C6CE8}"/>
              </a:ext>
            </a:extLst>
          </p:cNvPr>
          <p:cNvSpPr/>
          <p:nvPr/>
        </p:nvSpPr>
        <p:spPr>
          <a:xfrm>
            <a:off x="1887987" y="426797"/>
            <a:ext cx="209653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sk-SK" sz="9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poradensko-psychologické</a:t>
            </a:r>
          </a:p>
          <a:p>
            <a:pPr defTabSz="914400"/>
            <a:r>
              <a:rPr lang="sk-SK" sz="9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služby pre jednotlivcov,</a:t>
            </a:r>
          </a:p>
          <a:p>
            <a:pPr defTabSz="914400"/>
            <a:r>
              <a:rPr lang="sk-SK" sz="9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páry a rodiny</a:t>
            </a:r>
          </a:p>
        </p:txBody>
      </p:sp>
      <p:pic>
        <p:nvPicPr>
          <p:cNvPr id="14" name="Obrázok 13">
            <a:extLst>
              <a:ext uri="{FF2B5EF4-FFF2-40B4-BE49-F238E27FC236}">
                <a16:creationId xmlns:a16="http://schemas.microsoft.com/office/drawing/2014/main" id="{5A41E98B-ECCC-BC04-EEA8-6AD30A09844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223" y="279191"/>
            <a:ext cx="798745" cy="798429"/>
          </a:xfrm>
          <a:prstGeom prst="rect">
            <a:avLst/>
          </a:prstGeom>
        </p:spPr>
      </p:pic>
      <p:sp>
        <p:nvSpPr>
          <p:cNvPr id="16" name="Nadpis 1">
            <a:extLst>
              <a:ext uri="{FF2B5EF4-FFF2-40B4-BE49-F238E27FC236}">
                <a16:creationId xmlns:a16="http://schemas.microsoft.com/office/drawing/2014/main" id="{391A1F04-4538-23AF-3404-959FC045F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055" y="1395925"/>
            <a:ext cx="11324695" cy="1338211"/>
          </a:xfrm>
        </p:spPr>
        <p:txBody>
          <a:bodyPr>
            <a:noAutofit/>
          </a:bodyPr>
          <a:lstStyle/>
          <a:p>
            <a:pPr algn="ctr"/>
            <a:r>
              <a:rPr lang="cs-CZ" sz="3200" b="1" dirty="0">
                <a:solidFill>
                  <a:schemeClr val="accent1"/>
                </a:solidFill>
              </a:rPr>
              <a:t>Poskytnuté odborné poradenstvo v </a:t>
            </a:r>
            <a:r>
              <a:rPr lang="sk-SK" sz="3200" b="1" dirty="0">
                <a:solidFill>
                  <a:schemeClr val="accent1"/>
                </a:solidFill>
              </a:rPr>
              <a:t>pilotných</a:t>
            </a:r>
            <a:r>
              <a:rPr lang="cs-CZ" sz="3200" b="1" dirty="0">
                <a:solidFill>
                  <a:schemeClr val="accent1"/>
                </a:solidFill>
              </a:rPr>
              <a:t> ROPO </a:t>
            </a:r>
            <a:r>
              <a:rPr lang="sk-SK" sz="3200" b="1" dirty="0">
                <a:solidFill>
                  <a:schemeClr val="accent1"/>
                </a:solidFill>
              </a:rPr>
              <a:t>podľa profesií</a:t>
            </a:r>
            <a:br>
              <a:rPr lang="sk-SK" sz="3200" b="1" dirty="0">
                <a:solidFill>
                  <a:schemeClr val="accent1"/>
                </a:solidFill>
              </a:rPr>
            </a:br>
            <a:br>
              <a:rPr lang="sk-SK" sz="3200" b="1" dirty="0">
                <a:solidFill>
                  <a:schemeClr val="accent1"/>
                </a:solidFill>
              </a:rPr>
            </a:br>
            <a:endParaRPr lang="sk-SK" sz="3200" b="1" dirty="0"/>
          </a:p>
        </p:txBody>
      </p:sp>
      <p:sp>
        <p:nvSpPr>
          <p:cNvPr id="20" name="Podnadpis 2">
            <a:extLst>
              <a:ext uri="{FF2B5EF4-FFF2-40B4-BE49-F238E27FC236}">
                <a16:creationId xmlns:a16="http://schemas.microsoft.com/office/drawing/2014/main" id="{1E4A7BA7-92B9-FC56-03A4-578A9EFE17C3}"/>
              </a:ext>
            </a:extLst>
          </p:cNvPr>
          <p:cNvSpPr txBox="1">
            <a:spLocks/>
          </p:cNvSpPr>
          <p:nvPr/>
        </p:nvSpPr>
        <p:spPr>
          <a:xfrm>
            <a:off x="10165052" y="6386009"/>
            <a:ext cx="1630699" cy="3404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sk-SK" sz="1200" dirty="0">
                <a:solidFill>
                  <a:srgbClr val="244FA3"/>
                </a:solidFill>
              </a:rPr>
              <a:t>13. september 2023</a:t>
            </a:r>
          </a:p>
        </p:txBody>
      </p:sp>
      <p:graphicFrame>
        <p:nvGraphicFramePr>
          <p:cNvPr id="4" name="Graf 3">
            <a:extLst>
              <a:ext uri="{FF2B5EF4-FFF2-40B4-BE49-F238E27FC236}">
                <a16:creationId xmlns:a16="http://schemas.microsoft.com/office/drawing/2014/main" id="{E78608C1-70F1-AFEF-4C73-CC2C34847ACC}"/>
              </a:ext>
            </a:extLst>
          </p:cNvPr>
          <p:cNvGraphicFramePr/>
          <p:nvPr/>
        </p:nvGraphicFramePr>
        <p:xfrm>
          <a:off x="997527" y="2983979"/>
          <a:ext cx="4158674" cy="3508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3" name="Obrázok 2">
            <a:extLst>
              <a:ext uri="{FF2B5EF4-FFF2-40B4-BE49-F238E27FC236}">
                <a16:creationId xmlns:a16="http://schemas.microsoft.com/office/drawing/2014/main" id="{6549A514-2253-2A0D-ECFF-54DD99E02F5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9709" t="37439" r="19830" b="16376"/>
          <a:stretch/>
        </p:blipFill>
        <p:spPr>
          <a:xfrm>
            <a:off x="396249" y="1976582"/>
            <a:ext cx="11591645" cy="4602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392129"/>
      </p:ext>
    </p:extLst>
  </p:cSld>
  <p:clrMapOvr>
    <a:masterClrMapping/>
  </p:clrMapOvr>
  <p:transition spd="slow">
    <p:strips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>
            <a:extLst>
              <a:ext uri="{FF2B5EF4-FFF2-40B4-BE49-F238E27FC236}">
                <a16:creationId xmlns:a16="http://schemas.microsoft.com/office/drawing/2014/main" id="{1FC4F595-1AE2-7B6B-87E9-A923E68167B0}"/>
              </a:ext>
            </a:extLst>
          </p:cNvPr>
          <p:cNvSpPr/>
          <p:nvPr/>
        </p:nvSpPr>
        <p:spPr>
          <a:xfrm>
            <a:off x="0" y="1225226"/>
            <a:ext cx="12192000" cy="5630728"/>
          </a:xfrm>
          <a:prstGeom prst="rect">
            <a:avLst/>
          </a:prstGeom>
          <a:gradFill flip="none" rotWithShape="1">
            <a:gsLst>
              <a:gs pos="0">
                <a:srgbClr val="D3DEF5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12520A57-ACE6-45A0-A36B-F94908F145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328" y="471991"/>
            <a:ext cx="364620" cy="445899"/>
          </a:xfrm>
          <a:prstGeom prst="rect">
            <a:avLst/>
          </a:prstGeom>
        </p:spPr>
      </p:pic>
      <p:pic>
        <p:nvPicPr>
          <p:cNvPr id="8" name="Obrázek 11" descr="4loga.jpg">
            <a:extLst>
              <a:ext uri="{FF2B5EF4-FFF2-40B4-BE49-F238E27FC236}">
                <a16:creationId xmlns:a16="http://schemas.microsoft.com/office/drawing/2014/main" id="{77E96CB3-F7F2-1478-CFAC-D0853BD0AC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57055"/>
            <a:ext cx="3319633" cy="720565"/>
          </a:xfrm>
          <a:prstGeom prst="rect">
            <a:avLst/>
          </a:prstGeom>
        </p:spPr>
      </p:pic>
      <p:sp>
        <p:nvSpPr>
          <p:cNvPr id="9" name="Obdĺžnik 8">
            <a:extLst>
              <a:ext uri="{FF2B5EF4-FFF2-40B4-BE49-F238E27FC236}">
                <a16:creationId xmlns:a16="http://schemas.microsoft.com/office/drawing/2014/main" id="{1BFECAAE-E12B-DC0E-5368-53703C64BCCD}"/>
              </a:ext>
            </a:extLst>
          </p:cNvPr>
          <p:cNvSpPr/>
          <p:nvPr/>
        </p:nvSpPr>
        <p:spPr>
          <a:xfrm>
            <a:off x="9523119" y="453203"/>
            <a:ext cx="22788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sk-SK" sz="7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Tento projekt sa realizuje vďaka podpore z Európskeho sociálneho fondu a Európskeho fondu regionálneho rozvoja v rámci Operačného programu Ľudské zdroje, </a:t>
            </a:r>
            <a:r>
              <a:rPr lang="sk-SK" sz="700" dirty="0">
                <a:solidFill>
                  <a:prstClr val="black"/>
                </a:solidFill>
                <a:latin typeface="Arial" pitchFamily="34" charset="0"/>
                <a:cs typeface="Arial" pitchFamily="34" charset="0"/>
                <a:hlinkClick r:id="rId4"/>
              </a:rPr>
              <a:t>www.esf.gov.sk</a:t>
            </a:r>
            <a:endParaRPr lang="sk-SK" sz="7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03AED1C8-4E33-D0BA-43F7-A8E03ECC5518}"/>
              </a:ext>
            </a:extLst>
          </p:cNvPr>
          <p:cNvSpPr txBox="1">
            <a:spLocks/>
          </p:cNvSpPr>
          <p:nvPr/>
        </p:nvSpPr>
        <p:spPr>
          <a:xfrm>
            <a:off x="729758" y="464354"/>
            <a:ext cx="1667440" cy="51102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k-SK" sz="1600" dirty="0">
                <a:solidFill>
                  <a:srgbClr val="0070C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RODINNÉ </a:t>
            </a:r>
            <a:br>
              <a:rPr lang="sk-SK" sz="1600" dirty="0">
                <a:solidFill>
                  <a:srgbClr val="0070C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</a:br>
            <a:r>
              <a:rPr lang="sk-SK" sz="1600" dirty="0">
                <a:solidFill>
                  <a:srgbClr val="0070C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PORADNE</a:t>
            </a:r>
          </a:p>
        </p:txBody>
      </p:sp>
      <p:sp>
        <p:nvSpPr>
          <p:cNvPr id="11" name="Podnadpis 2">
            <a:extLst>
              <a:ext uri="{FF2B5EF4-FFF2-40B4-BE49-F238E27FC236}">
                <a16:creationId xmlns:a16="http://schemas.microsoft.com/office/drawing/2014/main" id="{2C0A9A7C-F2AA-19DD-8866-DB770218856F}"/>
              </a:ext>
            </a:extLst>
          </p:cNvPr>
          <p:cNvSpPr txBox="1">
            <a:spLocks/>
          </p:cNvSpPr>
          <p:nvPr/>
        </p:nvSpPr>
        <p:spPr>
          <a:xfrm>
            <a:off x="739908" y="279191"/>
            <a:ext cx="1667440" cy="2168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k-SK" sz="9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Národný projekt</a:t>
            </a:r>
          </a:p>
        </p:txBody>
      </p:sp>
      <p:sp>
        <p:nvSpPr>
          <p:cNvPr id="12" name="Obdélník 7">
            <a:extLst>
              <a:ext uri="{FF2B5EF4-FFF2-40B4-BE49-F238E27FC236}">
                <a16:creationId xmlns:a16="http://schemas.microsoft.com/office/drawing/2014/main" id="{D27BA050-8B06-0762-30F1-08C5D75C6CE8}"/>
              </a:ext>
            </a:extLst>
          </p:cNvPr>
          <p:cNvSpPr/>
          <p:nvPr/>
        </p:nvSpPr>
        <p:spPr>
          <a:xfrm>
            <a:off x="1887987" y="426797"/>
            <a:ext cx="209653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sk-SK" sz="9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poradensko-psychologické</a:t>
            </a:r>
          </a:p>
          <a:p>
            <a:pPr defTabSz="914400"/>
            <a:r>
              <a:rPr lang="sk-SK" sz="9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služby pre jednotlivcov,</a:t>
            </a:r>
          </a:p>
          <a:p>
            <a:pPr defTabSz="914400"/>
            <a:r>
              <a:rPr lang="sk-SK" sz="9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páry a rodiny</a:t>
            </a:r>
          </a:p>
        </p:txBody>
      </p:sp>
      <p:pic>
        <p:nvPicPr>
          <p:cNvPr id="14" name="Obrázok 13">
            <a:extLst>
              <a:ext uri="{FF2B5EF4-FFF2-40B4-BE49-F238E27FC236}">
                <a16:creationId xmlns:a16="http://schemas.microsoft.com/office/drawing/2014/main" id="{5A41E98B-ECCC-BC04-EEA8-6AD30A09844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223" y="279191"/>
            <a:ext cx="798745" cy="798429"/>
          </a:xfrm>
          <a:prstGeom prst="rect">
            <a:avLst/>
          </a:prstGeom>
        </p:spPr>
      </p:pic>
      <p:sp>
        <p:nvSpPr>
          <p:cNvPr id="16" name="Nadpis 1">
            <a:extLst>
              <a:ext uri="{FF2B5EF4-FFF2-40B4-BE49-F238E27FC236}">
                <a16:creationId xmlns:a16="http://schemas.microsoft.com/office/drawing/2014/main" id="{391A1F04-4538-23AF-3404-959FC045F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055" y="1348511"/>
            <a:ext cx="11324695" cy="1171949"/>
          </a:xfrm>
        </p:spPr>
        <p:txBody>
          <a:bodyPr>
            <a:noAutofit/>
          </a:bodyPr>
          <a:lstStyle/>
          <a:p>
            <a:pPr algn="ctr"/>
            <a:br>
              <a:rPr lang="sk-SK" sz="3200" b="1" dirty="0">
                <a:solidFill>
                  <a:schemeClr val="accent1"/>
                </a:solidFill>
              </a:rPr>
            </a:br>
            <a:r>
              <a:rPr lang="sk-SK" sz="3200" b="1" dirty="0">
                <a:solidFill>
                  <a:schemeClr val="accent1"/>
                </a:solidFill>
              </a:rPr>
              <a:t>Vyťažiteľnosť pracovníkov v pilotných ROPO podľa profesií</a:t>
            </a:r>
            <a:br>
              <a:rPr lang="sk-SK" sz="3200" b="1" dirty="0">
                <a:solidFill>
                  <a:schemeClr val="accent1"/>
                </a:solidFill>
              </a:rPr>
            </a:br>
            <a:r>
              <a:rPr lang="sk-SK" sz="3200" b="1" dirty="0">
                <a:solidFill>
                  <a:schemeClr val="accent1"/>
                </a:solidFill>
              </a:rPr>
              <a:t>„priemer konzultácií (podaných informácií) na pracovníka/mes.“</a:t>
            </a:r>
            <a:br>
              <a:rPr lang="sk-SK" sz="3200" b="1" dirty="0">
                <a:solidFill>
                  <a:schemeClr val="accent1"/>
                </a:solidFill>
              </a:rPr>
            </a:br>
            <a:br>
              <a:rPr lang="sk-SK" sz="3200" b="1" dirty="0">
                <a:solidFill>
                  <a:schemeClr val="accent1"/>
                </a:solidFill>
              </a:rPr>
            </a:br>
            <a:endParaRPr lang="sk-SK" sz="3200" b="1" dirty="0"/>
          </a:p>
        </p:txBody>
      </p:sp>
      <p:sp>
        <p:nvSpPr>
          <p:cNvPr id="20" name="Podnadpis 2">
            <a:extLst>
              <a:ext uri="{FF2B5EF4-FFF2-40B4-BE49-F238E27FC236}">
                <a16:creationId xmlns:a16="http://schemas.microsoft.com/office/drawing/2014/main" id="{1E4A7BA7-92B9-FC56-03A4-578A9EFE17C3}"/>
              </a:ext>
            </a:extLst>
          </p:cNvPr>
          <p:cNvSpPr txBox="1">
            <a:spLocks/>
          </p:cNvSpPr>
          <p:nvPr/>
        </p:nvSpPr>
        <p:spPr>
          <a:xfrm>
            <a:off x="10165052" y="6386009"/>
            <a:ext cx="1630699" cy="3404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sk-SK" sz="1200" dirty="0">
                <a:solidFill>
                  <a:srgbClr val="244FA3"/>
                </a:solidFill>
              </a:rPr>
              <a:t>13. september 2023</a:t>
            </a:r>
          </a:p>
        </p:txBody>
      </p:sp>
      <p:graphicFrame>
        <p:nvGraphicFramePr>
          <p:cNvPr id="4" name="Graf 3">
            <a:extLst>
              <a:ext uri="{FF2B5EF4-FFF2-40B4-BE49-F238E27FC236}">
                <a16:creationId xmlns:a16="http://schemas.microsoft.com/office/drawing/2014/main" id="{E78608C1-70F1-AFEF-4C73-CC2C34847ACC}"/>
              </a:ext>
            </a:extLst>
          </p:cNvPr>
          <p:cNvGraphicFramePr/>
          <p:nvPr/>
        </p:nvGraphicFramePr>
        <p:xfrm>
          <a:off x="997527" y="2983979"/>
          <a:ext cx="4158674" cy="3508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3" name="Zástupný objekt pre obsah 4">
            <a:extLst>
              <a:ext uri="{FF2B5EF4-FFF2-40B4-BE49-F238E27FC236}">
                <a16:creationId xmlns:a16="http://schemas.microsoft.com/office/drawing/2014/main" id="{6067EE98-9601-142A-494B-76D6E2BF098A}"/>
              </a:ext>
            </a:extLst>
          </p:cNvPr>
          <p:cNvGraphicFramePr>
            <a:graphicFrameLocks/>
          </p:cNvGraphicFramePr>
          <p:nvPr/>
        </p:nvGraphicFramePr>
        <p:xfrm>
          <a:off x="2946400" y="2327563"/>
          <a:ext cx="6576719" cy="42512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137327033"/>
      </p:ext>
    </p:extLst>
  </p:cSld>
  <p:clrMapOvr>
    <a:masterClrMapping/>
  </p:clrMapOvr>
  <p:transition spd="slow">
    <p:strips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ĺžnik 2">
            <a:extLst>
              <a:ext uri="{FF2B5EF4-FFF2-40B4-BE49-F238E27FC236}">
                <a16:creationId xmlns:a16="http://schemas.microsoft.com/office/drawing/2014/main" id="{1D8BC60B-3F93-87C5-AF2A-C6EF4CFA95F6}"/>
              </a:ext>
            </a:extLst>
          </p:cNvPr>
          <p:cNvSpPr/>
          <p:nvPr/>
        </p:nvSpPr>
        <p:spPr>
          <a:xfrm>
            <a:off x="0" y="1225226"/>
            <a:ext cx="12192000" cy="5630728"/>
          </a:xfrm>
          <a:prstGeom prst="rect">
            <a:avLst/>
          </a:prstGeom>
          <a:gradFill flip="none" rotWithShape="1">
            <a:gsLst>
              <a:gs pos="0">
                <a:srgbClr val="D3DEF5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18" name="Obdĺžnik 17">
            <a:extLst>
              <a:ext uri="{FF2B5EF4-FFF2-40B4-BE49-F238E27FC236}">
                <a16:creationId xmlns:a16="http://schemas.microsoft.com/office/drawing/2014/main" id="{12BAEB64-0A4A-AE4A-34C2-09B89C8D7CAB}"/>
              </a:ext>
            </a:extLst>
          </p:cNvPr>
          <p:cNvSpPr/>
          <p:nvPr/>
        </p:nvSpPr>
        <p:spPr>
          <a:xfrm>
            <a:off x="221672" y="1225226"/>
            <a:ext cx="5874327" cy="5501203"/>
          </a:xfrm>
          <a:prstGeom prst="rect">
            <a:avLst/>
          </a:prstGeom>
          <a:gradFill flip="none" rotWithShape="1">
            <a:gsLst>
              <a:gs pos="0">
                <a:srgbClr val="D3DEF5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12520A57-ACE6-45A0-A36B-F94908F145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328" y="471991"/>
            <a:ext cx="364620" cy="445899"/>
          </a:xfrm>
          <a:prstGeom prst="rect">
            <a:avLst/>
          </a:prstGeom>
        </p:spPr>
      </p:pic>
      <p:pic>
        <p:nvPicPr>
          <p:cNvPr id="8" name="Obrázek 11" descr="4loga.jpg">
            <a:extLst>
              <a:ext uri="{FF2B5EF4-FFF2-40B4-BE49-F238E27FC236}">
                <a16:creationId xmlns:a16="http://schemas.microsoft.com/office/drawing/2014/main" id="{77E96CB3-F7F2-1478-CFAC-D0853BD0AC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57055"/>
            <a:ext cx="3319633" cy="720565"/>
          </a:xfrm>
          <a:prstGeom prst="rect">
            <a:avLst/>
          </a:prstGeom>
        </p:spPr>
      </p:pic>
      <p:sp>
        <p:nvSpPr>
          <p:cNvPr id="9" name="Obdĺžnik 8">
            <a:extLst>
              <a:ext uri="{FF2B5EF4-FFF2-40B4-BE49-F238E27FC236}">
                <a16:creationId xmlns:a16="http://schemas.microsoft.com/office/drawing/2014/main" id="{1BFECAAE-E12B-DC0E-5368-53703C64BCCD}"/>
              </a:ext>
            </a:extLst>
          </p:cNvPr>
          <p:cNvSpPr/>
          <p:nvPr/>
        </p:nvSpPr>
        <p:spPr>
          <a:xfrm>
            <a:off x="9523119" y="453203"/>
            <a:ext cx="22788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sk-SK" sz="7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Tento projekt sa realizuje vďaka podpore z Európskeho sociálneho fondu a Európskeho fondu regionálneho rozvoja v rámci Operačného programu Ľudské zdroje, </a:t>
            </a:r>
            <a:r>
              <a:rPr lang="sk-SK" sz="700" dirty="0">
                <a:solidFill>
                  <a:prstClr val="black"/>
                </a:solidFill>
                <a:latin typeface="Arial" pitchFamily="34" charset="0"/>
                <a:cs typeface="Arial" pitchFamily="34" charset="0"/>
                <a:hlinkClick r:id="rId4"/>
              </a:rPr>
              <a:t>www.esf.gov.sk</a:t>
            </a:r>
            <a:endParaRPr lang="sk-SK" sz="7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03AED1C8-4E33-D0BA-43F7-A8E03ECC5518}"/>
              </a:ext>
            </a:extLst>
          </p:cNvPr>
          <p:cNvSpPr txBox="1">
            <a:spLocks/>
          </p:cNvSpPr>
          <p:nvPr/>
        </p:nvSpPr>
        <p:spPr>
          <a:xfrm>
            <a:off x="729758" y="464354"/>
            <a:ext cx="1667440" cy="51102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k-SK" sz="1600" dirty="0">
                <a:solidFill>
                  <a:srgbClr val="0070C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RODINNÉ </a:t>
            </a:r>
            <a:br>
              <a:rPr lang="sk-SK" sz="1600" dirty="0">
                <a:solidFill>
                  <a:srgbClr val="0070C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</a:br>
            <a:r>
              <a:rPr lang="sk-SK" sz="1600" dirty="0">
                <a:solidFill>
                  <a:srgbClr val="0070C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PORADNE</a:t>
            </a:r>
          </a:p>
        </p:txBody>
      </p:sp>
      <p:sp>
        <p:nvSpPr>
          <p:cNvPr id="11" name="Podnadpis 2">
            <a:extLst>
              <a:ext uri="{FF2B5EF4-FFF2-40B4-BE49-F238E27FC236}">
                <a16:creationId xmlns:a16="http://schemas.microsoft.com/office/drawing/2014/main" id="{2C0A9A7C-F2AA-19DD-8866-DB770218856F}"/>
              </a:ext>
            </a:extLst>
          </p:cNvPr>
          <p:cNvSpPr txBox="1">
            <a:spLocks/>
          </p:cNvSpPr>
          <p:nvPr/>
        </p:nvSpPr>
        <p:spPr>
          <a:xfrm>
            <a:off x="739908" y="279191"/>
            <a:ext cx="1667440" cy="2168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k-SK" sz="9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Národný projekt</a:t>
            </a:r>
          </a:p>
        </p:txBody>
      </p:sp>
      <p:sp>
        <p:nvSpPr>
          <p:cNvPr id="12" name="Obdélník 7">
            <a:extLst>
              <a:ext uri="{FF2B5EF4-FFF2-40B4-BE49-F238E27FC236}">
                <a16:creationId xmlns:a16="http://schemas.microsoft.com/office/drawing/2014/main" id="{D27BA050-8B06-0762-30F1-08C5D75C6CE8}"/>
              </a:ext>
            </a:extLst>
          </p:cNvPr>
          <p:cNvSpPr/>
          <p:nvPr/>
        </p:nvSpPr>
        <p:spPr>
          <a:xfrm>
            <a:off x="1887987" y="426797"/>
            <a:ext cx="209653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sk-SK" sz="9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poradensko-psychologické</a:t>
            </a:r>
          </a:p>
          <a:p>
            <a:pPr defTabSz="914400"/>
            <a:r>
              <a:rPr lang="sk-SK" sz="9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služby pre jednotlivcov,</a:t>
            </a:r>
          </a:p>
          <a:p>
            <a:pPr defTabSz="914400"/>
            <a:r>
              <a:rPr lang="sk-SK" sz="9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páry a rodiny</a:t>
            </a:r>
          </a:p>
        </p:txBody>
      </p:sp>
      <p:pic>
        <p:nvPicPr>
          <p:cNvPr id="14" name="Obrázok 13">
            <a:extLst>
              <a:ext uri="{FF2B5EF4-FFF2-40B4-BE49-F238E27FC236}">
                <a16:creationId xmlns:a16="http://schemas.microsoft.com/office/drawing/2014/main" id="{5A41E98B-ECCC-BC04-EEA8-6AD30A09844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223" y="279191"/>
            <a:ext cx="798745" cy="798429"/>
          </a:xfrm>
          <a:prstGeom prst="rect">
            <a:avLst/>
          </a:prstGeom>
        </p:spPr>
      </p:pic>
      <p:sp>
        <p:nvSpPr>
          <p:cNvPr id="16" name="Nadpis 1">
            <a:extLst>
              <a:ext uri="{FF2B5EF4-FFF2-40B4-BE49-F238E27FC236}">
                <a16:creationId xmlns:a16="http://schemas.microsoft.com/office/drawing/2014/main" id="{391A1F04-4538-23AF-3404-959FC045F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055" y="1348511"/>
            <a:ext cx="11324695" cy="1171949"/>
          </a:xfrm>
        </p:spPr>
        <p:txBody>
          <a:bodyPr>
            <a:noAutofit/>
          </a:bodyPr>
          <a:lstStyle/>
          <a:p>
            <a:pPr algn="ctr"/>
            <a:br>
              <a:rPr lang="sk-SK" sz="3200" b="1" dirty="0">
                <a:solidFill>
                  <a:schemeClr val="accent1"/>
                </a:solidFill>
              </a:rPr>
            </a:br>
            <a:r>
              <a:rPr lang="sk-SK" sz="3200" b="1" dirty="0">
                <a:solidFill>
                  <a:schemeClr val="accent1"/>
                </a:solidFill>
              </a:rPr>
              <a:t>Najfrekventovanejšie druhy poradenstva v pilotných ROPO za rok 2023 v percentách (z počtu 2 433 konzultácií)</a:t>
            </a:r>
            <a:br>
              <a:rPr lang="sk-SK" sz="3200" b="1" dirty="0">
                <a:solidFill>
                  <a:schemeClr val="accent1"/>
                </a:solidFill>
              </a:rPr>
            </a:br>
            <a:br>
              <a:rPr lang="sk-SK" sz="3200" b="1" dirty="0">
                <a:solidFill>
                  <a:schemeClr val="accent1"/>
                </a:solidFill>
              </a:rPr>
            </a:br>
            <a:endParaRPr lang="sk-SK" sz="3200" b="1" dirty="0"/>
          </a:p>
        </p:txBody>
      </p:sp>
      <p:sp>
        <p:nvSpPr>
          <p:cNvPr id="20" name="Podnadpis 2">
            <a:extLst>
              <a:ext uri="{FF2B5EF4-FFF2-40B4-BE49-F238E27FC236}">
                <a16:creationId xmlns:a16="http://schemas.microsoft.com/office/drawing/2014/main" id="{1E4A7BA7-92B9-FC56-03A4-578A9EFE17C3}"/>
              </a:ext>
            </a:extLst>
          </p:cNvPr>
          <p:cNvSpPr txBox="1">
            <a:spLocks/>
          </p:cNvSpPr>
          <p:nvPr/>
        </p:nvSpPr>
        <p:spPr>
          <a:xfrm>
            <a:off x="10165052" y="6386009"/>
            <a:ext cx="1630699" cy="3404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sk-SK" sz="1200" dirty="0">
                <a:solidFill>
                  <a:srgbClr val="244FA3"/>
                </a:solidFill>
              </a:rPr>
              <a:t>13. september 2023</a:t>
            </a:r>
          </a:p>
        </p:txBody>
      </p:sp>
      <p:graphicFrame>
        <p:nvGraphicFramePr>
          <p:cNvPr id="4" name="Graf 3">
            <a:extLst>
              <a:ext uri="{FF2B5EF4-FFF2-40B4-BE49-F238E27FC236}">
                <a16:creationId xmlns:a16="http://schemas.microsoft.com/office/drawing/2014/main" id="{E78608C1-70F1-AFEF-4C73-CC2C34847ACC}"/>
              </a:ext>
            </a:extLst>
          </p:cNvPr>
          <p:cNvGraphicFramePr/>
          <p:nvPr/>
        </p:nvGraphicFramePr>
        <p:xfrm>
          <a:off x="997527" y="2983979"/>
          <a:ext cx="4158674" cy="3508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mc:AlternateContent xmlns:mc="http://schemas.openxmlformats.org/markup-compatibility/2006">
        <mc:Choice xmlns:cx2="http://schemas.microsoft.com/office/drawing/2015/10/21/chartex" Requires="cx2">
          <p:graphicFrame>
            <p:nvGraphicFramePr>
              <p:cNvPr id="2" name="Graf 1">
                <a:extLst>
                  <a:ext uri="{FF2B5EF4-FFF2-40B4-BE49-F238E27FC236}">
                    <a16:creationId xmlns:a16="http://schemas.microsoft.com/office/drawing/2014/main" id="{8668DD86-AF89-4BCB-AD36-145F143CD812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716799157"/>
                  </p:ext>
                </p:extLst>
              </p:nvPr>
            </p:nvGraphicFramePr>
            <p:xfrm>
              <a:off x="0" y="1160546"/>
              <a:ext cx="12192000" cy="5697454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7"/>
              </a:graphicData>
            </a:graphic>
          </p:graphicFrame>
        </mc:Choice>
        <mc:Fallback>
          <p:pic>
            <p:nvPicPr>
              <p:cNvPr id="2" name="Graf 1">
                <a:extLst>
                  <a:ext uri="{FF2B5EF4-FFF2-40B4-BE49-F238E27FC236}">
                    <a16:creationId xmlns:a16="http://schemas.microsoft.com/office/drawing/2014/main" id="{8668DD86-AF89-4BCB-AD36-145F143CD81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0" y="1160546"/>
                <a:ext cx="12192000" cy="5697454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75051947"/>
      </p:ext>
    </p:extLst>
  </p:cSld>
  <p:clrMapOvr>
    <a:masterClrMapping/>
  </p:clrMapOvr>
  <p:transition spd="slow">
    <p:strips/>
  </p:transition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</TotalTime>
  <Words>2865</Words>
  <Application>Microsoft Office PowerPoint</Application>
  <PresentationFormat>Širokouhlá</PresentationFormat>
  <Paragraphs>457</Paragraphs>
  <Slides>26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Wingdings</vt:lpstr>
      <vt:lpstr>Motív Office</vt:lpstr>
      <vt:lpstr>Monitoring aktivít pilotných rodinných poradní – </vt:lpstr>
      <vt:lpstr>Obsah prezentácie</vt:lpstr>
      <vt:lpstr>Základné informácie o pilotných rodinných poradniach</vt:lpstr>
      <vt:lpstr>Niektoré výsledky SWOT analýzy (dotazníkový prieskum apríl 2023 a priebežný monitoring)</vt:lpstr>
      <vt:lpstr> Demografické ukazovatele klientov v pilotných ROPO, štruktúra klientov v priebehu obdobia 1.4.2022 – 30.6.2023 Rok 2022                                                                     Rok 2023</vt:lpstr>
      <vt:lpstr>Poskytnuté odborné poradenstvo v pilotných ROPO podľa regiónov  percentuálny podiel odborných konzultácií podľa regiónov  Rok 2022                                                      Rok 2023</vt:lpstr>
      <vt:lpstr>Poskytnuté odborné poradenstvo v pilotných ROPO podľa profesií  </vt:lpstr>
      <vt:lpstr> Vyťažiteľnosť pracovníkov v pilotných ROPO podľa profesií „priemer konzultácií (podaných informácií) na pracovníka/mes.“  </vt:lpstr>
      <vt:lpstr> Najfrekventovanejšie druhy poradenstva v pilotných ROPO za rok 2023 v percentách (z počtu 2 433 konzultácií)  </vt:lpstr>
      <vt:lpstr> Typy poradenstva využívaného mužmi a ženami (Dotazník spätnej väzby, absolútne hodnoty, spolu počet respondentov 95)  </vt:lpstr>
      <vt:lpstr> Frekvencia návštev podľa typu poradenstva (Dotazník spätnej väzby, spolu počet respondentov 95)  </vt:lpstr>
      <vt:lpstr> Zdroje informácií o rodinných poradniach podľa typu poradenstva (Dotazník spätnej väzby, spolu počet respondentov 95)   </vt:lpstr>
      <vt:lpstr>  Hodnotenie aktivít rodinných poradní podľa typu poradenstva (Dotazník spätnej väzby, spolu počet respondentov 95)   </vt:lpstr>
      <vt:lpstr>Mzdové náklady (CCP)  mesačný priemer za sledované obdobie</vt:lpstr>
      <vt:lpstr>Prevádzkové náklady (nájomné + energie) mesačný priemer</vt:lpstr>
      <vt:lpstr>Spolu celková cena práce a prevádzkové náklady – mesačný priemer za sledované obdobie</vt:lpstr>
      <vt:lpstr>      Poradie pilotných ROPO</vt:lpstr>
      <vt:lpstr>Ostatné náklady sledované sumárne za všetky pilotné rodinné poradne – absolútna výška a percentuálne zastúpenie položiek, priemerné mesačné ostatné náklady na 1 ROPO činili 890,35 eur, každý mesiac sa opakovali len náklady na stravovanie a finančný príspevok zamestnávateľa na stravovanie (mesačný priemer bol 403 eur)</vt:lpstr>
      <vt:lpstr>Celkové zhodnotenie – alternatívy vychádzajúce z analyzovaných údajov</vt:lpstr>
      <vt:lpstr>      Sieťovanie – spolupracujúce subjekty (výsledky prieskumu)</vt:lpstr>
      <vt:lpstr>      Respondenti podľa typu subjektu                  Poznateľnosť rodinných poradní (%)  </vt:lpstr>
      <vt:lpstr>Aktuálna a potenciálna spolupráca subjektov s rodinnými poradňami</vt:lpstr>
      <vt:lpstr>Činnosti budúcej spolupráce (z 53 opýtaných) </vt:lpstr>
      <vt:lpstr>Problematika riešená v rámci budúcej spolupráce (z 52 opýtaných)</vt:lpstr>
      <vt:lpstr>ZÁVERY</vt:lpstr>
      <vt:lpstr>Ďakujeme Vám za pozornosť!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Monitoring aktivít pilotných rodinných poradní – skrátená verzia</dc:title>
  <dc:creator>Libor</dc:creator>
  <cp:lastModifiedBy>Jana Urdziková</cp:lastModifiedBy>
  <cp:revision>24</cp:revision>
  <dcterms:created xsi:type="dcterms:W3CDTF">2023-08-22T07:43:06Z</dcterms:created>
  <dcterms:modified xsi:type="dcterms:W3CDTF">2023-09-11T09:31:30Z</dcterms:modified>
</cp:coreProperties>
</file>